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5" r:id="rId3"/>
    <p:sldId id="268" r:id="rId4"/>
    <p:sldId id="263" r:id="rId5"/>
    <p:sldId id="269" r:id="rId6"/>
    <p:sldId id="259" r:id="rId7"/>
    <p:sldId id="260" r:id="rId8"/>
    <p:sldId id="270" r:id="rId9"/>
    <p:sldId id="262"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1896B50-65F7-4EC0-9548-6B91A9074749}" v="20" dt="2026-04-27T18:57:15.36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21" autoAdjust="0"/>
    <p:restoredTop sz="81392" autoAdjust="0"/>
  </p:normalViewPr>
  <p:slideViewPr>
    <p:cSldViewPr snapToGrid="0">
      <p:cViewPr varScale="1">
        <p:scale>
          <a:sx n="90" d="100"/>
          <a:sy n="90" d="100"/>
        </p:scale>
        <p:origin x="133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9164BA-F0BA-47A0-88DB-B535E39D52DF}" type="datetimeFigureOut">
              <a:rPr lang="en-US" smtClean="0"/>
              <a:t>04/29/2026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BE162F-3B3C-42BE-B88F-260DCF136D09}" type="slidenum">
              <a:rPr lang="en-US" smtClean="0"/>
              <a:t>‹#›</a:t>
            </a:fld>
            <a:endParaRPr lang="en-US"/>
          </a:p>
        </p:txBody>
      </p:sp>
    </p:spTree>
    <p:extLst>
      <p:ext uri="{BB962C8B-B14F-4D97-AF65-F5344CB8AC3E}">
        <p14:creationId xmlns:p14="http://schemas.microsoft.com/office/powerpoint/2010/main" val="33722349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EBE162F-3B3C-42BE-B88F-260DCF136D09}" type="slidenum">
              <a:rPr lang="en-US" smtClean="0"/>
              <a:t>4</a:t>
            </a:fld>
            <a:endParaRPr lang="en-US"/>
          </a:p>
        </p:txBody>
      </p:sp>
    </p:spTree>
    <p:extLst>
      <p:ext uri="{BB962C8B-B14F-4D97-AF65-F5344CB8AC3E}">
        <p14:creationId xmlns:p14="http://schemas.microsoft.com/office/powerpoint/2010/main" val="1823538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0880F-FEBC-5C77-4AF3-C859A4E86E6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A3D299-650A-98F1-D0EC-3E6B043EFA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9CE2D4C-CCA9-7527-ACDB-3FBEB5F6D2C8}"/>
              </a:ext>
            </a:extLst>
          </p:cNvPr>
          <p:cNvSpPr>
            <a:spLocks noGrp="1"/>
          </p:cNvSpPr>
          <p:nvPr>
            <p:ph type="dt" sz="half" idx="10"/>
          </p:nvPr>
        </p:nvSpPr>
        <p:spPr/>
        <p:txBody>
          <a:bodyPr/>
          <a:lstStyle/>
          <a:p>
            <a:fld id="{EE6DE2D4-30F7-4C7F-AFFD-47DCEA6AA013}" type="datetimeFigureOut">
              <a:rPr lang="en-US" smtClean="0"/>
              <a:t>04/29/2026</a:t>
            </a:fld>
            <a:endParaRPr lang="en-US"/>
          </a:p>
        </p:txBody>
      </p:sp>
      <p:sp>
        <p:nvSpPr>
          <p:cNvPr id="5" name="Footer Placeholder 4">
            <a:extLst>
              <a:ext uri="{FF2B5EF4-FFF2-40B4-BE49-F238E27FC236}">
                <a16:creationId xmlns:a16="http://schemas.microsoft.com/office/drawing/2014/main" id="{505D5E80-83C5-3682-EEA1-BE4416C0AB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C909CC-1D67-E899-7CC3-4C0730B18258}"/>
              </a:ext>
            </a:extLst>
          </p:cNvPr>
          <p:cNvSpPr>
            <a:spLocks noGrp="1"/>
          </p:cNvSpPr>
          <p:nvPr>
            <p:ph type="sldNum" sz="quarter" idx="12"/>
          </p:nvPr>
        </p:nvSpPr>
        <p:spPr/>
        <p:txBody>
          <a:bodyPr/>
          <a:lstStyle/>
          <a:p>
            <a:fld id="{65436417-8BE7-4C51-ABA6-5FAA9AF09708}" type="slidenum">
              <a:rPr lang="en-US" smtClean="0"/>
              <a:t>‹#›</a:t>
            </a:fld>
            <a:endParaRPr lang="en-US"/>
          </a:p>
        </p:txBody>
      </p:sp>
    </p:spTree>
    <p:extLst>
      <p:ext uri="{BB962C8B-B14F-4D97-AF65-F5344CB8AC3E}">
        <p14:creationId xmlns:p14="http://schemas.microsoft.com/office/powerpoint/2010/main" val="49142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80593-2087-97CB-9529-10F7AA4A84A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99C4E8D-3FC5-9AA3-A25A-6C882C14593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B34282-7103-D31B-F597-2E1E55271B3A}"/>
              </a:ext>
            </a:extLst>
          </p:cNvPr>
          <p:cNvSpPr>
            <a:spLocks noGrp="1"/>
          </p:cNvSpPr>
          <p:nvPr>
            <p:ph type="dt" sz="half" idx="10"/>
          </p:nvPr>
        </p:nvSpPr>
        <p:spPr/>
        <p:txBody>
          <a:bodyPr/>
          <a:lstStyle/>
          <a:p>
            <a:fld id="{EE6DE2D4-30F7-4C7F-AFFD-47DCEA6AA013}" type="datetimeFigureOut">
              <a:rPr lang="en-US" smtClean="0"/>
              <a:t>04/29/2026</a:t>
            </a:fld>
            <a:endParaRPr lang="en-US"/>
          </a:p>
        </p:txBody>
      </p:sp>
      <p:sp>
        <p:nvSpPr>
          <p:cNvPr id="5" name="Footer Placeholder 4">
            <a:extLst>
              <a:ext uri="{FF2B5EF4-FFF2-40B4-BE49-F238E27FC236}">
                <a16:creationId xmlns:a16="http://schemas.microsoft.com/office/drawing/2014/main" id="{6B88AC4F-2404-B423-3166-A5CABA030B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AEF455-9584-9E17-7712-88B6F7910219}"/>
              </a:ext>
            </a:extLst>
          </p:cNvPr>
          <p:cNvSpPr>
            <a:spLocks noGrp="1"/>
          </p:cNvSpPr>
          <p:nvPr>
            <p:ph type="sldNum" sz="quarter" idx="12"/>
          </p:nvPr>
        </p:nvSpPr>
        <p:spPr/>
        <p:txBody>
          <a:bodyPr/>
          <a:lstStyle/>
          <a:p>
            <a:fld id="{65436417-8BE7-4C51-ABA6-5FAA9AF09708}" type="slidenum">
              <a:rPr lang="en-US" smtClean="0"/>
              <a:t>‹#›</a:t>
            </a:fld>
            <a:endParaRPr lang="en-US"/>
          </a:p>
        </p:txBody>
      </p:sp>
    </p:spTree>
    <p:extLst>
      <p:ext uri="{BB962C8B-B14F-4D97-AF65-F5344CB8AC3E}">
        <p14:creationId xmlns:p14="http://schemas.microsoft.com/office/powerpoint/2010/main" val="657262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B028E0C-5094-94C7-CE8C-543B1CF157C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4774B5-2CC7-ADD3-EFDD-F1717DB2CA5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97E928-2995-CD56-9546-0E4ABD8E0F5E}"/>
              </a:ext>
            </a:extLst>
          </p:cNvPr>
          <p:cNvSpPr>
            <a:spLocks noGrp="1"/>
          </p:cNvSpPr>
          <p:nvPr>
            <p:ph type="dt" sz="half" idx="10"/>
          </p:nvPr>
        </p:nvSpPr>
        <p:spPr/>
        <p:txBody>
          <a:bodyPr/>
          <a:lstStyle/>
          <a:p>
            <a:fld id="{EE6DE2D4-30F7-4C7F-AFFD-47DCEA6AA013}" type="datetimeFigureOut">
              <a:rPr lang="en-US" smtClean="0"/>
              <a:t>04/29/2026</a:t>
            </a:fld>
            <a:endParaRPr lang="en-US"/>
          </a:p>
        </p:txBody>
      </p:sp>
      <p:sp>
        <p:nvSpPr>
          <p:cNvPr id="5" name="Footer Placeholder 4">
            <a:extLst>
              <a:ext uri="{FF2B5EF4-FFF2-40B4-BE49-F238E27FC236}">
                <a16:creationId xmlns:a16="http://schemas.microsoft.com/office/drawing/2014/main" id="{B9F8E7CF-8B49-2101-BC2C-22EB8A3FD6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6052A2-89DB-880E-3506-EF6626016DA1}"/>
              </a:ext>
            </a:extLst>
          </p:cNvPr>
          <p:cNvSpPr>
            <a:spLocks noGrp="1"/>
          </p:cNvSpPr>
          <p:nvPr>
            <p:ph type="sldNum" sz="quarter" idx="12"/>
          </p:nvPr>
        </p:nvSpPr>
        <p:spPr/>
        <p:txBody>
          <a:bodyPr/>
          <a:lstStyle/>
          <a:p>
            <a:fld id="{65436417-8BE7-4C51-ABA6-5FAA9AF09708}" type="slidenum">
              <a:rPr lang="en-US" smtClean="0"/>
              <a:t>‹#›</a:t>
            </a:fld>
            <a:endParaRPr lang="en-US"/>
          </a:p>
        </p:txBody>
      </p:sp>
    </p:spTree>
    <p:extLst>
      <p:ext uri="{BB962C8B-B14F-4D97-AF65-F5344CB8AC3E}">
        <p14:creationId xmlns:p14="http://schemas.microsoft.com/office/powerpoint/2010/main" val="2884142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02375-5FBF-0E84-8644-BB5EC01396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9DABD9B-0BBD-2329-80B9-1296968E490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2C80FA-7AC7-A778-CE55-F248EE3231E9}"/>
              </a:ext>
            </a:extLst>
          </p:cNvPr>
          <p:cNvSpPr>
            <a:spLocks noGrp="1"/>
          </p:cNvSpPr>
          <p:nvPr>
            <p:ph type="dt" sz="half" idx="10"/>
          </p:nvPr>
        </p:nvSpPr>
        <p:spPr/>
        <p:txBody>
          <a:bodyPr/>
          <a:lstStyle/>
          <a:p>
            <a:fld id="{EE6DE2D4-30F7-4C7F-AFFD-47DCEA6AA013}" type="datetimeFigureOut">
              <a:rPr lang="en-US" smtClean="0"/>
              <a:t>04/29/2026</a:t>
            </a:fld>
            <a:endParaRPr lang="en-US"/>
          </a:p>
        </p:txBody>
      </p:sp>
      <p:sp>
        <p:nvSpPr>
          <p:cNvPr id="5" name="Footer Placeholder 4">
            <a:extLst>
              <a:ext uri="{FF2B5EF4-FFF2-40B4-BE49-F238E27FC236}">
                <a16:creationId xmlns:a16="http://schemas.microsoft.com/office/drawing/2014/main" id="{DC7068EB-9549-E599-95C2-0345ED9783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AC5500-6A0C-F0D9-3D40-048248D6AE05}"/>
              </a:ext>
            </a:extLst>
          </p:cNvPr>
          <p:cNvSpPr>
            <a:spLocks noGrp="1"/>
          </p:cNvSpPr>
          <p:nvPr>
            <p:ph type="sldNum" sz="quarter" idx="12"/>
          </p:nvPr>
        </p:nvSpPr>
        <p:spPr/>
        <p:txBody>
          <a:bodyPr/>
          <a:lstStyle/>
          <a:p>
            <a:fld id="{65436417-8BE7-4C51-ABA6-5FAA9AF09708}" type="slidenum">
              <a:rPr lang="en-US" smtClean="0"/>
              <a:t>‹#›</a:t>
            </a:fld>
            <a:endParaRPr lang="en-US"/>
          </a:p>
        </p:txBody>
      </p:sp>
    </p:spTree>
    <p:extLst>
      <p:ext uri="{BB962C8B-B14F-4D97-AF65-F5344CB8AC3E}">
        <p14:creationId xmlns:p14="http://schemas.microsoft.com/office/powerpoint/2010/main" val="3311433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AF90E-024A-7046-ABF2-4A80F5BF243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8ABA218-D8CB-F391-4FB7-10115A80F8A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B8F6D0E-E366-817B-3829-2AD02BD3C28F}"/>
              </a:ext>
            </a:extLst>
          </p:cNvPr>
          <p:cNvSpPr>
            <a:spLocks noGrp="1"/>
          </p:cNvSpPr>
          <p:nvPr>
            <p:ph type="dt" sz="half" idx="10"/>
          </p:nvPr>
        </p:nvSpPr>
        <p:spPr/>
        <p:txBody>
          <a:bodyPr/>
          <a:lstStyle/>
          <a:p>
            <a:fld id="{EE6DE2D4-30F7-4C7F-AFFD-47DCEA6AA013}" type="datetimeFigureOut">
              <a:rPr lang="en-US" smtClean="0"/>
              <a:t>04/29/2026</a:t>
            </a:fld>
            <a:endParaRPr lang="en-US"/>
          </a:p>
        </p:txBody>
      </p:sp>
      <p:sp>
        <p:nvSpPr>
          <p:cNvPr id="5" name="Footer Placeholder 4">
            <a:extLst>
              <a:ext uri="{FF2B5EF4-FFF2-40B4-BE49-F238E27FC236}">
                <a16:creationId xmlns:a16="http://schemas.microsoft.com/office/drawing/2014/main" id="{FC2B8AD6-974F-C78A-ABC0-7EB2D5FEBB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06FB04-A69E-8613-C60C-5A6ECDE4BAB7}"/>
              </a:ext>
            </a:extLst>
          </p:cNvPr>
          <p:cNvSpPr>
            <a:spLocks noGrp="1"/>
          </p:cNvSpPr>
          <p:nvPr>
            <p:ph type="sldNum" sz="quarter" idx="12"/>
          </p:nvPr>
        </p:nvSpPr>
        <p:spPr/>
        <p:txBody>
          <a:bodyPr/>
          <a:lstStyle/>
          <a:p>
            <a:fld id="{65436417-8BE7-4C51-ABA6-5FAA9AF09708}" type="slidenum">
              <a:rPr lang="en-US" smtClean="0"/>
              <a:t>‹#›</a:t>
            </a:fld>
            <a:endParaRPr lang="en-US"/>
          </a:p>
        </p:txBody>
      </p:sp>
    </p:spTree>
    <p:extLst>
      <p:ext uri="{BB962C8B-B14F-4D97-AF65-F5344CB8AC3E}">
        <p14:creationId xmlns:p14="http://schemas.microsoft.com/office/powerpoint/2010/main" val="4074190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CF239-7927-BD18-E209-F216FBC970E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CD6295-4706-4F9E-10A1-E9C1296886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0C020C5-CCC8-4CDA-1FE9-DBC5E93E9D1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B385301-B26D-AA16-C398-7DC54660EE42}"/>
              </a:ext>
            </a:extLst>
          </p:cNvPr>
          <p:cNvSpPr>
            <a:spLocks noGrp="1"/>
          </p:cNvSpPr>
          <p:nvPr>
            <p:ph type="dt" sz="half" idx="10"/>
          </p:nvPr>
        </p:nvSpPr>
        <p:spPr/>
        <p:txBody>
          <a:bodyPr/>
          <a:lstStyle/>
          <a:p>
            <a:fld id="{EE6DE2D4-30F7-4C7F-AFFD-47DCEA6AA013}" type="datetimeFigureOut">
              <a:rPr lang="en-US" smtClean="0"/>
              <a:t>04/29/2026</a:t>
            </a:fld>
            <a:endParaRPr lang="en-US"/>
          </a:p>
        </p:txBody>
      </p:sp>
      <p:sp>
        <p:nvSpPr>
          <p:cNvPr id="6" name="Footer Placeholder 5">
            <a:extLst>
              <a:ext uri="{FF2B5EF4-FFF2-40B4-BE49-F238E27FC236}">
                <a16:creationId xmlns:a16="http://schemas.microsoft.com/office/drawing/2014/main" id="{3F5F7449-C185-66EE-A6E8-0376B03E6F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C9521C-2194-22FE-0743-B7CA55E4F104}"/>
              </a:ext>
            </a:extLst>
          </p:cNvPr>
          <p:cNvSpPr>
            <a:spLocks noGrp="1"/>
          </p:cNvSpPr>
          <p:nvPr>
            <p:ph type="sldNum" sz="quarter" idx="12"/>
          </p:nvPr>
        </p:nvSpPr>
        <p:spPr/>
        <p:txBody>
          <a:bodyPr/>
          <a:lstStyle/>
          <a:p>
            <a:fld id="{65436417-8BE7-4C51-ABA6-5FAA9AF09708}" type="slidenum">
              <a:rPr lang="en-US" smtClean="0"/>
              <a:t>‹#›</a:t>
            </a:fld>
            <a:endParaRPr lang="en-US"/>
          </a:p>
        </p:txBody>
      </p:sp>
    </p:spTree>
    <p:extLst>
      <p:ext uri="{BB962C8B-B14F-4D97-AF65-F5344CB8AC3E}">
        <p14:creationId xmlns:p14="http://schemas.microsoft.com/office/powerpoint/2010/main" val="2509267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938ED-63A6-F668-3E9A-C6A07EEAFC5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BDDB790-B888-3E50-4454-23BA2B320D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EA628B4-A70B-264C-67DB-FAE92B1410C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43AF46C-7098-7BE5-A3B8-E5F7C84BD5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3DABD34-57C6-145D-BBD8-BA7A453E46B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B250F9B-EE6F-E2CD-594A-1DBD154A52A2}"/>
              </a:ext>
            </a:extLst>
          </p:cNvPr>
          <p:cNvSpPr>
            <a:spLocks noGrp="1"/>
          </p:cNvSpPr>
          <p:nvPr>
            <p:ph type="dt" sz="half" idx="10"/>
          </p:nvPr>
        </p:nvSpPr>
        <p:spPr/>
        <p:txBody>
          <a:bodyPr/>
          <a:lstStyle/>
          <a:p>
            <a:fld id="{EE6DE2D4-30F7-4C7F-AFFD-47DCEA6AA013}" type="datetimeFigureOut">
              <a:rPr lang="en-US" smtClean="0"/>
              <a:t>04/29/2026</a:t>
            </a:fld>
            <a:endParaRPr lang="en-US"/>
          </a:p>
        </p:txBody>
      </p:sp>
      <p:sp>
        <p:nvSpPr>
          <p:cNvPr id="8" name="Footer Placeholder 7">
            <a:extLst>
              <a:ext uri="{FF2B5EF4-FFF2-40B4-BE49-F238E27FC236}">
                <a16:creationId xmlns:a16="http://schemas.microsoft.com/office/drawing/2014/main" id="{CE8F54E8-05A5-BA7F-25A5-A86739DA953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6203603-270F-9F67-CACF-CA833FAD7E21}"/>
              </a:ext>
            </a:extLst>
          </p:cNvPr>
          <p:cNvSpPr>
            <a:spLocks noGrp="1"/>
          </p:cNvSpPr>
          <p:nvPr>
            <p:ph type="sldNum" sz="quarter" idx="12"/>
          </p:nvPr>
        </p:nvSpPr>
        <p:spPr/>
        <p:txBody>
          <a:bodyPr/>
          <a:lstStyle/>
          <a:p>
            <a:fld id="{65436417-8BE7-4C51-ABA6-5FAA9AF09708}" type="slidenum">
              <a:rPr lang="en-US" smtClean="0"/>
              <a:t>‹#›</a:t>
            </a:fld>
            <a:endParaRPr lang="en-US"/>
          </a:p>
        </p:txBody>
      </p:sp>
    </p:spTree>
    <p:extLst>
      <p:ext uri="{BB962C8B-B14F-4D97-AF65-F5344CB8AC3E}">
        <p14:creationId xmlns:p14="http://schemas.microsoft.com/office/powerpoint/2010/main" val="1382094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F1092-A02C-A9C8-1C01-B3909CCC633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CC7355E-B1DA-3350-CD2C-B0300CC09949}"/>
              </a:ext>
            </a:extLst>
          </p:cNvPr>
          <p:cNvSpPr>
            <a:spLocks noGrp="1"/>
          </p:cNvSpPr>
          <p:nvPr>
            <p:ph type="dt" sz="half" idx="10"/>
          </p:nvPr>
        </p:nvSpPr>
        <p:spPr/>
        <p:txBody>
          <a:bodyPr/>
          <a:lstStyle/>
          <a:p>
            <a:fld id="{EE6DE2D4-30F7-4C7F-AFFD-47DCEA6AA013}" type="datetimeFigureOut">
              <a:rPr lang="en-US" smtClean="0"/>
              <a:t>04/29/2026</a:t>
            </a:fld>
            <a:endParaRPr lang="en-US"/>
          </a:p>
        </p:txBody>
      </p:sp>
      <p:sp>
        <p:nvSpPr>
          <p:cNvPr id="4" name="Footer Placeholder 3">
            <a:extLst>
              <a:ext uri="{FF2B5EF4-FFF2-40B4-BE49-F238E27FC236}">
                <a16:creationId xmlns:a16="http://schemas.microsoft.com/office/drawing/2014/main" id="{20B18F59-7378-CE2B-80CA-055E5D3D8B9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0EB509-08D6-3B1B-9607-718781236933}"/>
              </a:ext>
            </a:extLst>
          </p:cNvPr>
          <p:cNvSpPr>
            <a:spLocks noGrp="1"/>
          </p:cNvSpPr>
          <p:nvPr>
            <p:ph type="sldNum" sz="quarter" idx="12"/>
          </p:nvPr>
        </p:nvSpPr>
        <p:spPr/>
        <p:txBody>
          <a:bodyPr/>
          <a:lstStyle/>
          <a:p>
            <a:fld id="{65436417-8BE7-4C51-ABA6-5FAA9AF09708}" type="slidenum">
              <a:rPr lang="en-US" smtClean="0"/>
              <a:t>‹#›</a:t>
            </a:fld>
            <a:endParaRPr lang="en-US"/>
          </a:p>
        </p:txBody>
      </p:sp>
    </p:spTree>
    <p:extLst>
      <p:ext uri="{BB962C8B-B14F-4D97-AF65-F5344CB8AC3E}">
        <p14:creationId xmlns:p14="http://schemas.microsoft.com/office/powerpoint/2010/main" val="1928187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43D037-C6A1-0167-D746-EDF4586A6868}"/>
              </a:ext>
            </a:extLst>
          </p:cNvPr>
          <p:cNvSpPr>
            <a:spLocks noGrp="1"/>
          </p:cNvSpPr>
          <p:nvPr>
            <p:ph type="dt" sz="half" idx="10"/>
          </p:nvPr>
        </p:nvSpPr>
        <p:spPr/>
        <p:txBody>
          <a:bodyPr/>
          <a:lstStyle/>
          <a:p>
            <a:fld id="{EE6DE2D4-30F7-4C7F-AFFD-47DCEA6AA013}" type="datetimeFigureOut">
              <a:rPr lang="en-US" smtClean="0"/>
              <a:t>04/29/2026</a:t>
            </a:fld>
            <a:endParaRPr lang="en-US"/>
          </a:p>
        </p:txBody>
      </p:sp>
      <p:sp>
        <p:nvSpPr>
          <p:cNvPr id="3" name="Footer Placeholder 2">
            <a:extLst>
              <a:ext uri="{FF2B5EF4-FFF2-40B4-BE49-F238E27FC236}">
                <a16:creationId xmlns:a16="http://schemas.microsoft.com/office/drawing/2014/main" id="{41873D65-F640-DD11-CED2-C0FACB9F6AF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36ECCBA-40E4-4313-74D6-E97F0BA3F6CC}"/>
              </a:ext>
            </a:extLst>
          </p:cNvPr>
          <p:cNvSpPr>
            <a:spLocks noGrp="1"/>
          </p:cNvSpPr>
          <p:nvPr>
            <p:ph type="sldNum" sz="quarter" idx="12"/>
          </p:nvPr>
        </p:nvSpPr>
        <p:spPr/>
        <p:txBody>
          <a:bodyPr/>
          <a:lstStyle/>
          <a:p>
            <a:fld id="{65436417-8BE7-4C51-ABA6-5FAA9AF09708}" type="slidenum">
              <a:rPr lang="en-US" smtClean="0"/>
              <a:t>‹#›</a:t>
            </a:fld>
            <a:endParaRPr lang="en-US"/>
          </a:p>
        </p:txBody>
      </p:sp>
    </p:spTree>
    <p:extLst>
      <p:ext uri="{BB962C8B-B14F-4D97-AF65-F5344CB8AC3E}">
        <p14:creationId xmlns:p14="http://schemas.microsoft.com/office/powerpoint/2010/main" val="4142294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940F8-3E88-03F5-F2A0-86BABB5F8B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DF69403-9740-2DA3-F28D-13204BD4A8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AA61A9-46AE-0E50-70B6-3EC5985351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341448-A5BC-E1D1-4BC4-00EF7E1B1E3F}"/>
              </a:ext>
            </a:extLst>
          </p:cNvPr>
          <p:cNvSpPr>
            <a:spLocks noGrp="1"/>
          </p:cNvSpPr>
          <p:nvPr>
            <p:ph type="dt" sz="half" idx="10"/>
          </p:nvPr>
        </p:nvSpPr>
        <p:spPr/>
        <p:txBody>
          <a:bodyPr/>
          <a:lstStyle/>
          <a:p>
            <a:fld id="{EE6DE2D4-30F7-4C7F-AFFD-47DCEA6AA013}" type="datetimeFigureOut">
              <a:rPr lang="en-US" smtClean="0"/>
              <a:t>04/29/2026</a:t>
            </a:fld>
            <a:endParaRPr lang="en-US"/>
          </a:p>
        </p:txBody>
      </p:sp>
      <p:sp>
        <p:nvSpPr>
          <p:cNvPr id="6" name="Footer Placeholder 5">
            <a:extLst>
              <a:ext uri="{FF2B5EF4-FFF2-40B4-BE49-F238E27FC236}">
                <a16:creationId xmlns:a16="http://schemas.microsoft.com/office/drawing/2014/main" id="{F3EA54E7-DA60-B5F0-0EDD-C65CB0F0C2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2E43BB-38E8-E374-5371-BFE9A86668AB}"/>
              </a:ext>
            </a:extLst>
          </p:cNvPr>
          <p:cNvSpPr>
            <a:spLocks noGrp="1"/>
          </p:cNvSpPr>
          <p:nvPr>
            <p:ph type="sldNum" sz="quarter" idx="12"/>
          </p:nvPr>
        </p:nvSpPr>
        <p:spPr/>
        <p:txBody>
          <a:bodyPr/>
          <a:lstStyle/>
          <a:p>
            <a:fld id="{65436417-8BE7-4C51-ABA6-5FAA9AF09708}" type="slidenum">
              <a:rPr lang="en-US" smtClean="0"/>
              <a:t>‹#›</a:t>
            </a:fld>
            <a:endParaRPr lang="en-US"/>
          </a:p>
        </p:txBody>
      </p:sp>
    </p:spTree>
    <p:extLst>
      <p:ext uri="{BB962C8B-B14F-4D97-AF65-F5344CB8AC3E}">
        <p14:creationId xmlns:p14="http://schemas.microsoft.com/office/powerpoint/2010/main" val="2769677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BD732-506C-23E0-1CDE-D6EB5E46B5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28665DB-5CFD-90F8-31D8-2E2B0CDD4C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0CCB9C3-EBB4-4402-F3AF-75031DE282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17F5A8-1A5F-B82C-5966-5EA085A1D10F}"/>
              </a:ext>
            </a:extLst>
          </p:cNvPr>
          <p:cNvSpPr>
            <a:spLocks noGrp="1"/>
          </p:cNvSpPr>
          <p:nvPr>
            <p:ph type="dt" sz="half" idx="10"/>
          </p:nvPr>
        </p:nvSpPr>
        <p:spPr/>
        <p:txBody>
          <a:bodyPr/>
          <a:lstStyle/>
          <a:p>
            <a:fld id="{EE6DE2D4-30F7-4C7F-AFFD-47DCEA6AA013}" type="datetimeFigureOut">
              <a:rPr lang="en-US" smtClean="0"/>
              <a:t>04/29/2026</a:t>
            </a:fld>
            <a:endParaRPr lang="en-US"/>
          </a:p>
        </p:txBody>
      </p:sp>
      <p:sp>
        <p:nvSpPr>
          <p:cNvPr id="6" name="Footer Placeholder 5">
            <a:extLst>
              <a:ext uri="{FF2B5EF4-FFF2-40B4-BE49-F238E27FC236}">
                <a16:creationId xmlns:a16="http://schemas.microsoft.com/office/drawing/2014/main" id="{D68F6ECD-B093-CECD-1F29-0F21A9F27F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4501EA-4232-BE0B-7175-9B9E282C374A}"/>
              </a:ext>
            </a:extLst>
          </p:cNvPr>
          <p:cNvSpPr>
            <a:spLocks noGrp="1"/>
          </p:cNvSpPr>
          <p:nvPr>
            <p:ph type="sldNum" sz="quarter" idx="12"/>
          </p:nvPr>
        </p:nvSpPr>
        <p:spPr/>
        <p:txBody>
          <a:bodyPr/>
          <a:lstStyle/>
          <a:p>
            <a:fld id="{65436417-8BE7-4C51-ABA6-5FAA9AF09708}" type="slidenum">
              <a:rPr lang="en-US" smtClean="0"/>
              <a:t>‹#›</a:t>
            </a:fld>
            <a:endParaRPr lang="en-US"/>
          </a:p>
        </p:txBody>
      </p:sp>
    </p:spTree>
    <p:extLst>
      <p:ext uri="{BB962C8B-B14F-4D97-AF65-F5344CB8AC3E}">
        <p14:creationId xmlns:p14="http://schemas.microsoft.com/office/powerpoint/2010/main" val="1143155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02EB667-DEA0-348A-FBB2-30A816C0A6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62C3863-85A6-1CBC-9B05-77775139E5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6AB59E-9D8A-8B51-C4EB-F78A4D13F1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E6DE2D4-30F7-4C7F-AFFD-47DCEA6AA013}" type="datetimeFigureOut">
              <a:rPr lang="en-US" smtClean="0"/>
              <a:t>04/29/2026</a:t>
            </a:fld>
            <a:endParaRPr lang="en-US"/>
          </a:p>
        </p:txBody>
      </p:sp>
      <p:sp>
        <p:nvSpPr>
          <p:cNvPr id="5" name="Footer Placeholder 4">
            <a:extLst>
              <a:ext uri="{FF2B5EF4-FFF2-40B4-BE49-F238E27FC236}">
                <a16:creationId xmlns:a16="http://schemas.microsoft.com/office/drawing/2014/main" id="{4D5A0630-FAD2-E403-2B1C-A14739206A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0A93467-4E04-EB47-C114-3FF8C0E530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5436417-8BE7-4C51-ABA6-5FAA9AF09708}" type="slidenum">
              <a:rPr lang="en-US" smtClean="0"/>
              <a:t>‹#›</a:t>
            </a:fld>
            <a:endParaRPr lang="en-US"/>
          </a:p>
        </p:txBody>
      </p:sp>
    </p:spTree>
    <p:extLst>
      <p:ext uri="{BB962C8B-B14F-4D97-AF65-F5344CB8AC3E}">
        <p14:creationId xmlns:p14="http://schemas.microsoft.com/office/powerpoint/2010/main" val="37032959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ecfr.gov/on/2026-04-20/title-38/chapter-I/part-3#3.400" TargetMode="External"/><Relationship Id="rId2" Type="http://schemas.openxmlformats.org/officeDocument/2006/relationships/hyperlink" Target="http://www.law.cornell.edu/uscode/text/38/5105" TargetMode="External"/><Relationship Id="rId1" Type="http://schemas.openxmlformats.org/officeDocument/2006/relationships/slideLayout" Target="../slideLayouts/slideLayout1.xml"/><Relationship Id="rId6" Type="http://schemas.openxmlformats.org/officeDocument/2006/relationships/hyperlink" Target="https://vaww.vrm.km.va.gov/system/templates/selfservice/va_kanew/help/agent/locale/en-US/portal/554400000001034/content/554400000308860/M21-1-Part-VIII-Subpart-i-Chapter-1-Section-C-Ratings-for-Disabilities-Associated-With-Herbicide-Exposure?query=august%2031,%202010" TargetMode="External"/><Relationship Id="rId5" Type="http://schemas.openxmlformats.org/officeDocument/2006/relationships/hyperlink" Target="https://vaww.vrm.km.va.gov/system/templates/selfservice/va_kanew/help/agent/locale/en-US/portal/554400000001034/content/554400000175209/M21-1-Part-XII-Subpart-i-Chapter-3-Section-A-Dependency-and-Indemnity-Compensation-DIC-Initial-Authorization-Issues?query=pact%20act%20effective%20date" TargetMode="External"/><Relationship Id="rId4" Type="http://schemas.openxmlformats.org/officeDocument/2006/relationships/hyperlink" Target="https://vaww.vrm.km.va.gov/system/templates/selfservice/va_kanew/help/agent/locale/en-US/portal/554400000001034/content/554400000175219/M21-1-Part-XII-Subpart-i-Chapter-4-Section-A-Dependency-and-Indemnity-Compensation-DIC-Benefits-Based-on-Social-Security-Administration-SSA-Application?query=5105"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law.cornell.edu/uscode/text/38/5105"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vbaw.vba.va.gov/bl/20/cio/20s5/forms/VBA-21-4182-ARE.pdf"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EFEF1B3-DF0D-7514-3C9A-7DC0116A0B80}"/>
              </a:ext>
            </a:extLst>
          </p:cNvPr>
          <p:cNvSpPr>
            <a:spLocks noGrp="1"/>
          </p:cNvSpPr>
          <p:nvPr>
            <p:ph type="ctrTitle"/>
          </p:nvPr>
        </p:nvSpPr>
        <p:spPr>
          <a:xfrm>
            <a:off x="455519" y="1059525"/>
            <a:ext cx="11280959" cy="2725666"/>
          </a:xfrm>
        </p:spPr>
        <p:txBody>
          <a:bodyPr>
            <a:normAutofit/>
          </a:bodyPr>
          <a:lstStyle/>
          <a:p>
            <a:r>
              <a:rPr lang="en-US" sz="4400" dirty="0">
                <a:solidFill>
                  <a:srgbClr val="FFFFFF"/>
                </a:solidFill>
              </a:rPr>
              <a:t>Dependency and Indemnity Compensation (DIC) </a:t>
            </a:r>
            <a:br>
              <a:rPr lang="en-US" sz="4800" dirty="0">
                <a:solidFill>
                  <a:srgbClr val="FFFFFF"/>
                </a:solidFill>
              </a:rPr>
            </a:br>
            <a:br>
              <a:rPr lang="en-US" sz="4800" dirty="0">
                <a:solidFill>
                  <a:srgbClr val="FFFFFF"/>
                </a:solidFill>
              </a:rPr>
            </a:br>
            <a:r>
              <a:rPr lang="en-US" sz="3600" dirty="0">
                <a:solidFill>
                  <a:srgbClr val="FFFFFF"/>
                </a:solidFill>
              </a:rPr>
              <a:t>Date of Entitlement under provisions of 38 USC 5105</a:t>
            </a:r>
          </a:p>
        </p:txBody>
      </p:sp>
      <p:sp>
        <p:nvSpPr>
          <p:cNvPr id="17" name="Rectangle 16">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341700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2778CF-33DD-F606-8100-1F4E25418C11}"/>
              </a:ext>
            </a:extLst>
          </p:cNvPr>
          <p:cNvSpPr>
            <a:spLocks noGrp="1"/>
          </p:cNvSpPr>
          <p:nvPr>
            <p:ph type="title"/>
          </p:nvPr>
        </p:nvSpPr>
        <p:spPr>
          <a:xfrm>
            <a:off x="466722" y="586855"/>
            <a:ext cx="3201366" cy="2528305"/>
          </a:xfrm>
        </p:spPr>
        <p:txBody>
          <a:bodyPr anchor="b">
            <a:normAutofit/>
          </a:bodyPr>
          <a:lstStyle/>
          <a:p>
            <a:pPr algn="r"/>
            <a:r>
              <a:rPr lang="en-US" sz="4800" dirty="0">
                <a:solidFill>
                  <a:srgbClr val="FFFFFF"/>
                </a:solidFill>
              </a:rPr>
              <a:t>Summary</a:t>
            </a:r>
          </a:p>
        </p:txBody>
      </p:sp>
      <p:sp>
        <p:nvSpPr>
          <p:cNvPr id="3" name="Content Placeholder 2">
            <a:extLst>
              <a:ext uri="{FF2B5EF4-FFF2-40B4-BE49-F238E27FC236}">
                <a16:creationId xmlns:a16="http://schemas.microsoft.com/office/drawing/2014/main" id="{61D133C2-009E-215B-9328-1398AEF6F47D}"/>
              </a:ext>
            </a:extLst>
          </p:cNvPr>
          <p:cNvSpPr>
            <a:spLocks noGrp="1"/>
          </p:cNvSpPr>
          <p:nvPr>
            <p:ph idx="1"/>
          </p:nvPr>
        </p:nvSpPr>
        <p:spPr>
          <a:xfrm>
            <a:off x="4810259" y="649480"/>
            <a:ext cx="6555347" cy="5546047"/>
          </a:xfrm>
        </p:spPr>
        <p:txBody>
          <a:bodyPr anchor="ctr">
            <a:normAutofit/>
          </a:bodyPr>
          <a:lstStyle/>
          <a:p>
            <a:endParaRPr lang="en-US" sz="2000" dirty="0"/>
          </a:p>
          <a:p>
            <a:endParaRPr lang="en-US" sz="2000" dirty="0"/>
          </a:p>
          <a:p>
            <a:r>
              <a:rPr lang="en-US" sz="3200" dirty="0"/>
              <a:t>In summary, VA will review for an earlier entitlement date; however, that doesn’t mean we can always grant from the earliest entitlement date, such as the date of death.</a:t>
            </a:r>
          </a:p>
          <a:p>
            <a:endParaRPr lang="en-US" sz="2000" dirty="0"/>
          </a:p>
        </p:txBody>
      </p:sp>
    </p:spTree>
    <p:extLst>
      <p:ext uri="{BB962C8B-B14F-4D97-AF65-F5344CB8AC3E}">
        <p14:creationId xmlns:p14="http://schemas.microsoft.com/office/powerpoint/2010/main" val="2811562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C128BC-AC67-6361-763E-4E09C4A023F9}"/>
              </a:ext>
            </a:extLst>
          </p:cNvPr>
          <p:cNvSpPr>
            <a:spLocks noGrp="1"/>
          </p:cNvSpPr>
          <p:nvPr>
            <p:ph type="ctrTitle"/>
          </p:nvPr>
        </p:nvSpPr>
        <p:spPr>
          <a:xfrm>
            <a:off x="1371599" y="294538"/>
            <a:ext cx="9895951" cy="1033669"/>
          </a:xfrm>
        </p:spPr>
        <p:txBody>
          <a:bodyPr vert="horz" lIns="91440" tIns="45720" rIns="91440" bIns="45720" rtlCol="0" anchor="ctr">
            <a:normAutofit/>
          </a:bodyPr>
          <a:lstStyle/>
          <a:p>
            <a:pPr algn="l"/>
            <a:r>
              <a:rPr lang="en-US" sz="4000" kern="1200" dirty="0">
                <a:solidFill>
                  <a:srgbClr val="FFFFFF"/>
                </a:solidFill>
                <a:latin typeface="+mj-lt"/>
                <a:ea typeface="+mj-ea"/>
                <a:cs typeface="+mj-cs"/>
              </a:rPr>
              <a:t>Applicable References</a:t>
            </a:r>
            <a:endParaRPr lang="en-US" sz="4000" kern="1200">
              <a:solidFill>
                <a:srgbClr val="FFFFFF"/>
              </a:solidFill>
              <a:latin typeface="+mj-lt"/>
              <a:ea typeface="+mj-ea"/>
              <a:cs typeface="+mj-cs"/>
            </a:endParaRPr>
          </a:p>
        </p:txBody>
      </p:sp>
      <p:sp>
        <p:nvSpPr>
          <p:cNvPr id="3" name="Subtitle 2">
            <a:extLst>
              <a:ext uri="{FF2B5EF4-FFF2-40B4-BE49-F238E27FC236}">
                <a16:creationId xmlns:a16="http://schemas.microsoft.com/office/drawing/2014/main" id="{6A9EEC69-892B-25E8-AE69-829952A1B41F}"/>
              </a:ext>
            </a:extLst>
          </p:cNvPr>
          <p:cNvSpPr>
            <a:spLocks noGrp="1"/>
          </p:cNvSpPr>
          <p:nvPr>
            <p:ph type="subTitle" idx="1"/>
          </p:nvPr>
        </p:nvSpPr>
        <p:spPr>
          <a:xfrm>
            <a:off x="1371599" y="1885279"/>
            <a:ext cx="9724031" cy="4215285"/>
          </a:xfrm>
        </p:spPr>
        <p:txBody>
          <a:bodyPr vert="horz" lIns="91440" tIns="45720" rIns="91440" bIns="45720" rtlCol="0" anchor="ctr">
            <a:normAutofit/>
          </a:bodyPr>
          <a:lstStyle/>
          <a:p>
            <a:pPr marL="342900" indent="-228600" algn="l">
              <a:buFont typeface="Arial" panose="020B0604020202020204" pitchFamily="34" charset="0"/>
              <a:buChar char="•"/>
            </a:pPr>
            <a:r>
              <a:rPr lang="en-US" sz="2800" dirty="0">
                <a:solidFill>
                  <a:schemeClr val="accent1">
                    <a:lumMod val="75000"/>
                  </a:schemeClr>
                </a:solidFill>
                <a:hlinkClick r:id="rId2">
                  <a:extLst>
                    <a:ext uri="{A12FA001-AC4F-418D-AE19-62706E023703}">
                      <ahyp:hlinkClr xmlns:ahyp="http://schemas.microsoft.com/office/drawing/2018/hyperlinkcolor" val="tx"/>
                    </a:ext>
                  </a:extLst>
                </a:hlinkClick>
              </a:rPr>
              <a:t>38 U.S.C. 5105</a:t>
            </a:r>
            <a:endParaRPr lang="en-US" sz="2800" dirty="0">
              <a:solidFill>
                <a:schemeClr val="accent1">
                  <a:lumMod val="75000"/>
                </a:schemeClr>
              </a:solidFill>
            </a:endParaRPr>
          </a:p>
          <a:p>
            <a:pPr marL="342900" indent="-228600" algn="l">
              <a:buFont typeface="Arial" panose="020B0604020202020204" pitchFamily="34" charset="0"/>
              <a:buChar char="•"/>
            </a:pPr>
            <a:r>
              <a:rPr lang="en-US" sz="2800" dirty="0">
                <a:solidFill>
                  <a:schemeClr val="accent1">
                    <a:lumMod val="75000"/>
                  </a:schemeClr>
                </a:solidFill>
                <a:hlinkClick r:id="rId3">
                  <a:extLst>
                    <a:ext uri="{A12FA001-AC4F-418D-AE19-62706E023703}">
                      <ahyp:hlinkClr xmlns:ahyp="http://schemas.microsoft.com/office/drawing/2018/hyperlinkcolor" val="tx"/>
                    </a:ext>
                  </a:extLst>
                </a:hlinkClick>
              </a:rPr>
              <a:t>38 CFR 3.400</a:t>
            </a:r>
            <a:endParaRPr lang="en-US" sz="2800" dirty="0">
              <a:solidFill>
                <a:schemeClr val="accent1">
                  <a:lumMod val="75000"/>
                </a:schemeClr>
              </a:solidFill>
            </a:endParaRPr>
          </a:p>
          <a:p>
            <a:pPr marL="342900" indent="-228600" algn="l">
              <a:buFont typeface="Arial" panose="020B0604020202020204" pitchFamily="34" charset="0"/>
              <a:buChar char="•"/>
            </a:pPr>
            <a:r>
              <a:rPr lang="en-US" sz="2800" dirty="0">
                <a:solidFill>
                  <a:schemeClr val="accent1">
                    <a:lumMod val="75000"/>
                  </a:schemeClr>
                </a:solidFill>
                <a:hlinkClick r:id="rId4">
                  <a:extLst>
                    <a:ext uri="{A12FA001-AC4F-418D-AE19-62706E023703}">
                      <ahyp:hlinkClr xmlns:ahyp="http://schemas.microsoft.com/office/drawing/2018/hyperlinkcolor" val="tx"/>
                    </a:ext>
                  </a:extLst>
                </a:hlinkClick>
              </a:rPr>
              <a:t>M21-1, Part XII, Subpart i, Chapter 4, Section A - Dependency and Indemnity Compensation (DIC) Benefits Based on Social Security Administration (SSA) Application</a:t>
            </a:r>
            <a:endParaRPr lang="en-US" sz="2800" dirty="0">
              <a:solidFill>
                <a:schemeClr val="accent1">
                  <a:lumMod val="75000"/>
                </a:schemeClr>
              </a:solidFill>
            </a:endParaRPr>
          </a:p>
          <a:p>
            <a:pPr marL="342900" indent="-228600" algn="l">
              <a:buFont typeface="Arial" panose="020B0604020202020204" pitchFamily="34" charset="0"/>
              <a:buChar char="•"/>
            </a:pPr>
            <a:r>
              <a:rPr lang="en-US" sz="2800" dirty="0">
                <a:solidFill>
                  <a:schemeClr val="accent1">
                    <a:lumMod val="75000"/>
                  </a:schemeClr>
                </a:solidFill>
                <a:hlinkClick r:id="rId5">
                  <a:extLst>
                    <a:ext uri="{A12FA001-AC4F-418D-AE19-62706E023703}">
                      <ahyp:hlinkClr xmlns:ahyp="http://schemas.microsoft.com/office/drawing/2018/hyperlinkcolor" val="tx"/>
                    </a:ext>
                  </a:extLst>
                </a:hlinkClick>
              </a:rPr>
              <a:t>M21-1 XII.i.3.A.2. Determining the Effective Date for DIC</a:t>
            </a:r>
            <a:endParaRPr lang="en-US" sz="2800" dirty="0">
              <a:solidFill>
                <a:schemeClr val="accent1">
                  <a:lumMod val="75000"/>
                </a:schemeClr>
              </a:solidFill>
            </a:endParaRPr>
          </a:p>
          <a:p>
            <a:pPr marL="342900" indent="-228600" algn="l">
              <a:buFont typeface="Arial" panose="020B0604020202020204" pitchFamily="34" charset="0"/>
              <a:buChar char="•"/>
            </a:pPr>
            <a:r>
              <a:rPr lang="en-US" sz="2800" dirty="0">
                <a:solidFill>
                  <a:schemeClr val="accent1">
                    <a:lumMod val="75000"/>
                  </a:schemeClr>
                </a:solidFill>
                <a:hlinkClick r:id="rId6">
                  <a:extLst>
                    <a:ext uri="{A12FA001-AC4F-418D-AE19-62706E023703}">
                      <ahyp:hlinkClr xmlns:ahyp="http://schemas.microsoft.com/office/drawing/2018/hyperlinkcolor" val="tx"/>
                    </a:ext>
                  </a:extLst>
                </a:hlinkClick>
              </a:rPr>
              <a:t>M21-1 VIII.i.1.C.1.f.  Date Disabilities Became Subject to Presumptive SC Based on Herbicide Exposure</a:t>
            </a:r>
            <a:endParaRPr lang="en-US" sz="2800" dirty="0">
              <a:solidFill>
                <a:schemeClr val="accent1">
                  <a:lumMod val="75000"/>
                </a:schemeClr>
              </a:solidFill>
            </a:endParaRPr>
          </a:p>
          <a:p>
            <a:pPr indent="-228600" algn="l">
              <a:buFont typeface="Arial" panose="020B0604020202020204" pitchFamily="34" charset="0"/>
              <a:buChar char="•"/>
            </a:pPr>
            <a:endParaRPr lang="en-US" sz="2000" dirty="0"/>
          </a:p>
        </p:txBody>
      </p:sp>
    </p:spTree>
    <p:extLst>
      <p:ext uri="{BB962C8B-B14F-4D97-AF65-F5344CB8AC3E}">
        <p14:creationId xmlns:p14="http://schemas.microsoft.com/office/powerpoint/2010/main" val="1915695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93DB47C-204F-800C-64C4-0FBFDD99C075}"/>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70ECC9A2-E06F-ED25-86CB-A2638A7BA0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BA533CE-4A48-6316-253C-A9A43AF3E2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D1C6EA4A-DCED-BFB5-B71D-4662779B8C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E7FCBF58-68B6-3A9D-E550-917CEDB4A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43274C02-2A49-98E0-DBCC-3053AF6845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BA71349-9856-1C03-80F8-748CBAF53E42}"/>
              </a:ext>
            </a:extLst>
          </p:cNvPr>
          <p:cNvSpPr>
            <a:spLocks noGrp="1"/>
          </p:cNvSpPr>
          <p:nvPr>
            <p:ph type="ctrTitle"/>
          </p:nvPr>
        </p:nvSpPr>
        <p:spPr>
          <a:xfrm>
            <a:off x="1371599" y="294538"/>
            <a:ext cx="9895951" cy="1033669"/>
          </a:xfrm>
        </p:spPr>
        <p:txBody>
          <a:bodyPr vert="horz" lIns="91440" tIns="45720" rIns="91440" bIns="45720" rtlCol="0" anchor="ctr">
            <a:normAutofit/>
          </a:bodyPr>
          <a:lstStyle/>
          <a:p>
            <a:pPr algn="l"/>
            <a:r>
              <a:rPr lang="en-US" sz="4000" dirty="0">
                <a:solidFill>
                  <a:schemeClr val="bg1"/>
                </a:solidFill>
              </a:rPr>
              <a:t>Survivors Pension/DIC Effective date(s):</a:t>
            </a:r>
            <a:endParaRPr lang="en-US" sz="4000" kern="1200" dirty="0">
              <a:solidFill>
                <a:schemeClr val="bg1"/>
              </a:solidFill>
              <a:latin typeface="+mj-lt"/>
              <a:ea typeface="+mj-ea"/>
              <a:cs typeface="+mj-cs"/>
            </a:endParaRPr>
          </a:p>
        </p:txBody>
      </p:sp>
      <p:graphicFrame>
        <p:nvGraphicFramePr>
          <p:cNvPr id="7" name="Content Placeholder 3">
            <a:extLst>
              <a:ext uri="{FF2B5EF4-FFF2-40B4-BE49-F238E27FC236}">
                <a16:creationId xmlns:a16="http://schemas.microsoft.com/office/drawing/2014/main" id="{309420C9-9413-0216-1390-BC1196DE8B60}"/>
              </a:ext>
            </a:extLst>
          </p:cNvPr>
          <p:cNvGraphicFramePr>
            <a:graphicFrameLocks/>
          </p:cNvGraphicFramePr>
          <p:nvPr>
            <p:extLst>
              <p:ext uri="{D42A27DB-BD31-4B8C-83A1-F6EECF244321}">
                <p14:modId xmlns:p14="http://schemas.microsoft.com/office/powerpoint/2010/main" val="1198057548"/>
              </p:ext>
            </p:extLst>
          </p:nvPr>
        </p:nvGraphicFramePr>
        <p:xfrm>
          <a:off x="751949" y="2088805"/>
          <a:ext cx="10515601" cy="3273622"/>
        </p:xfrm>
        <a:graphic>
          <a:graphicData uri="http://schemas.openxmlformats.org/drawingml/2006/table">
            <a:tbl>
              <a:tblPr firstRow="1" bandRow="1">
                <a:solidFill>
                  <a:srgbClr val="F2F2F2">
                    <a:alpha val="30196"/>
                  </a:srgbClr>
                </a:solidFill>
              </a:tblPr>
              <a:tblGrid>
                <a:gridCol w="3084641">
                  <a:extLst>
                    <a:ext uri="{9D8B030D-6E8A-4147-A177-3AD203B41FA5}">
                      <a16:colId xmlns:a16="http://schemas.microsoft.com/office/drawing/2014/main" val="3233487154"/>
                    </a:ext>
                  </a:extLst>
                </a:gridCol>
                <a:gridCol w="4109419">
                  <a:extLst>
                    <a:ext uri="{9D8B030D-6E8A-4147-A177-3AD203B41FA5}">
                      <a16:colId xmlns:a16="http://schemas.microsoft.com/office/drawing/2014/main" val="2074271807"/>
                    </a:ext>
                  </a:extLst>
                </a:gridCol>
                <a:gridCol w="3321541">
                  <a:extLst>
                    <a:ext uri="{9D8B030D-6E8A-4147-A177-3AD203B41FA5}">
                      <a16:colId xmlns:a16="http://schemas.microsoft.com/office/drawing/2014/main" val="1999224966"/>
                    </a:ext>
                  </a:extLst>
                </a:gridCol>
              </a:tblGrid>
              <a:tr h="1189641">
                <a:tc>
                  <a:txBody>
                    <a:bodyPr/>
                    <a:lstStyle/>
                    <a:p>
                      <a:pPr algn="l" fontAlgn="base">
                        <a:buNone/>
                      </a:pPr>
                      <a:r>
                        <a:rPr lang="en-US" sz="1900" b="0" cap="none" spc="0" dirty="0">
                          <a:solidFill>
                            <a:schemeClr val="bg1"/>
                          </a:solidFill>
                          <a:effectLst/>
                          <a:latin typeface="arial" panose="020B0604020202020204" pitchFamily="34" charset="0"/>
                        </a:rPr>
                        <a:t>If the application was received …</a:t>
                      </a:r>
                      <a:endParaRPr lang="en-US" sz="1900" b="0" cap="none" spc="0" dirty="0">
                        <a:solidFill>
                          <a:schemeClr val="bg1"/>
                        </a:solidFill>
                        <a:effectLst/>
                      </a:endParaRPr>
                    </a:p>
                  </a:txBody>
                  <a:tcPr marL="164525" marR="13183" marT="126558" marB="126558" anchor="ctr">
                    <a:lnL w="19050" cap="flat" cmpd="sng" algn="ctr">
                      <a:noFill/>
                      <a:prstDash val="solid"/>
                    </a:lnL>
                    <a:lnR w="12700" cmpd="sng">
                      <a:noFill/>
                    </a:lnR>
                    <a:lnT w="19050" cap="flat" cmpd="sng" algn="ctr">
                      <a:noFill/>
                      <a:prstDash val="solid"/>
                    </a:lnT>
                    <a:lnB w="38100" cmpd="sng">
                      <a:noFill/>
                    </a:lnB>
                    <a:solidFill>
                      <a:schemeClr val="accent1"/>
                    </a:solidFill>
                  </a:tcPr>
                </a:tc>
                <a:tc>
                  <a:txBody>
                    <a:bodyPr/>
                    <a:lstStyle/>
                    <a:p>
                      <a:pPr algn="l" fontAlgn="base">
                        <a:buNone/>
                      </a:pPr>
                      <a:r>
                        <a:rPr lang="en-US" sz="1900" b="0" cap="none" spc="0" dirty="0">
                          <a:solidFill>
                            <a:schemeClr val="bg1"/>
                          </a:solidFill>
                          <a:effectLst/>
                          <a:latin typeface="arial" panose="020B0604020202020204" pitchFamily="34" charset="0"/>
                        </a:rPr>
                        <a:t>Then the effective date of the award is …</a:t>
                      </a:r>
                      <a:endParaRPr lang="en-US" sz="1900" b="0" cap="none" spc="0" dirty="0">
                        <a:solidFill>
                          <a:schemeClr val="bg1"/>
                        </a:solidFill>
                        <a:effectLst/>
                      </a:endParaRPr>
                    </a:p>
                  </a:txBody>
                  <a:tcPr marL="164525" marR="13183" marT="126558" marB="126558" anchor="ctr">
                    <a:lnL w="12700" cmpd="sng">
                      <a:noFill/>
                    </a:lnL>
                    <a:lnR w="12700" cmpd="sng">
                      <a:noFill/>
                    </a:lnR>
                    <a:lnT w="19050" cap="flat" cmpd="sng" algn="ctr">
                      <a:noFill/>
                      <a:prstDash val="solid"/>
                    </a:lnT>
                    <a:lnB w="38100" cmpd="sng">
                      <a:noFill/>
                    </a:lnB>
                    <a:solidFill>
                      <a:schemeClr val="accent1"/>
                    </a:solidFill>
                  </a:tcPr>
                </a:tc>
                <a:tc>
                  <a:txBody>
                    <a:bodyPr/>
                    <a:lstStyle/>
                    <a:p>
                      <a:pPr algn="l" fontAlgn="base">
                        <a:buNone/>
                      </a:pPr>
                      <a:r>
                        <a:rPr lang="en-US" sz="1900" b="0" cap="none" spc="0">
                          <a:solidFill>
                            <a:schemeClr val="bg1"/>
                          </a:solidFill>
                          <a:effectLst/>
                          <a:latin typeface="arial" panose="020B0604020202020204" pitchFamily="34" charset="0"/>
                        </a:rPr>
                        <a:t>And the award payment date is the first day of the month following …</a:t>
                      </a:r>
                      <a:endParaRPr lang="en-US" sz="1900" b="0" cap="none" spc="0">
                        <a:solidFill>
                          <a:schemeClr val="bg1"/>
                        </a:solidFill>
                        <a:effectLst/>
                      </a:endParaRPr>
                    </a:p>
                  </a:txBody>
                  <a:tcPr marL="164525" marR="13183" marT="126558" marB="126558" anchor="ctr">
                    <a:lnL w="12700" cmpd="sng">
                      <a:noFill/>
                    </a:lnL>
                    <a:lnR w="12700" cmpd="sng">
                      <a:noFill/>
                    </a:lnR>
                    <a:lnT w="19050" cap="flat" cmpd="sng" algn="ctr">
                      <a:noFill/>
                      <a:prstDash val="solid"/>
                    </a:lnT>
                    <a:lnB w="38100" cmpd="sng">
                      <a:noFill/>
                    </a:lnB>
                    <a:solidFill>
                      <a:schemeClr val="accent1"/>
                    </a:solidFill>
                  </a:tcPr>
                </a:tc>
                <a:extLst>
                  <a:ext uri="{0D108BD9-81ED-4DB2-BD59-A6C34878D82A}">
                    <a16:rowId xmlns:a16="http://schemas.microsoft.com/office/drawing/2014/main" val="1209162405"/>
                  </a:ext>
                </a:extLst>
              </a:tr>
              <a:tr h="894340">
                <a:tc>
                  <a:txBody>
                    <a:bodyPr/>
                    <a:lstStyle/>
                    <a:p>
                      <a:pPr fontAlgn="base">
                        <a:buNone/>
                      </a:pPr>
                      <a:r>
                        <a:rPr lang="en-US" sz="1900" cap="none" spc="0" dirty="0">
                          <a:solidFill>
                            <a:schemeClr val="tx1"/>
                          </a:solidFill>
                          <a:effectLst/>
                          <a:latin typeface="arial" panose="020B0604020202020204" pitchFamily="34" charset="0"/>
                        </a:rPr>
                        <a:t>within one year after the Veteran's date of death</a:t>
                      </a:r>
                      <a:endParaRPr lang="en-US" sz="1900" cap="none" spc="0" dirty="0">
                        <a:solidFill>
                          <a:schemeClr val="tx1"/>
                        </a:solidFill>
                        <a:effectLst/>
                      </a:endParaRPr>
                    </a:p>
                  </a:txBody>
                  <a:tcPr marL="164525" marR="13183" marT="126558" marB="126558" anchor="ctr">
                    <a:lnL w="38100" cap="flat" cmpd="sng" algn="ctr">
                      <a:noFill/>
                      <a:prstDash val="solid"/>
                    </a:lnL>
                    <a:lnR w="6350" cap="flat" cmpd="sng" algn="ctr">
                      <a:solidFill>
                        <a:schemeClr val="tx1">
                          <a:lumMod val="75000"/>
                          <a:lumOff val="25000"/>
                        </a:schemeClr>
                      </a:solidFill>
                      <a:prstDash val="solid"/>
                    </a:lnR>
                    <a:lnT w="38100" cmpd="sng">
                      <a:noFill/>
                    </a:lnT>
                    <a:lnB w="6350" cap="flat" cmpd="sng" algn="ctr">
                      <a:noFill/>
                      <a:prstDash val="solid"/>
                    </a:lnB>
                    <a:solidFill>
                      <a:srgbClr val="F2F2F2">
                        <a:alpha val="30196"/>
                      </a:srgbClr>
                    </a:solidFill>
                  </a:tcPr>
                </a:tc>
                <a:tc>
                  <a:txBody>
                    <a:bodyPr/>
                    <a:lstStyle/>
                    <a:p>
                      <a:pPr fontAlgn="base">
                        <a:buNone/>
                      </a:pPr>
                      <a:r>
                        <a:rPr lang="en-US" sz="1900" cap="none" spc="0" dirty="0">
                          <a:solidFill>
                            <a:schemeClr val="tx1"/>
                          </a:solidFill>
                          <a:effectLst/>
                          <a:latin typeface="arial" panose="020B0604020202020204" pitchFamily="34" charset="0"/>
                        </a:rPr>
                        <a:t>the first day of the month of death</a:t>
                      </a:r>
                      <a:endParaRPr lang="en-US" sz="1900" cap="none" spc="0" dirty="0">
                        <a:solidFill>
                          <a:schemeClr val="tx1"/>
                        </a:solidFill>
                        <a:effectLst/>
                      </a:endParaRPr>
                    </a:p>
                  </a:txBody>
                  <a:tcPr marL="164525" marR="13183" marT="126558" marB="126558" anchor="ctr">
                    <a:lnL w="6350" cap="flat" cmpd="sng" algn="ctr">
                      <a:solidFill>
                        <a:schemeClr val="tx1">
                          <a:lumMod val="75000"/>
                          <a:lumOff val="25000"/>
                        </a:schemeClr>
                      </a:solidFill>
                      <a:prstDash val="solid"/>
                    </a:lnL>
                    <a:lnR w="6350" cap="flat" cmpd="sng" algn="ctr">
                      <a:solidFill>
                        <a:schemeClr val="tx1">
                          <a:lumMod val="75000"/>
                          <a:lumOff val="25000"/>
                        </a:schemeClr>
                      </a:solidFill>
                      <a:prstDash val="solid"/>
                    </a:lnR>
                    <a:lnT w="38100" cmpd="sng">
                      <a:noFill/>
                    </a:lnT>
                    <a:lnB w="6350" cap="flat" cmpd="sng" algn="ctr">
                      <a:noFill/>
                      <a:prstDash val="solid"/>
                    </a:lnB>
                    <a:solidFill>
                      <a:srgbClr val="F2F2F2">
                        <a:alpha val="30196"/>
                      </a:srgbClr>
                    </a:solidFill>
                  </a:tcPr>
                </a:tc>
                <a:tc>
                  <a:txBody>
                    <a:bodyPr/>
                    <a:lstStyle/>
                    <a:p>
                      <a:pPr fontAlgn="base">
                        <a:buNone/>
                      </a:pPr>
                      <a:r>
                        <a:rPr lang="en-US" sz="1900" cap="none" spc="0">
                          <a:solidFill>
                            <a:schemeClr val="tx1"/>
                          </a:solidFill>
                          <a:effectLst/>
                          <a:latin typeface="arial" panose="020B0604020202020204" pitchFamily="34" charset="0"/>
                        </a:rPr>
                        <a:t>death.</a:t>
                      </a:r>
                      <a:endParaRPr lang="en-US" sz="1900" cap="none" spc="0">
                        <a:solidFill>
                          <a:schemeClr val="tx1"/>
                        </a:solidFill>
                        <a:effectLst/>
                      </a:endParaRPr>
                    </a:p>
                  </a:txBody>
                  <a:tcPr marL="164525" marR="13183" marT="126558" marB="126558" anchor="ctr">
                    <a:lnL w="6350" cap="flat" cmpd="sng" algn="ctr">
                      <a:solidFill>
                        <a:schemeClr val="tx1">
                          <a:lumMod val="75000"/>
                          <a:lumOff val="25000"/>
                        </a:schemeClr>
                      </a:solidFill>
                      <a:prstDash val="solid"/>
                    </a:lnL>
                    <a:lnR w="38100" cap="flat" cmpd="sng" algn="ctr">
                      <a:noFill/>
                      <a:prstDash val="solid"/>
                    </a:lnR>
                    <a:lnT w="38100" cmpd="sng">
                      <a:noFill/>
                    </a:lnT>
                    <a:lnB w="6350" cap="flat" cmpd="sng" algn="ctr">
                      <a:noFill/>
                      <a:prstDash val="solid"/>
                    </a:lnB>
                    <a:solidFill>
                      <a:srgbClr val="F2F2F2">
                        <a:alpha val="30196"/>
                      </a:srgbClr>
                    </a:solidFill>
                  </a:tcPr>
                </a:tc>
                <a:extLst>
                  <a:ext uri="{0D108BD9-81ED-4DB2-BD59-A6C34878D82A}">
                    <a16:rowId xmlns:a16="http://schemas.microsoft.com/office/drawing/2014/main" val="2187959932"/>
                  </a:ext>
                </a:extLst>
              </a:tr>
              <a:tr h="1189641">
                <a:tc>
                  <a:txBody>
                    <a:bodyPr/>
                    <a:lstStyle/>
                    <a:p>
                      <a:pPr fontAlgn="base">
                        <a:buNone/>
                      </a:pPr>
                      <a:r>
                        <a:rPr lang="en-US" sz="1900" cap="none" spc="0">
                          <a:solidFill>
                            <a:schemeClr val="tx1"/>
                          </a:solidFill>
                          <a:effectLst/>
                          <a:latin typeface="arial" panose="020B0604020202020204" pitchFamily="34" charset="0"/>
                        </a:rPr>
                        <a:t>more than one year after the Veteran's date of death</a:t>
                      </a:r>
                      <a:endParaRPr lang="en-US" sz="1900" cap="none" spc="0">
                        <a:solidFill>
                          <a:schemeClr val="tx1"/>
                        </a:solidFill>
                        <a:effectLst/>
                      </a:endParaRPr>
                    </a:p>
                  </a:txBody>
                  <a:tcPr marL="164525" marR="13183" marT="126558" marB="126558" anchor="ctr">
                    <a:lnL w="6350" cap="flat" cmpd="sng" algn="ctr">
                      <a:noFill/>
                      <a:prstDash val="solid"/>
                    </a:lnL>
                    <a:lnR w="6350" cap="flat" cmpd="sng" algn="ctr">
                      <a:noFill/>
                      <a:prstDash val="solid"/>
                    </a:lnR>
                    <a:lnT w="6350" cap="flat" cmpd="sng" algn="ctr">
                      <a:noFill/>
                      <a:prstDash val="solid"/>
                    </a:lnT>
                    <a:lnB w="12700" cmpd="sng">
                      <a:noFill/>
                      <a:prstDash val="solid"/>
                    </a:lnB>
                    <a:solidFill>
                      <a:schemeClr val="bg1">
                        <a:lumMod val="95000"/>
                      </a:schemeClr>
                    </a:solidFill>
                  </a:tcPr>
                </a:tc>
                <a:tc>
                  <a:txBody>
                    <a:bodyPr/>
                    <a:lstStyle/>
                    <a:p>
                      <a:pPr fontAlgn="base">
                        <a:buNone/>
                      </a:pPr>
                      <a:r>
                        <a:rPr lang="en-US" sz="1900" cap="none" spc="0">
                          <a:solidFill>
                            <a:schemeClr val="tx1"/>
                          </a:solidFill>
                          <a:effectLst/>
                          <a:latin typeface="arial" panose="020B0604020202020204" pitchFamily="34" charset="0"/>
                        </a:rPr>
                        <a:t>the date the claim was received</a:t>
                      </a:r>
                      <a:endParaRPr lang="en-US" sz="1900" cap="none" spc="0">
                        <a:solidFill>
                          <a:schemeClr val="tx1"/>
                        </a:solidFill>
                        <a:effectLst/>
                      </a:endParaRPr>
                    </a:p>
                  </a:txBody>
                  <a:tcPr marL="164525" marR="13183" marT="126558" marB="126558" anchor="ctr">
                    <a:lnL w="6350" cap="flat" cmpd="sng" algn="ctr">
                      <a:noFill/>
                      <a:prstDash val="solid"/>
                    </a:lnL>
                    <a:lnR w="6350" cap="flat" cmpd="sng" algn="ctr">
                      <a:noFill/>
                      <a:prstDash val="solid"/>
                    </a:lnR>
                    <a:lnT w="6350" cap="flat" cmpd="sng" algn="ctr">
                      <a:noFill/>
                      <a:prstDash val="solid"/>
                    </a:lnT>
                    <a:lnB w="12700" cmpd="sng">
                      <a:noFill/>
                      <a:prstDash val="solid"/>
                    </a:lnB>
                    <a:solidFill>
                      <a:schemeClr val="bg1">
                        <a:lumMod val="95000"/>
                      </a:schemeClr>
                    </a:solidFill>
                  </a:tcPr>
                </a:tc>
                <a:tc>
                  <a:txBody>
                    <a:bodyPr/>
                    <a:lstStyle/>
                    <a:p>
                      <a:pPr fontAlgn="base">
                        <a:buNone/>
                      </a:pPr>
                      <a:r>
                        <a:rPr lang="en-US" sz="1900" cap="none" spc="0" dirty="0">
                          <a:solidFill>
                            <a:schemeClr val="tx1"/>
                          </a:solidFill>
                          <a:effectLst/>
                          <a:latin typeface="arial" panose="020B0604020202020204" pitchFamily="34" charset="0"/>
                        </a:rPr>
                        <a:t>the date the claim was received.</a:t>
                      </a:r>
                      <a:endParaRPr lang="en-US" sz="1900" cap="none" spc="0" dirty="0">
                        <a:solidFill>
                          <a:schemeClr val="tx1"/>
                        </a:solidFill>
                        <a:effectLst/>
                      </a:endParaRPr>
                    </a:p>
                  </a:txBody>
                  <a:tcPr marL="164525" marR="13183" marT="126558" marB="126558" anchor="ctr">
                    <a:lnL w="6350" cap="flat" cmpd="sng" algn="ctr">
                      <a:noFill/>
                      <a:prstDash val="solid"/>
                    </a:lnL>
                    <a:lnR w="12700" cmpd="sng">
                      <a:noFill/>
                      <a:prstDash val="solid"/>
                    </a:lnR>
                    <a:lnT w="6350"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141008946"/>
                  </a:ext>
                </a:extLst>
              </a:tr>
            </a:tbl>
          </a:graphicData>
        </a:graphic>
      </p:graphicFrame>
      <p:sp>
        <p:nvSpPr>
          <p:cNvPr id="8" name="TextBox 7">
            <a:extLst>
              <a:ext uri="{FF2B5EF4-FFF2-40B4-BE49-F238E27FC236}">
                <a16:creationId xmlns:a16="http://schemas.microsoft.com/office/drawing/2014/main" id="{CADF1C7F-F3BD-E504-A760-C65AAC1068D8}"/>
              </a:ext>
            </a:extLst>
          </p:cNvPr>
          <p:cNvSpPr txBox="1"/>
          <p:nvPr/>
        </p:nvSpPr>
        <p:spPr>
          <a:xfrm>
            <a:off x="1010093" y="5853800"/>
            <a:ext cx="7262037" cy="369332"/>
          </a:xfrm>
          <a:prstGeom prst="rect">
            <a:avLst/>
          </a:prstGeom>
          <a:noFill/>
        </p:spPr>
        <p:txBody>
          <a:bodyPr wrap="square" rtlCol="0">
            <a:spAutoFit/>
          </a:bodyPr>
          <a:lstStyle/>
          <a:p>
            <a:r>
              <a:rPr lang="en-US" b="1" i="1"/>
              <a:t>Note: </a:t>
            </a:r>
            <a:r>
              <a:rPr lang="en-US"/>
              <a:t>38 CFR 3.400 is the general regulation for effective dates</a:t>
            </a:r>
            <a:endParaRPr lang="en-US" dirty="0"/>
          </a:p>
        </p:txBody>
      </p:sp>
    </p:spTree>
    <p:extLst>
      <p:ext uri="{BB962C8B-B14F-4D97-AF65-F5344CB8AC3E}">
        <p14:creationId xmlns:p14="http://schemas.microsoft.com/office/powerpoint/2010/main" val="600594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0CF6D05-6B1D-AF82-0F28-76B118A9C195}"/>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What is 38 USC 5105?</a:t>
            </a:r>
          </a:p>
        </p:txBody>
      </p:sp>
      <p:sp>
        <p:nvSpPr>
          <p:cNvPr id="3" name="Content Placeholder 2">
            <a:extLst>
              <a:ext uri="{FF2B5EF4-FFF2-40B4-BE49-F238E27FC236}">
                <a16:creationId xmlns:a16="http://schemas.microsoft.com/office/drawing/2014/main" id="{728937AC-2EAB-9D42-80F5-B5DD72BA9A43}"/>
              </a:ext>
            </a:extLst>
          </p:cNvPr>
          <p:cNvSpPr>
            <a:spLocks noGrp="1"/>
          </p:cNvSpPr>
          <p:nvPr>
            <p:ph idx="1"/>
          </p:nvPr>
        </p:nvSpPr>
        <p:spPr>
          <a:xfrm>
            <a:off x="4810259" y="649480"/>
            <a:ext cx="6555347" cy="5546047"/>
          </a:xfrm>
        </p:spPr>
        <p:txBody>
          <a:bodyPr anchor="ctr">
            <a:normAutofit/>
          </a:bodyPr>
          <a:lstStyle/>
          <a:p>
            <a:r>
              <a:rPr lang="en-US" sz="2400" dirty="0"/>
              <a:t>Under </a:t>
            </a:r>
            <a:r>
              <a:rPr lang="en-US" sz="2400" b="1" u="sng" dirty="0">
                <a:hlinkClick r:id="rId3"/>
              </a:rPr>
              <a:t>38 U.S.C 5105</a:t>
            </a:r>
            <a:r>
              <a:rPr lang="en-US" sz="2400" dirty="0"/>
              <a:t>, consider an application for survivors’ benefits filed as a result of the death of a Veteran with SSA on or after January 1, 1957, as a claim for Dependency and Indemnity Compensation (DIC), even if </a:t>
            </a:r>
            <a:r>
              <a:rPr lang="en-US" sz="2400" b="1" i="1" u="sng" dirty="0">
                <a:hlinkClick r:id="rId4"/>
              </a:rPr>
              <a:t>VA Form 21-4182, Application for Dependency and Indemnity Compensation or Death Pension (Including Accrued Benefits and Death Compensation Where Applicable) From the Department of Veterans Affairs</a:t>
            </a:r>
            <a:r>
              <a:rPr lang="en-US" sz="2400" i="1" dirty="0"/>
              <a:t>,</a:t>
            </a:r>
            <a:r>
              <a:rPr lang="en-US" sz="2400" dirty="0"/>
              <a:t> is </a:t>
            </a:r>
            <a:r>
              <a:rPr lang="en-US" sz="2400" i="1" dirty="0"/>
              <a:t>not</a:t>
            </a:r>
            <a:r>
              <a:rPr lang="en-US" sz="2400" dirty="0"/>
              <a:t> received by VA.  The effective date of DIC will be the date survivors’ benefits were filed with SSA.</a:t>
            </a:r>
          </a:p>
        </p:txBody>
      </p:sp>
    </p:spTree>
    <p:extLst>
      <p:ext uri="{BB962C8B-B14F-4D97-AF65-F5344CB8AC3E}">
        <p14:creationId xmlns:p14="http://schemas.microsoft.com/office/powerpoint/2010/main" val="1298495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2C72BF3-F7A5-8E35-3A0C-29B9C9743BC1}"/>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5F725BB7-E4C2-7BA0-E9E3-1C00F6CE69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DB52BE19-04AC-8E73-FA4D-D77A3CBD0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2EDB8DD-9B34-8F33-F7EA-A97DFABF7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839CDEF7-8702-82DF-D1B4-DC8AE4CCA7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5D1719C8-A30C-F6E4-2DCF-BFBDBCB6B1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99ED2F4-75D0-7438-FE71-5AD8C9211203}"/>
              </a:ext>
            </a:extLst>
          </p:cNvPr>
          <p:cNvSpPr>
            <a:spLocks noGrp="1"/>
          </p:cNvSpPr>
          <p:nvPr>
            <p:ph type="ctrTitle"/>
          </p:nvPr>
        </p:nvSpPr>
        <p:spPr>
          <a:xfrm>
            <a:off x="1371599" y="294538"/>
            <a:ext cx="9895951" cy="1033669"/>
          </a:xfrm>
        </p:spPr>
        <p:txBody>
          <a:bodyPr vert="horz" lIns="91440" tIns="45720" rIns="91440" bIns="45720" rtlCol="0" anchor="ctr">
            <a:normAutofit/>
          </a:bodyPr>
          <a:lstStyle/>
          <a:p>
            <a:pPr algn="l"/>
            <a:r>
              <a:rPr lang="en-US" sz="4000" dirty="0">
                <a:solidFill>
                  <a:srgbClr val="FFFFFF"/>
                </a:solidFill>
              </a:rPr>
              <a:t>Effective dates based on 38 USC 5105</a:t>
            </a:r>
            <a:endParaRPr lang="en-US" sz="4000" kern="1200" dirty="0">
              <a:solidFill>
                <a:srgbClr val="FFFFFF"/>
              </a:solidFill>
              <a:latin typeface="+mj-lt"/>
              <a:ea typeface="+mj-ea"/>
              <a:cs typeface="+mj-cs"/>
            </a:endParaRPr>
          </a:p>
        </p:txBody>
      </p:sp>
      <p:sp>
        <p:nvSpPr>
          <p:cNvPr id="3" name="Subtitle 2">
            <a:extLst>
              <a:ext uri="{FF2B5EF4-FFF2-40B4-BE49-F238E27FC236}">
                <a16:creationId xmlns:a16="http://schemas.microsoft.com/office/drawing/2014/main" id="{F82F2D42-45CE-D3AB-9CC2-3981E5B23B39}"/>
              </a:ext>
            </a:extLst>
          </p:cNvPr>
          <p:cNvSpPr>
            <a:spLocks noGrp="1"/>
          </p:cNvSpPr>
          <p:nvPr>
            <p:ph type="subTitle" idx="1"/>
          </p:nvPr>
        </p:nvSpPr>
        <p:spPr>
          <a:xfrm>
            <a:off x="1233982" y="1885279"/>
            <a:ext cx="9724031" cy="3825197"/>
          </a:xfrm>
        </p:spPr>
        <p:txBody>
          <a:bodyPr vert="horz" lIns="91440" tIns="45720" rIns="91440" bIns="45720" rtlCol="0" anchor="ctr">
            <a:normAutofit/>
          </a:bodyPr>
          <a:lstStyle/>
          <a:p>
            <a:pPr marL="342900" indent="-342900" algn="l">
              <a:buFont typeface="Arial" panose="020B0604020202020204" pitchFamily="34" charset="0"/>
              <a:buChar char="•"/>
            </a:pPr>
            <a:r>
              <a:rPr lang="en-US" sz="2800" dirty="0"/>
              <a:t>If a surviving spouse has never applied for DIC to the VA, a potential earlier entitlement date could exist.  </a:t>
            </a:r>
          </a:p>
          <a:p>
            <a:pPr marL="342900" indent="-342900" algn="l">
              <a:buFont typeface="Arial" panose="020B0604020202020204" pitchFamily="34" charset="0"/>
              <a:buChar char="•"/>
            </a:pPr>
            <a:r>
              <a:rPr lang="en-US" sz="2800" dirty="0"/>
              <a:t>An SSA application can act as a place holder for an effective date.  </a:t>
            </a:r>
          </a:p>
          <a:p>
            <a:pPr marL="342900" indent="-342900" algn="l">
              <a:buFont typeface="Arial" panose="020B0604020202020204" pitchFamily="34" charset="0"/>
              <a:buChar char="•"/>
            </a:pPr>
            <a:r>
              <a:rPr lang="en-US" sz="2800" dirty="0"/>
              <a:t>It does not always mean we can grant from the date of the Veteran’s death.  </a:t>
            </a:r>
          </a:p>
          <a:p>
            <a:pPr marL="342900" indent="-342900" algn="l">
              <a:buFont typeface="Arial" panose="020B0604020202020204" pitchFamily="34" charset="0"/>
              <a:buChar char="•"/>
            </a:pPr>
            <a:r>
              <a:rPr lang="en-US" sz="2800" dirty="0"/>
              <a:t>There are many factors that we must consider.</a:t>
            </a:r>
          </a:p>
          <a:p>
            <a:pPr indent="-228600" algn="l">
              <a:buFont typeface="Arial" panose="020B0604020202020204" pitchFamily="34" charset="0"/>
              <a:buChar char="•"/>
            </a:pPr>
            <a:endParaRPr lang="en-US" sz="2000" dirty="0"/>
          </a:p>
        </p:txBody>
      </p:sp>
    </p:spTree>
    <p:extLst>
      <p:ext uri="{BB962C8B-B14F-4D97-AF65-F5344CB8AC3E}">
        <p14:creationId xmlns:p14="http://schemas.microsoft.com/office/powerpoint/2010/main" val="163900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D3D6F7-82D2-AAA9-08CA-7E79D77A0F4E}"/>
              </a:ext>
            </a:extLst>
          </p:cNvPr>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38 USC 5105</a:t>
            </a:r>
            <a:br>
              <a:rPr lang="en-US" sz="4000" dirty="0">
                <a:solidFill>
                  <a:srgbClr val="FFFFFF"/>
                </a:solidFill>
              </a:rPr>
            </a:br>
            <a:br>
              <a:rPr lang="en-US" sz="4000" dirty="0">
                <a:solidFill>
                  <a:srgbClr val="FFFFFF"/>
                </a:solidFill>
              </a:rPr>
            </a:br>
            <a:r>
              <a:rPr lang="en-US" sz="4000" dirty="0">
                <a:solidFill>
                  <a:srgbClr val="FFFFFF"/>
                </a:solidFill>
              </a:rPr>
              <a:t>Questions to consider:</a:t>
            </a:r>
          </a:p>
        </p:txBody>
      </p:sp>
      <p:sp>
        <p:nvSpPr>
          <p:cNvPr id="24" name="Content Placeholder 2">
            <a:extLst>
              <a:ext uri="{FF2B5EF4-FFF2-40B4-BE49-F238E27FC236}">
                <a16:creationId xmlns:a16="http://schemas.microsoft.com/office/drawing/2014/main" id="{82BA888A-6EAF-976D-AB4A-0516D9078B46}"/>
              </a:ext>
            </a:extLst>
          </p:cNvPr>
          <p:cNvSpPr>
            <a:spLocks noGrp="1"/>
          </p:cNvSpPr>
          <p:nvPr>
            <p:ph idx="1"/>
          </p:nvPr>
        </p:nvSpPr>
        <p:spPr>
          <a:xfrm>
            <a:off x="4876494" y="85061"/>
            <a:ext cx="6555347" cy="5807170"/>
          </a:xfrm>
        </p:spPr>
        <p:txBody>
          <a:bodyPr anchor="ctr">
            <a:normAutofit/>
          </a:bodyPr>
          <a:lstStyle/>
          <a:p>
            <a:r>
              <a:rPr lang="en-US" sz="3200" dirty="0"/>
              <a:t>Did the Surviving Spouse previously apply?   </a:t>
            </a:r>
          </a:p>
          <a:p>
            <a:pPr lvl="1"/>
            <a:r>
              <a:rPr lang="en-US" sz="2800" dirty="0"/>
              <a:t>If so, why was DIC denied?</a:t>
            </a:r>
          </a:p>
          <a:p>
            <a:endParaRPr lang="en-US" sz="800" dirty="0"/>
          </a:p>
          <a:p>
            <a:r>
              <a:rPr lang="en-US" sz="3200" dirty="0"/>
              <a:t>Are we now granting because we’ve received new evidence?</a:t>
            </a:r>
          </a:p>
          <a:p>
            <a:pPr marL="0" indent="0">
              <a:buNone/>
            </a:pPr>
            <a:endParaRPr lang="en-US" sz="800" dirty="0"/>
          </a:p>
          <a:p>
            <a:r>
              <a:rPr lang="en-US" sz="3200" dirty="0"/>
              <a:t>Are we now granting due to a change in law?</a:t>
            </a:r>
          </a:p>
        </p:txBody>
      </p:sp>
    </p:spTree>
    <p:extLst>
      <p:ext uri="{BB962C8B-B14F-4D97-AF65-F5344CB8AC3E}">
        <p14:creationId xmlns:p14="http://schemas.microsoft.com/office/powerpoint/2010/main" val="1273764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7615EA6-65C8-488C-41F3-768B8ABF1443}"/>
              </a:ext>
            </a:extLst>
          </p:cNvPr>
          <p:cNvSpPr>
            <a:spLocks noGrp="1"/>
          </p:cNvSpPr>
          <p:nvPr>
            <p:ph type="title"/>
          </p:nvPr>
        </p:nvSpPr>
        <p:spPr>
          <a:xfrm>
            <a:off x="1371599" y="294538"/>
            <a:ext cx="9895951" cy="1033669"/>
          </a:xfrm>
        </p:spPr>
        <p:txBody>
          <a:bodyPr>
            <a:normAutofit/>
          </a:bodyPr>
          <a:lstStyle/>
          <a:p>
            <a:r>
              <a:rPr lang="en-US" sz="4000" dirty="0">
                <a:solidFill>
                  <a:srgbClr val="FFFFFF"/>
                </a:solidFill>
              </a:rPr>
              <a:t>38 USC 5105</a:t>
            </a:r>
          </a:p>
        </p:txBody>
      </p:sp>
      <p:sp>
        <p:nvSpPr>
          <p:cNvPr id="3" name="Content Placeholder 2">
            <a:extLst>
              <a:ext uri="{FF2B5EF4-FFF2-40B4-BE49-F238E27FC236}">
                <a16:creationId xmlns:a16="http://schemas.microsoft.com/office/drawing/2014/main" id="{9C27D948-C2FD-05B0-1E6A-D3F379067664}"/>
              </a:ext>
            </a:extLst>
          </p:cNvPr>
          <p:cNvSpPr>
            <a:spLocks noGrp="1"/>
          </p:cNvSpPr>
          <p:nvPr>
            <p:ph idx="1"/>
          </p:nvPr>
        </p:nvSpPr>
        <p:spPr>
          <a:xfrm>
            <a:off x="769085" y="1885279"/>
            <a:ext cx="10653825" cy="4185912"/>
          </a:xfrm>
        </p:spPr>
        <p:txBody>
          <a:bodyPr anchor="ctr">
            <a:noAutofit/>
          </a:bodyPr>
          <a:lstStyle/>
          <a:p>
            <a:pPr marL="0" indent="0">
              <a:buNone/>
            </a:pPr>
            <a:r>
              <a:rPr lang="en-US" sz="3200" b="1" dirty="0"/>
              <a:t>When 5105 does not factor into consideration</a:t>
            </a:r>
            <a:r>
              <a:rPr lang="en-US" sz="3200" dirty="0"/>
              <a:t>:</a:t>
            </a:r>
          </a:p>
          <a:p>
            <a:pPr marL="0" indent="0">
              <a:buNone/>
            </a:pPr>
            <a:endParaRPr lang="en-US" sz="800" dirty="0"/>
          </a:p>
          <a:p>
            <a:pPr marL="457200" lvl="1" indent="0">
              <a:buNone/>
            </a:pPr>
            <a:r>
              <a:rPr lang="en-US" sz="2800" dirty="0"/>
              <a:t>If the surviving spouse previously submitted a 534EZ within one year of the Veteran’s death.</a:t>
            </a:r>
          </a:p>
          <a:p>
            <a:pPr lvl="2"/>
            <a:r>
              <a:rPr lang="en-US" sz="2800" dirty="0"/>
              <a:t>Why? The submission of the SSA application is also a claim for DIC, so if we’ve already received a 534EZ within one year of the Veteran’s death, the potential for granting from the earliest effective date has already been considered based upon receipt of the 534EZ.</a:t>
            </a:r>
          </a:p>
        </p:txBody>
      </p:sp>
    </p:spTree>
    <p:extLst>
      <p:ext uri="{BB962C8B-B14F-4D97-AF65-F5344CB8AC3E}">
        <p14:creationId xmlns:p14="http://schemas.microsoft.com/office/powerpoint/2010/main" val="246538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5000001-8BAB-3E60-CE8B-5BCB8454FCFE}"/>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2D94FB72-9D1D-D808-F939-5894EDB073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A20F8314-1D01-563D-09F4-3B9AFA48F4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48699E70-EEAD-AF1C-5D39-58F1438CF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D4AE313-E8B0-3247-6E0D-37827194C9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325134B7-A3DD-236B-2D62-5A7F557B3B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533E50-8932-DD59-57F2-1713F87268DF}"/>
              </a:ext>
            </a:extLst>
          </p:cNvPr>
          <p:cNvSpPr>
            <a:spLocks noGrp="1"/>
          </p:cNvSpPr>
          <p:nvPr>
            <p:ph type="title"/>
          </p:nvPr>
        </p:nvSpPr>
        <p:spPr>
          <a:xfrm>
            <a:off x="1371599" y="294538"/>
            <a:ext cx="9895951" cy="1033669"/>
          </a:xfrm>
        </p:spPr>
        <p:txBody>
          <a:bodyPr>
            <a:normAutofit/>
          </a:bodyPr>
          <a:lstStyle/>
          <a:p>
            <a:r>
              <a:rPr lang="en-US" sz="4000" dirty="0">
                <a:solidFill>
                  <a:srgbClr val="FFFFFF"/>
                </a:solidFill>
              </a:rPr>
              <a:t>38 USC 5105</a:t>
            </a:r>
          </a:p>
        </p:txBody>
      </p:sp>
      <p:sp>
        <p:nvSpPr>
          <p:cNvPr id="5" name="Content Placeholder 2">
            <a:extLst>
              <a:ext uri="{FF2B5EF4-FFF2-40B4-BE49-F238E27FC236}">
                <a16:creationId xmlns:a16="http://schemas.microsoft.com/office/drawing/2014/main" id="{0707C746-2F15-1E77-4756-5C1979DBAEEB}"/>
              </a:ext>
            </a:extLst>
          </p:cNvPr>
          <p:cNvSpPr>
            <a:spLocks noGrp="1"/>
          </p:cNvSpPr>
          <p:nvPr>
            <p:ph idx="1"/>
          </p:nvPr>
        </p:nvSpPr>
        <p:spPr>
          <a:xfrm>
            <a:off x="838200" y="1711842"/>
            <a:ext cx="10429350" cy="4917557"/>
          </a:xfrm>
        </p:spPr>
        <p:txBody>
          <a:bodyPr>
            <a:normAutofit fontScale="55000" lnSpcReduction="20000"/>
          </a:bodyPr>
          <a:lstStyle/>
          <a:p>
            <a:pPr marL="0" indent="0">
              <a:buNone/>
            </a:pPr>
            <a:r>
              <a:rPr lang="en-US" sz="3300" b="1" dirty="0"/>
              <a:t>When 5105 does not factor into consideration (continued)</a:t>
            </a:r>
            <a:r>
              <a:rPr lang="en-US" sz="3300" dirty="0"/>
              <a:t>:</a:t>
            </a:r>
          </a:p>
          <a:p>
            <a:pPr marL="457200" lvl="1" indent="0">
              <a:buNone/>
            </a:pPr>
            <a:endParaRPr lang="en-US" sz="3600" dirty="0"/>
          </a:p>
          <a:p>
            <a:pPr marL="457200" lvl="1" indent="0">
              <a:buNone/>
            </a:pPr>
            <a:r>
              <a:rPr lang="en-US" sz="3600" dirty="0"/>
              <a:t>If the grant of DIC is based on new and relevant information such as:</a:t>
            </a:r>
          </a:p>
          <a:p>
            <a:pPr lvl="1"/>
            <a:r>
              <a:rPr lang="en-US" sz="3600" dirty="0"/>
              <a:t>An updated/revised death certificate.</a:t>
            </a:r>
          </a:p>
          <a:p>
            <a:pPr lvl="1"/>
            <a:r>
              <a:rPr lang="en-US" sz="3600" dirty="0"/>
              <a:t>A new medical opinion allowing the grant of DIC. </a:t>
            </a:r>
          </a:p>
          <a:p>
            <a:pPr lvl="1"/>
            <a:r>
              <a:rPr lang="en-US" sz="3600" dirty="0"/>
              <a:t>New information establishing basic entitlement, such as marital history.</a:t>
            </a:r>
            <a:endParaRPr lang="en-US" sz="3300" dirty="0"/>
          </a:p>
          <a:p>
            <a:pPr marL="0" indent="0">
              <a:buNone/>
            </a:pPr>
            <a:r>
              <a:rPr lang="en-US" sz="3300" b="1" i="1" dirty="0"/>
              <a:t>Example: </a:t>
            </a:r>
          </a:p>
          <a:p>
            <a:r>
              <a:rPr lang="en-US" sz="3600" dirty="0"/>
              <a:t>A Veteran passed away on January 20, 2010. A claim for DIC was received from the surviving spouse on February 20, 2010. The Veteran’s original death certificate showed the cause of death was Senescence (old age). That claim was denied because the evidence did not show the Veteran’s death was related to service. On December 1, 2025, the surviving spouse submits a new application for DIC with a revised death certificate listing the Veteran’s service-connected condition as the contributory cause of death along with a medical opinion explaining how that service-connected condition contributed to the cause of death. Service connection for the cause of death is now granted via rating decision.  An entitlement date cannot be granted back to 2010, even if an SSA claim was filed, as the evidence at the time did not show the Veteran’s death was related to service.  However, new and relevant evidence submitted with the December 1, 2025, claim now allows for the grant of DIC.  As such, the effective date is December 1, 2025, based on the date of receipt of the new claim.</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37308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87E9035-DDD3-BFB7-8499-5F7EA61A4205}"/>
              </a:ext>
            </a:extLst>
          </p:cNvPr>
          <p:cNvSpPr>
            <a:spLocks noGrp="1"/>
          </p:cNvSpPr>
          <p:nvPr>
            <p:ph type="title"/>
          </p:nvPr>
        </p:nvSpPr>
        <p:spPr>
          <a:xfrm>
            <a:off x="826396" y="586855"/>
            <a:ext cx="4230100" cy="3387497"/>
          </a:xfrm>
        </p:spPr>
        <p:txBody>
          <a:bodyPr anchor="b">
            <a:normAutofit/>
          </a:bodyPr>
          <a:lstStyle/>
          <a:p>
            <a:pPr algn="r"/>
            <a:r>
              <a:rPr lang="en-US" sz="4000" dirty="0">
                <a:solidFill>
                  <a:srgbClr val="FFFFFF"/>
                </a:solidFill>
              </a:rPr>
              <a:t>38 USC 5105</a:t>
            </a:r>
            <a:br>
              <a:rPr lang="en-US" sz="4000" dirty="0">
                <a:solidFill>
                  <a:srgbClr val="FFFFFF"/>
                </a:solidFill>
              </a:rPr>
            </a:br>
            <a:br>
              <a:rPr lang="en-US" sz="4000" dirty="0">
                <a:solidFill>
                  <a:srgbClr val="FFFFFF"/>
                </a:solidFill>
              </a:rPr>
            </a:br>
            <a:r>
              <a:rPr lang="en-US" sz="4000" dirty="0">
                <a:solidFill>
                  <a:srgbClr val="FFFFFF"/>
                </a:solidFill>
              </a:rPr>
              <a:t>Are we granting due to a change in law?</a:t>
            </a:r>
          </a:p>
        </p:txBody>
      </p:sp>
      <p:sp>
        <p:nvSpPr>
          <p:cNvPr id="17" name="Content Placeholder 2">
            <a:extLst>
              <a:ext uri="{FF2B5EF4-FFF2-40B4-BE49-F238E27FC236}">
                <a16:creationId xmlns:a16="http://schemas.microsoft.com/office/drawing/2014/main" id="{6A27EB09-7008-B5AA-567A-A8525204606B}"/>
              </a:ext>
            </a:extLst>
          </p:cNvPr>
          <p:cNvSpPr>
            <a:spLocks noGrp="1"/>
          </p:cNvSpPr>
          <p:nvPr>
            <p:ph idx="1"/>
          </p:nvPr>
        </p:nvSpPr>
        <p:spPr>
          <a:xfrm>
            <a:off x="5926619" y="255181"/>
            <a:ext cx="5837587" cy="6464596"/>
          </a:xfrm>
        </p:spPr>
        <p:txBody>
          <a:bodyPr anchor="ctr">
            <a:normAutofit fontScale="92500" lnSpcReduction="20000"/>
          </a:bodyPr>
          <a:lstStyle/>
          <a:p>
            <a:pPr marL="0" indent="0">
              <a:buNone/>
            </a:pPr>
            <a:r>
              <a:rPr lang="en-US" dirty="0"/>
              <a:t>Even if an SSA application was submitted based on 5105 – we cannot grant benefits prior to the effective date of a change that would allow VA to grant the benefit. </a:t>
            </a:r>
          </a:p>
          <a:p>
            <a:pPr marL="0" indent="0">
              <a:buNone/>
            </a:pPr>
            <a:endParaRPr lang="en-US" dirty="0"/>
          </a:p>
          <a:p>
            <a:pPr marL="0" indent="0">
              <a:buNone/>
            </a:pPr>
            <a:r>
              <a:rPr lang="en-US" b="1" i="1" dirty="0"/>
              <a:t>Ex: </a:t>
            </a:r>
            <a:r>
              <a:rPr lang="en-US" dirty="0"/>
              <a:t>If the cause of death is presumptive based on herbicide exposure, VA would only be able to grant benefits from the date on which the diseases listed in 38 CFR 3.309(e) became subject to presumptive service connection (SC). If the Veteran’s cause of death was from ischemic heart disease (IHD) and we were granting DIC presumptively based on herbicide exposure, then the effective could not be earlier than August 31, 2010, as that is the date the disease became subject to presumptive SC. </a:t>
            </a:r>
          </a:p>
          <a:p>
            <a:pPr marL="0" indent="0">
              <a:buNone/>
            </a:pPr>
            <a:endParaRPr lang="en-US" dirty="0"/>
          </a:p>
        </p:txBody>
      </p:sp>
    </p:spTree>
    <p:extLst>
      <p:ext uri="{BB962C8B-B14F-4D97-AF65-F5344CB8AC3E}">
        <p14:creationId xmlns:p14="http://schemas.microsoft.com/office/powerpoint/2010/main" val="19187915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191</TotalTime>
  <Words>933</Words>
  <Application>Microsoft Office PowerPoint</Application>
  <PresentationFormat>Widescreen</PresentationFormat>
  <Paragraphs>56</Paragraphs>
  <Slides>10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Aptos Display</vt:lpstr>
      <vt:lpstr>Arial</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Studebaker, Kathryn L.  VBAMIW</dc:creator>
  <cp:lastModifiedBy>Studebaker, Kathryn L.  VBAMIW</cp:lastModifiedBy>
  <cp:revision>4</cp:revision>
  <dcterms:created xsi:type="dcterms:W3CDTF">2026-04-20T16:18:24Z</dcterms:created>
  <dcterms:modified xsi:type="dcterms:W3CDTF">2026-04-29T20:21:31Z</dcterms:modified>
</cp:coreProperties>
</file>