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9"/>
  </p:notesMasterIdLst>
  <p:handoutMasterIdLst>
    <p:handoutMasterId r:id="rId40"/>
  </p:handoutMasterIdLst>
  <p:sldIdLst>
    <p:sldId id="269" r:id="rId2"/>
    <p:sldId id="399" r:id="rId3"/>
    <p:sldId id="522" r:id="rId4"/>
    <p:sldId id="404" r:id="rId5"/>
    <p:sldId id="423" r:id="rId6"/>
    <p:sldId id="474" r:id="rId7"/>
    <p:sldId id="489" r:id="rId8"/>
    <p:sldId id="524" r:id="rId9"/>
    <p:sldId id="523" r:id="rId10"/>
    <p:sldId id="498" r:id="rId11"/>
    <p:sldId id="521" r:id="rId12"/>
    <p:sldId id="490" r:id="rId13"/>
    <p:sldId id="465" r:id="rId14"/>
    <p:sldId id="499" r:id="rId15"/>
    <p:sldId id="452" r:id="rId16"/>
    <p:sldId id="491" r:id="rId17"/>
    <p:sldId id="492" r:id="rId18"/>
    <p:sldId id="478" r:id="rId19"/>
    <p:sldId id="500" r:id="rId20"/>
    <p:sldId id="501" r:id="rId21"/>
    <p:sldId id="514" r:id="rId22"/>
    <p:sldId id="475" r:id="rId23"/>
    <p:sldId id="520" r:id="rId24"/>
    <p:sldId id="495" r:id="rId25"/>
    <p:sldId id="497" r:id="rId26"/>
    <p:sldId id="496" r:id="rId27"/>
    <p:sldId id="466" r:id="rId28"/>
    <p:sldId id="502" r:id="rId29"/>
    <p:sldId id="503" r:id="rId30"/>
    <p:sldId id="483" r:id="rId31"/>
    <p:sldId id="515" r:id="rId32"/>
    <p:sldId id="516" r:id="rId33"/>
    <p:sldId id="517" r:id="rId34"/>
    <p:sldId id="518" r:id="rId35"/>
    <p:sldId id="519" r:id="rId36"/>
    <p:sldId id="505" r:id="rId37"/>
    <p:sldId id="370" r:id="rId38"/>
  </p:sldIdLst>
  <p:sldSz cx="9144000" cy="6858000" type="screen4x3"/>
  <p:notesSz cx="9236075" cy="7010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C6ADC-EFC3-4561-9D73-D52AAC40727F}" v="5" dt="2026-04-29T20:17:42.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47" autoAdjust="0"/>
    <p:restoredTop sz="96149" autoAdjust="0"/>
  </p:normalViewPr>
  <p:slideViewPr>
    <p:cSldViewPr snapToGrid="0" snapToObjects="1">
      <p:cViewPr varScale="1">
        <p:scale>
          <a:sx n="111" d="100"/>
          <a:sy n="111" d="100"/>
        </p:scale>
        <p:origin x="1806" y="96"/>
      </p:cViewPr>
      <p:guideLst>
        <p:guide orient="horz" pos="215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debaker, Kathryn L.  VBAMIW" userId="521fd00f-2124-4d81-87bf-9a0a37608367" providerId="ADAL" clId="{5C9CC847-54B1-40B3-9F16-431CB9D6050D}"/>
    <pc:docChg chg="modSld">
      <pc:chgData name="Studebaker, Kathryn L.  VBAMIW" userId="521fd00f-2124-4d81-87bf-9a0a37608367" providerId="ADAL" clId="{5C9CC847-54B1-40B3-9F16-431CB9D6050D}" dt="2026-04-29T20:19:22.431" v="21" actId="20577"/>
      <pc:docMkLst>
        <pc:docMk/>
      </pc:docMkLst>
      <pc:sldChg chg="addSp modSp">
        <pc:chgData name="Studebaker, Kathryn L.  VBAMIW" userId="521fd00f-2124-4d81-87bf-9a0a37608367" providerId="ADAL" clId="{5C9CC847-54B1-40B3-9F16-431CB9D6050D}" dt="2026-04-29T20:17:42.127" v="8" actId="767"/>
        <pc:sldMkLst>
          <pc:docMk/>
          <pc:sldMk cId="2678231956" sldId="483"/>
        </pc:sldMkLst>
        <pc:spChg chg="add mod">
          <ac:chgData name="Studebaker, Kathryn L.  VBAMIW" userId="521fd00f-2124-4d81-87bf-9a0a37608367" providerId="ADAL" clId="{5C9CC847-54B1-40B3-9F16-431CB9D6050D}" dt="2026-04-29T20:17:42.127" v="8" actId="767"/>
          <ac:spMkLst>
            <pc:docMk/>
            <pc:sldMk cId="2678231956" sldId="483"/>
            <ac:spMk id="4" creationId="{5096A486-E202-78FF-174B-519025BD1CD3}"/>
          </ac:spMkLst>
        </pc:spChg>
      </pc:sldChg>
      <pc:sldChg chg="addSp delSp modSp mod">
        <pc:chgData name="Studebaker, Kathryn L.  VBAMIW" userId="521fd00f-2124-4d81-87bf-9a0a37608367" providerId="ADAL" clId="{5C9CC847-54B1-40B3-9F16-431CB9D6050D}" dt="2026-04-29T20:16:41.096" v="4"/>
        <pc:sldMkLst>
          <pc:docMk/>
          <pc:sldMk cId="3979712252" sldId="495"/>
        </pc:sldMkLst>
        <pc:spChg chg="add del mod">
          <ac:chgData name="Studebaker, Kathryn L.  VBAMIW" userId="521fd00f-2124-4d81-87bf-9a0a37608367" providerId="ADAL" clId="{5C9CC847-54B1-40B3-9F16-431CB9D6050D}" dt="2026-04-29T20:16:41.096" v="4"/>
          <ac:spMkLst>
            <pc:docMk/>
            <pc:sldMk cId="3979712252" sldId="495"/>
            <ac:spMk id="5" creationId="{90495890-E7C4-4E31-A460-4303A23A38BB}"/>
          </ac:spMkLst>
        </pc:spChg>
        <pc:picChg chg="add mod">
          <ac:chgData name="Studebaker, Kathryn L.  VBAMIW" userId="521fd00f-2124-4d81-87bf-9a0a37608367" providerId="ADAL" clId="{5C9CC847-54B1-40B3-9F16-431CB9D6050D}" dt="2026-04-29T20:16:34.918" v="2" actId="1076"/>
          <ac:picMkLst>
            <pc:docMk/>
            <pc:sldMk cId="3979712252" sldId="495"/>
            <ac:picMk id="7" creationId="{F996D941-F4AB-948B-3E22-0D8E35C4F6ED}"/>
          </ac:picMkLst>
        </pc:picChg>
      </pc:sldChg>
      <pc:sldChg chg="modSp mod">
        <pc:chgData name="Studebaker, Kathryn L.  VBAMIW" userId="521fd00f-2124-4d81-87bf-9a0a37608367" providerId="ADAL" clId="{5C9CC847-54B1-40B3-9F16-431CB9D6050D}" dt="2026-04-29T20:19:22.431" v="21" actId="20577"/>
        <pc:sldMkLst>
          <pc:docMk/>
          <pc:sldMk cId="944726688" sldId="518"/>
        </pc:sldMkLst>
        <pc:spChg chg="mod">
          <ac:chgData name="Studebaker, Kathryn L.  VBAMIW" userId="521fd00f-2124-4d81-87bf-9a0a37608367" providerId="ADAL" clId="{5C9CC847-54B1-40B3-9F16-431CB9D6050D}" dt="2026-04-29T20:19:22.431" v="21" actId="20577"/>
          <ac:spMkLst>
            <pc:docMk/>
            <pc:sldMk cId="944726688" sldId="518"/>
            <ac:spMk id="3" creationId="{C96ACB82-3844-EBA6-AE32-1DD996A50F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5231639" y="0"/>
            <a:ext cx="4002299" cy="35052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E81EB480-BC85-4740-A90D-124C3332E2DB}" type="datetimeFigureOut">
              <a:rPr lang="en-US" altLang="en-US"/>
              <a:pPr>
                <a:defRPr/>
              </a:pPr>
              <a:t>04/29/2026</a:t>
            </a:fld>
            <a:endParaRPr lang="en-US" altLang="en-US" dirty="0"/>
          </a:p>
        </p:txBody>
      </p:sp>
      <p:sp>
        <p:nvSpPr>
          <p:cNvPr id="4" name="Footer Placeholder 3"/>
          <p:cNvSpPr>
            <a:spLocks noGrp="1"/>
          </p:cNvSpPr>
          <p:nvPr>
            <p:ph type="ftr" sz="quarter" idx="2"/>
          </p:nvPr>
        </p:nvSpPr>
        <p:spPr>
          <a:xfrm>
            <a:off x="0" y="6658664"/>
            <a:ext cx="4002299" cy="35052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34" charset="-128"/>
              </a:defRPr>
            </a:lvl1pPr>
          </a:lstStyle>
          <a:p>
            <a:pPr>
              <a:defRPr/>
            </a:pPr>
            <a:fld id="{59CE376B-1D24-47FC-AB00-3DBDCF11C64F}" type="slidenum">
              <a:rPr lang="en-US" altLang="en-US"/>
              <a:pPr>
                <a:defRPr/>
              </a:pPr>
              <a:t>‹#›</a:t>
            </a:fld>
            <a:endParaRPr lang="en-US" altLang="en-US" dirty="0"/>
          </a:p>
        </p:txBody>
      </p:sp>
    </p:spTree>
    <p:extLst>
      <p:ext uri="{BB962C8B-B14F-4D97-AF65-F5344CB8AC3E}">
        <p14:creationId xmlns:p14="http://schemas.microsoft.com/office/powerpoint/2010/main" val="3263966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5231639" y="0"/>
            <a:ext cx="4002299" cy="35052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62CE74AB-6760-406B-9F23-F91AC8F348AA}" type="datetimeFigureOut">
              <a:rPr lang="en-US" altLang="en-US"/>
              <a:pPr>
                <a:defRPr/>
              </a:pPr>
              <a:t>04/29/2026</a:t>
            </a:fld>
            <a:endParaRPr lang="en-US" altLang="en-US" dirty="0"/>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8664"/>
            <a:ext cx="4002299" cy="35052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34" charset="-128"/>
              </a:defRPr>
            </a:lvl1pPr>
          </a:lstStyle>
          <a:p>
            <a:pPr>
              <a:defRPr/>
            </a:pPr>
            <a:fld id="{25BA2CF9-3A9B-41C9-AEAC-F0534A33FD17}" type="slidenum">
              <a:rPr lang="en-US" altLang="en-US"/>
              <a:pPr>
                <a:defRPr/>
              </a:pPr>
              <a:t>‹#›</a:t>
            </a:fld>
            <a:endParaRPr lang="en-US" altLang="en-US" dirty="0"/>
          </a:p>
        </p:txBody>
      </p:sp>
    </p:spTree>
    <p:extLst>
      <p:ext uri="{BB962C8B-B14F-4D97-AF65-F5344CB8AC3E}">
        <p14:creationId xmlns:p14="http://schemas.microsoft.com/office/powerpoint/2010/main" val="321354789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0</a:t>
            </a:fld>
            <a:endParaRPr lang="en-US" altLang="en-US" dirty="0"/>
          </a:p>
        </p:txBody>
      </p:sp>
    </p:spTree>
    <p:extLst>
      <p:ext uri="{BB962C8B-B14F-4D97-AF65-F5344CB8AC3E}">
        <p14:creationId xmlns:p14="http://schemas.microsoft.com/office/powerpoint/2010/main" val="43630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1</a:t>
            </a:fld>
            <a:endParaRPr lang="en-US" altLang="en-US" dirty="0"/>
          </a:p>
        </p:txBody>
      </p:sp>
    </p:spTree>
    <p:extLst>
      <p:ext uri="{BB962C8B-B14F-4D97-AF65-F5344CB8AC3E}">
        <p14:creationId xmlns:p14="http://schemas.microsoft.com/office/powerpoint/2010/main" val="130390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2</a:t>
            </a:fld>
            <a:endParaRPr lang="en-US" altLang="en-US" dirty="0"/>
          </a:p>
        </p:txBody>
      </p:sp>
    </p:spTree>
    <p:extLst>
      <p:ext uri="{BB962C8B-B14F-4D97-AF65-F5344CB8AC3E}">
        <p14:creationId xmlns:p14="http://schemas.microsoft.com/office/powerpoint/2010/main" val="1369795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3</a:t>
            </a:fld>
            <a:endParaRPr lang="en-US" altLang="en-US" dirty="0"/>
          </a:p>
        </p:txBody>
      </p:sp>
    </p:spTree>
    <p:extLst>
      <p:ext uri="{BB962C8B-B14F-4D97-AF65-F5344CB8AC3E}">
        <p14:creationId xmlns:p14="http://schemas.microsoft.com/office/powerpoint/2010/main" val="1041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4</a:t>
            </a:fld>
            <a:endParaRPr lang="en-US" altLang="en-US" dirty="0"/>
          </a:p>
        </p:txBody>
      </p:sp>
    </p:spTree>
    <p:extLst>
      <p:ext uri="{BB962C8B-B14F-4D97-AF65-F5344CB8AC3E}">
        <p14:creationId xmlns:p14="http://schemas.microsoft.com/office/powerpoint/2010/main" val="89301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14</a:t>
            </a:fld>
            <a:endParaRPr lang="en-US" altLang="en-US" dirty="0"/>
          </a:p>
        </p:txBody>
      </p:sp>
    </p:spTree>
    <p:extLst>
      <p:ext uri="{BB962C8B-B14F-4D97-AF65-F5344CB8AC3E}">
        <p14:creationId xmlns:p14="http://schemas.microsoft.com/office/powerpoint/2010/main" val="417939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36</a:t>
            </a:fld>
            <a:endParaRPr lang="en-US" altLang="en-US" dirty="0"/>
          </a:p>
        </p:txBody>
      </p:sp>
    </p:spTree>
    <p:extLst>
      <p:ext uri="{BB962C8B-B14F-4D97-AF65-F5344CB8AC3E}">
        <p14:creationId xmlns:p14="http://schemas.microsoft.com/office/powerpoint/2010/main" val="650573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Image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425" y="2201863"/>
            <a:ext cx="869315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Header_0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225425"/>
            <a:ext cx="868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368300" y="6234113"/>
            <a:ext cx="4310063" cy="277812"/>
          </a:xfrm>
          <a:prstGeom prst="rect">
            <a:avLst/>
          </a:prstGeom>
          <a:noFill/>
        </p:spPr>
        <p:txBody>
          <a:bodyPr>
            <a:spAutoFit/>
          </a:bodyPr>
          <a:lstStyle/>
          <a:p>
            <a:pPr fontAlgn="auto">
              <a:spcBef>
                <a:spcPts val="0"/>
              </a:spcBef>
              <a:spcAft>
                <a:spcPts val="0"/>
              </a:spcAft>
              <a:defRPr/>
            </a:pPr>
            <a:r>
              <a:rPr lang="en-US" sz="1200" spc="100" dirty="0">
                <a:solidFill>
                  <a:schemeClr val="bg1">
                    <a:lumMod val="65000"/>
                  </a:schemeClr>
                </a:solidFill>
                <a:latin typeface="+mn-lt"/>
                <a:ea typeface="+mn-ea"/>
              </a:rPr>
              <a:t>VETERANS BENEFITS ADMINISTRATION</a:t>
            </a:r>
          </a:p>
        </p:txBody>
      </p:sp>
      <p:pic>
        <p:nvPicPr>
          <p:cNvPr id="5" name="Picture 11" descr="VA_PrimaryLogo_transparent_rgb.t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30988" y="6088063"/>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ircles_02.t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338888" y="1730375"/>
            <a:ext cx="2068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Picture1_insert"/>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45400" y="1944688"/>
            <a:ext cx="5969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36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124AE1B-D901-436F-9DD0-245EC2E7CC5A}" type="slidenum">
              <a:rPr lang="en-US" altLang="en-US"/>
              <a:pPr>
                <a:defRPr/>
              </a:pPr>
              <a:t>‹#›</a:t>
            </a:fld>
            <a:endParaRPr lang="en-US" altLang="en-US" dirty="0"/>
          </a:p>
        </p:txBody>
      </p:sp>
    </p:spTree>
    <p:extLst>
      <p:ext uri="{BB962C8B-B14F-4D97-AF65-F5344CB8AC3E}">
        <p14:creationId xmlns:p14="http://schemas.microsoft.com/office/powerpoint/2010/main" val="357124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35650"/>
            <a:ext cx="8229600" cy="4190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5A01C542-1BC5-4D8B-BF2D-02E377B45743}" type="slidenum">
              <a:rPr lang="en-US" altLang="en-US"/>
              <a:pPr>
                <a:defRPr/>
              </a:pPr>
              <a:t>‹#›</a:t>
            </a:fld>
            <a:endParaRPr lang="en-US" altLang="en-US" dirty="0"/>
          </a:p>
        </p:txBody>
      </p:sp>
    </p:spTree>
    <p:extLst>
      <p:ext uri="{BB962C8B-B14F-4D97-AF65-F5344CB8AC3E}">
        <p14:creationId xmlns:p14="http://schemas.microsoft.com/office/powerpoint/2010/main" val="150659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759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5375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1090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2C009FCC-BF1A-4A49-8AF7-79071468B6A0}" type="slidenum">
              <a:rPr lang="en-US" altLang="en-US"/>
              <a:pPr>
                <a:defRPr/>
              </a:pPr>
              <a:t>‹#›</a:t>
            </a:fld>
            <a:endParaRPr lang="en-US" altLang="en-US" dirty="0"/>
          </a:p>
        </p:txBody>
      </p:sp>
    </p:spTree>
    <p:extLst>
      <p:ext uri="{BB962C8B-B14F-4D97-AF65-F5344CB8AC3E}">
        <p14:creationId xmlns:p14="http://schemas.microsoft.com/office/powerpoint/2010/main" val="60755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10"/>
          </p:nvPr>
        </p:nvSpPr>
        <p:spPr/>
        <p:txBody>
          <a:bodyPr/>
          <a:lstStyle>
            <a:lvl1pPr>
              <a:defRPr/>
            </a:lvl1pPr>
          </a:lstStyle>
          <a:p>
            <a:pPr>
              <a:defRPr/>
            </a:pPr>
            <a:fld id="{EE4EDB2E-95BD-4C46-BE7C-4988823D7BF3}" type="slidenum">
              <a:rPr lang="en-US" altLang="en-US"/>
              <a:pPr>
                <a:defRPr/>
              </a:pPr>
              <a:t>‹#›</a:t>
            </a:fld>
            <a:endParaRPr lang="en-US" altLang="en-US" dirty="0"/>
          </a:p>
        </p:txBody>
      </p:sp>
    </p:spTree>
    <p:extLst>
      <p:ext uri="{BB962C8B-B14F-4D97-AF65-F5344CB8AC3E}">
        <p14:creationId xmlns:p14="http://schemas.microsoft.com/office/powerpoint/2010/main" val="155166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18EB79B-74AC-4FF5-9786-77AEBE2151AE}" type="slidenum">
              <a:rPr lang="en-US" altLang="en-US"/>
              <a:pPr>
                <a:defRPr/>
              </a:pPr>
              <a:t>‹#›</a:t>
            </a:fld>
            <a:endParaRPr lang="en-US" altLang="en-US" dirty="0"/>
          </a:p>
        </p:txBody>
      </p:sp>
    </p:spTree>
    <p:extLst>
      <p:ext uri="{BB962C8B-B14F-4D97-AF65-F5344CB8AC3E}">
        <p14:creationId xmlns:p14="http://schemas.microsoft.com/office/powerpoint/2010/main" val="54785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E722CDAB-CD88-4BC5-BD48-057967224787}" type="slidenum">
              <a:rPr lang="en-US" altLang="en-US"/>
              <a:pPr>
                <a:defRPr/>
              </a:pPr>
              <a:t>‹#›</a:t>
            </a:fld>
            <a:endParaRPr lang="en-US" altLang="en-US" dirty="0"/>
          </a:p>
        </p:txBody>
      </p:sp>
    </p:spTree>
    <p:extLst>
      <p:ext uri="{BB962C8B-B14F-4D97-AF65-F5344CB8AC3E}">
        <p14:creationId xmlns:p14="http://schemas.microsoft.com/office/powerpoint/2010/main" val="423340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750ECCB9-102E-4120-9944-B44F7E9034E6}" type="slidenum">
              <a:rPr lang="en-US" altLang="en-US"/>
              <a:pPr>
                <a:defRPr/>
              </a:pPr>
              <a:t>‹#›</a:t>
            </a:fld>
            <a:endParaRPr lang="en-US" altLang="en-US" dirty="0"/>
          </a:p>
        </p:txBody>
      </p:sp>
    </p:spTree>
    <p:extLst>
      <p:ext uri="{BB962C8B-B14F-4D97-AF65-F5344CB8AC3E}">
        <p14:creationId xmlns:p14="http://schemas.microsoft.com/office/powerpoint/2010/main" val="31530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312255AB-74E3-4024-8DF1-8847217040B1}" type="slidenum">
              <a:rPr lang="en-US" altLang="en-US"/>
              <a:pPr>
                <a:defRPr/>
              </a:pPr>
              <a:t>‹#›</a:t>
            </a:fld>
            <a:endParaRPr lang="en-US" altLang="en-US" dirty="0"/>
          </a:p>
        </p:txBody>
      </p:sp>
    </p:spTree>
    <p:extLst>
      <p:ext uri="{BB962C8B-B14F-4D97-AF65-F5344CB8AC3E}">
        <p14:creationId xmlns:p14="http://schemas.microsoft.com/office/powerpoint/2010/main" val="414450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Page_4.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ea typeface="ＭＳ Ｐゴシック" pitchFamily="34" charset="-128"/>
              </a:defRPr>
            </a:lvl1pPr>
          </a:lstStyle>
          <a:p>
            <a:pPr>
              <a:defRPr/>
            </a:pPr>
            <a:fld id="{5D1D5974-5B5E-4986-B379-A98F7D33A76A}" type="slidenum">
              <a:rPr lang="en-US" altLang="en-US"/>
              <a:pPr>
                <a:defRPr/>
              </a:pPr>
              <a:t>‹#›</a:t>
            </a:fld>
            <a:endParaRPr lang="en-US" altLang="en-US" dirty="0"/>
          </a:p>
        </p:txBody>
      </p:sp>
      <p:sp>
        <p:nvSpPr>
          <p:cNvPr id="5" name="TextBox 4"/>
          <p:cNvSpPr txBox="1"/>
          <p:nvPr userDrawn="1"/>
        </p:nvSpPr>
        <p:spPr>
          <a:xfrm>
            <a:off x="457200" y="6284913"/>
            <a:ext cx="4311650" cy="276225"/>
          </a:xfrm>
          <a:prstGeom prst="rect">
            <a:avLst/>
          </a:prstGeom>
          <a:noFill/>
        </p:spPr>
        <p:txBody>
          <a:bodyPr>
            <a:spAutoFit/>
          </a:bodyPr>
          <a:lstStyle/>
          <a:p>
            <a:pPr fontAlgn="auto">
              <a:spcBef>
                <a:spcPts val="0"/>
              </a:spcBef>
              <a:spcAft>
                <a:spcPts val="0"/>
              </a:spcAft>
              <a:defRPr/>
            </a:pPr>
            <a:r>
              <a:rPr lang="en-US" sz="1200" spc="100" dirty="0">
                <a:solidFill>
                  <a:schemeClr val="bg1">
                    <a:lumMod val="65000"/>
                  </a:schemeClr>
                </a:solidFill>
                <a:latin typeface="+mn-lt"/>
                <a:ea typeface="+mn-ea"/>
              </a:rPr>
              <a:t>VETERANS BENEFITS ADMINISTRATION</a:t>
            </a:r>
          </a:p>
        </p:txBody>
      </p:sp>
    </p:spTree>
  </p:cSld>
  <p:clrMap bg1="lt1" tx1="dk1" bg2="lt2" tx2="dk2" accent1="accent1" accent2="accent2" accent3="accent3" accent4="accent4" accent5="accent5" accent6="accent6" hlink="hlink" folHlink="folHlink"/>
  <p:sldLayoutIdLst>
    <p:sldLayoutId id="2147484111" r:id="rId1"/>
    <p:sldLayoutId id="2147484104" r:id="rId2"/>
    <p:sldLayoutId id="2147484112" r:id="rId3"/>
    <p:sldLayoutId id="2147484105" r:id="rId4"/>
    <p:sldLayoutId id="2147484106" r:id="rId5"/>
    <p:sldLayoutId id="2147484107" r:id="rId6"/>
    <p:sldLayoutId id="2147484113" r:id="rId7"/>
    <p:sldLayoutId id="2147484108" r:id="rId8"/>
    <p:sldLayoutId id="2147484109" r:id="rId9"/>
    <p:sldLayoutId id="2147484110" r:id="rId10"/>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MS PGothic" pitchFamily="34" charset="-128"/>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MS PGothic" pitchFamily="34" charset="-128"/>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MS PGothic" pitchFamily="34" charset="-128"/>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MS PGothic" pitchFamily="34" charset="-128"/>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MS PGothic" pitchFamily="34" charset="-128"/>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ＭＳ Ｐゴシック" pitchFamily="34" charset="-128"/>
        </a:defRPr>
      </a:lvl6pPr>
      <a:lvl7pPr marL="914400" algn="l" defTabSz="457200" rtl="0" fontAlgn="base">
        <a:spcBef>
          <a:spcPct val="0"/>
        </a:spcBef>
        <a:spcAft>
          <a:spcPct val="0"/>
        </a:spcAft>
        <a:defRPr sz="2400">
          <a:solidFill>
            <a:schemeClr val="bg1"/>
          </a:solidFill>
          <a:latin typeface="Georgia" pitchFamily="18" charset="0"/>
          <a:ea typeface="ＭＳ Ｐゴシック" pitchFamily="34" charset="-128"/>
        </a:defRPr>
      </a:lvl7pPr>
      <a:lvl8pPr marL="1371600" algn="l" defTabSz="457200" rtl="0" fontAlgn="base">
        <a:spcBef>
          <a:spcPct val="0"/>
        </a:spcBef>
        <a:spcAft>
          <a:spcPct val="0"/>
        </a:spcAft>
        <a:defRPr sz="2400">
          <a:solidFill>
            <a:schemeClr val="bg1"/>
          </a:solidFill>
          <a:latin typeface="Georgia" pitchFamily="18" charset="0"/>
          <a:ea typeface="ＭＳ Ｐゴシック" pitchFamily="34" charset="-128"/>
        </a:defRPr>
      </a:lvl8pPr>
      <a:lvl9pPr marL="1828800" algn="l" defTabSz="457200" rtl="0" fontAlgn="base">
        <a:spcBef>
          <a:spcPct val="0"/>
        </a:spcBef>
        <a:spcAft>
          <a:spcPct val="0"/>
        </a:spcAft>
        <a:defRPr sz="2400">
          <a:solidFill>
            <a:schemeClr val="bg1"/>
          </a:solidFill>
          <a:latin typeface="Georgia" pitchFamily="18"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MS PGothic" pitchFamily="34" charset="-128"/>
          <a:cs typeface="Georgi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MS PGothic" pitchFamily="34" charset="-128"/>
          <a:cs typeface="Georgia"/>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S PGothic" pitchFamily="34" charset="-128"/>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cfr.gov/on/2024-08-05/title-38/chapter-I/part-3#3.32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cc02.safelinks.protection.outlook.com/?url=https%3A%2F%2Fvbaw.vba.va.gov%2Fbl%2F20%2Fcio%2F20s5%2Fforms%2FVBA-21-0972-ARE.pdf&amp;data=05%7C01%7C%7C9f3f1b48813b4bf4277308db45ce2c1c%7Ce95f1b23abaf45ee821db7ab251ab3bf%7C0%7C0%7C638180524019826619%7CUnknown%7CTWFpbGZsb3d8eyJWIjoiMC4wLjAwMDAiLCJQIjoiV2luMzIiLCJBTiI6Ik1haWwiLCJXVCI6Mn0%3D%7C3000%7C%7C%7C&amp;sdata=fE%2Bq8CUtdq%2FTDqKueDOQDJ3giIrOzekU2gEXyB2%2FDsg%3D&amp;reserved=0" TargetMode="External"/><Relationship Id="rId2" Type="http://schemas.openxmlformats.org/officeDocument/2006/relationships/hyperlink" Target="https://gcc02.safelinks.protection.outlook.com/?url=https%3A%2F%2Fvaww.vrm.km.va.gov%2Fsystem%2Ftemplates%2Fselfservice%2Fva_kanew%2Fhelp%2Fagent%2Flocale%2Fen-US%2Fportal%2F554400000001034%2Fcontent%2F554400000174859%2FM21-1-Part-II-Subpart-i-Chapter-2-Section-B-Recording-the-Date-of-Receipt-and-Handling-Signatures-and-Outdated-Forms%3Fquery%3Dalternate%2520signer%233&amp;data=05%7C01%7C%7C9f3f1b48813b4bf4277308db45ce2c1c%7Ce95f1b23abaf45ee821db7ab251ab3bf%7C0%7C0%7C638180524019826619%7CUnknown%7CTWFpbGZsb3d8eyJWIjoiMC4wLjAwMDAiLCJQIjoiV2luMzIiLCJBTiI6Ik1haWwiLCJXVCI6Mn0%3D%7C3000%7C%7C%7C&amp;sdata=cpAx2VAL64LDKAJGa36l%2FovbqimlWe0XT2OElK9CZ6Y%3D&amp;reserved=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181483/M21-1-Part-I-Subpart-ii-Chapter-1-Section-B-Organization-of-the-Pension-Management-Centers-PMCs?query=pmc%20jurisdic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vaww.vrm.km.va.gov/system/templates/selfservice/va_kanew/help/agent/locale/en-US/portal/554400000001034/content/554400000174868/M21-1-Part-II-Subpart-ii-Chapter-3-Claims-Jurisdiction-and-Transfer%3FarticleViewContext=article_view_related_article?query=pmc%20jurisdicti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113530/Appeals-Modernization-Act-AMA-Pension-Mangement-Centers-PMCs" TargetMode="External"/><Relationship Id="rId2" Type="http://schemas.openxmlformats.org/officeDocument/2006/relationships/hyperlink" Target="https://www.ecfr.gov/on/2024-03-14/title-38/chapter-I/part-3" TargetMode="External"/><Relationship Id="rId1" Type="http://schemas.openxmlformats.org/officeDocument/2006/relationships/slideLayout" Target="../slideLayouts/slideLayout2.xml"/><Relationship Id="rId4" Type="http://schemas.openxmlformats.org/officeDocument/2006/relationships/hyperlink" Target="https://vaww.vrm.km.va.gov/system/templates/selfservice/va_kanew/help/agent/locale/en-US/portal/554400000001034/content/554400000174874/M21-1-Part-II-Subpart-iii-Chapter-2-Section-B-Supplemental-Claims?query=supplemental%20clai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PMCVSO.VBAMIW@v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15025/M21-1-Part-IX-Subpart-i-Chapter-1-Overview-of-Requirements-and-Development-for-Pension-and-Parents-Dependency-and-Indemnity-Compensation-DIC" TargetMode="External"/><Relationship Id="rId2" Type="http://schemas.openxmlformats.org/officeDocument/2006/relationships/hyperlink" Target="https://vaww.vrm.km.va.gov/system/templates/selfservice/va_kanew/help/agent/locale/en-US/portal/554400000001034/content/554400000174870/M21-1-Part-II-Subpart-iii-Chapter-1-Section-B-Screening-Applications-for-Benefit-Eligibility?query=wartime" TargetMode="External"/><Relationship Id="rId1" Type="http://schemas.openxmlformats.org/officeDocument/2006/relationships/slideLayout" Target="../slideLayouts/slideLayout2.xml"/><Relationship Id="rId4" Type="http://schemas.openxmlformats.org/officeDocument/2006/relationships/hyperlink" Target="https://vaww.vrm.km.va.gov/system/templates/selfservice/va_kanew/help/agent/locale/en-US/portal/554400000001034/content/554400000181425/M21-1-Part-III-Subpart-i-Chapter-1-Section-B-Service-Requirements-and-Verification-of-Eligibili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aww.vrm.km.va.gov/system/templates/selfservice/va_kanew/help/agent/locale/en-US/portal/554400000001034/content/554400000015025/M21-1-Part-IX-Subpart-i-Chapter-1-Overview-of-Requirements-and-Development-for-Pension-and-Parents-Dependency-and-Indemnity-Compensation-DI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341195" y="1325563"/>
            <a:ext cx="4752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a:solidFill>
                  <a:schemeClr val="tx1"/>
                </a:solidFill>
                <a:latin typeface="Calibri" pitchFamily="34" charset="0"/>
                <a:ea typeface="MS PGothic"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MS PGothic"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MS PGothic"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MS PGothic"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MS PGothic"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9pPr>
          </a:lstStyle>
          <a:p>
            <a:pPr eaLnBrk="1" hangingPunct="1">
              <a:spcBef>
                <a:spcPct val="0"/>
              </a:spcBef>
              <a:buFontTx/>
              <a:buNone/>
            </a:pPr>
            <a:r>
              <a:rPr lang="en-US" altLang="en-US" sz="2000" b="1" dirty="0">
                <a:solidFill>
                  <a:schemeClr val="bg1"/>
                </a:solidFill>
              </a:rPr>
              <a:t>Milwaukee Pension Management Center</a:t>
            </a:r>
          </a:p>
        </p:txBody>
      </p:sp>
      <p:sp>
        <p:nvSpPr>
          <p:cNvPr id="5124" name="TextBox 5"/>
          <p:cNvSpPr txBox="1">
            <a:spLocks noChangeArrowheads="1"/>
          </p:cNvSpPr>
          <p:nvPr/>
        </p:nvSpPr>
        <p:spPr bwMode="auto">
          <a:xfrm>
            <a:off x="3489820" y="6215063"/>
            <a:ext cx="31374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a:solidFill>
                  <a:schemeClr val="tx1"/>
                </a:solidFill>
                <a:latin typeface="Calibri" pitchFamily="34" charset="0"/>
                <a:ea typeface="MS PGothic"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MS PGothic"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MS PGothic"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MS PGothic"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MS PGothic"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9pPr>
          </a:lstStyle>
          <a:p>
            <a:pPr algn="ctr" eaLnBrk="1" hangingPunct="1">
              <a:spcBef>
                <a:spcPct val="0"/>
              </a:spcBef>
              <a:buFontTx/>
              <a:buNone/>
            </a:pPr>
            <a:r>
              <a:rPr lang="en-US" altLang="en-US" sz="1200" b="1" i="1" dirty="0">
                <a:solidFill>
                  <a:srgbClr val="BFBFBF"/>
                </a:solidFill>
                <a:latin typeface="+mn-lt"/>
              </a:rPr>
              <a:t>Updated:</a:t>
            </a:r>
            <a:r>
              <a:rPr lang="en-US" altLang="en-US" sz="1200" dirty="0">
                <a:solidFill>
                  <a:srgbClr val="BFBFBF"/>
                </a:solidFill>
                <a:latin typeface="+mn-lt"/>
              </a:rPr>
              <a:t> April 2026 (Milwaukee PMC QRT)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001B-77FB-4DA2-B645-965F7E50408B}"/>
              </a:ext>
            </a:extLst>
          </p:cNvPr>
          <p:cNvSpPr>
            <a:spLocks noGrp="1"/>
          </p:cNvSpPr>
          <p:nvPr>
            <p:ph type="title"/>
          </p:nvPr>
        </p:nvSpPr>
        <p:spPr/>
        <p:txBody>
          <a:bodyPr/>
          <a:lstStyle/>
          <a:p>
            <a:r>
              <a:rPr lang="en-US" dirty="0">
                <a:latin typeface="+mj-lt"/>
              </a:rPr>
              <a:t>The Basics - Eligibility Requirements (continued)</a:t>
            </a:r>
          </a:p>
        </p:txBody>
      </p:sp>
      <p:sp>
        <p:nvSpPr>
          <p:cNvPr id="3" name="Content Placeholder 2">
            <a:extLst>
              <a:ext uri="{FF2B5EF4-FFF2-40B4-BE49-F238E27FC236}">
                <a16:creationId xmlns:a16="http://schemas.microsoft.com/office/drawing/2014/main" id="{377DEB26-203F-433D-AC63-1B634A8C3FB6}"/>
              </a:ext>
            </a:extLst>
          </p:cNvPr>
          <p:cNvSpPr>
            <a:spLocks noGrp="1"/>
          </p:cNvSpPr>
          <p:nvPr>
            <p:ph idx="1"/>
          </p:nvPr>
        </p:nvSpPr>
        <p:spPr>
          <a:xfrm>
            <a:off x="457200" y="1524589"/>
            <a:ext cx="8229600" cy="4725399"/>
          </a:xfrm>
        </p:spPr>
        <p:txBody>
          <a:bodyPr/>
          <a:lstStyle/>
          <a:p>
            <a:r>
              <a:rPr lang="en-US" b="1" dirty="0">
                <a:latin typeface="+mj-lt"/>
              </a:rPr>
              <a:t>Net Worth</a:t>
            </a:r>
          </a:p>
          <a:p>
            <a:pPr lvl="1"/>
            <a:r>
              <a:rPr lang="en-US" dirty="0">
                <a:latin typeface="+mj-lt"/>
              </a:rPr>
              <a:t>Bright Line Net Worth limit is </a:t>
            </a:r>
            <a:r>
              <a:rPr lang="en-US" b="1" u="sng" dirty="0">
                <a:latin typeface="+mj-lt"/>
              </a:rPr>
              <a:t>$163,699.00 </a:t>
            </a:r>
            <a:r>
              <a:rPr lang="en-US" dirty="0">
                <a:latin typeface="+mj-lt"/>
              </a:rPr>
              <a:t>effective December 1, 2025</a:t>
            </a:r>
          </a:p>
          <a:p>
            <a:pPr lvl="1"/>
            <a:r>
              <a:rPr lang="en-US" dirty="0">
                <a:latin typeface="+mj-lt"/>
              </a:rPr>
              <a:t>If calculated NW exceeds the limit, then it is a bar to benefits</a:t>
            </a:r>
          </a:p>
          <a:p>
            <a:pPr lvl="1"/>
            <a:r>
              <a:rPr lang="en-US" dirty="0">
                <a:latin typeface="+mj-lt"/>
              </a:rPr>
              <a:t>Net worth, on or after October 18, 2018, is the sum of a claimant’s assets and Income for VA Purposes (IVAP)</a:t>
            </a:r>
          </a:p>
          <a:p>
            <a:pPr lvl="2"/>
            <a:r>
              <a:rPr lang="en-US" sz="1600" dirty="0">
                <a:latin typeface="+mj-lt"/>
              </a:rPr>
              <a:t>Assets do not include the value of a primary residence and personal effects suitable and consistent with a reasonable mode of life, such as automobiles. </a:t>
            </a:r>
          </a:p>
          <a:p>
            <a:pPr lvl="1"/>
            <a:r>
              <a:rPr lang="en-US" dirty="0">
                <a:latin typeface="+mj-lt"/>
              </a:rPr>
              <a:t>Background Information:</a:t>
            </a:r>
          </a:p>
          <a:p>
            <a:pPr lvl="2"/>
            <a:r>
              <a:rPr lang="en-US" sz="1600" dirty="0">
                <a:latin typeface="+mj-lt"/>
              </a:rPr>
              <a:t>Derives from Community Spouse Resource Allowance (CSRA) for Medicaid purposes </a:t>
            </a:r>
          </a:p>
          <a:p>
            <a:pPr lvl="2"/>
            <a:r>
              <a:rPr lang="en-US" sz="1600" dirty="0">
                <a:latin typeface="+mj-lt"/>
              </a:rPr>
              <a:t>Indexed for inflation</a:t>
            </a:r>
          </a:p>
          <a:p>
            <a:pPr lvl="2"/>
            <a:r>
              <a:rPr lang="en-US" sz="1600" dirty="0">
                <a:latin typeface="+mj-lt"/>
              </a:rPr>
              <a:t>Will change annually by SSA COLA increases</a:t>
            </a:r>
          </a:p>
          <a:p>
            <a:pPr marL="457200" lvl="1" indent="0">
              <a:buNone/>
            </a:pPr>
            <a:endParaRPr lang="en-US" dirty="0">
              <a:latin typeface="+mj-lt"/>
            </a:endParaRPr>
          </a:p>
        </p:txBody>
      </p:sp>
      <p:sp>
        <p:nvSpPr>
          <p:cNvPr id="4" name="Slide Number Placeholder 3">
            <a:extLst>
              <a:ext uri="{FF2B5EF4-FFF2-40B4-BE49-F238E27FC236}">
                <a16:creationId xmlns:a16="http://schemas.microsoft.com/office/drawing/2014/main" id="{0E061E1C-34A0-4905-A0A9-6639AFD0E393}"/>
              </a:ext>
            </a:extLst>
          </p:cNvPr>
          <p:cNvSpPr>
            <a:spLocks noGrp="1"/>
          </p:cNvSpPr>
          <p:nvPr>
            <p:ph type="sldNum" sz="quarter" idx="10"/>
          </p:nvPr>
        </p:nvSpPr>
        <p:spPr/>
        <p:txBody>
          <a:bodyPr/>
          <a:lstStyle/>
          <a:p>
            <a:pPr>
              <a:defRPr/>
            </a:pPr>
            <a:fld id="{5A01C542-1BC5-4D8B-BF2D-02E377B45743}" type="slidenum">
              <a:rPr lang="en-US" altLang="en-US" smtClean="0"/>
              <a:pPr>
                <a:defRPr/>
              </a:pPr>
              <a:t>9</a:t>
            </a:fld>
            <a:endParaRPr lang="en-US" altLang="en-US" dirty="0"/>
          </a:p>
        </p:txBody>
      </p:sp>
    </p:spTree>
    <p:extLst>
      <p:ext uri="{BB962C8B-B14F-4D97-AF65-F5344CB8AC3E}">
        <p14:creationId xmlns:p14="http://schemas.microsoft.com/office/powerpoint/2010/main" val="55844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001B-77FB-4DA2-B645-965F7E50408B}"/>
              </a:ext>
            </a:extLst>
          </p:cNvPr>
          <p:cNvSpPr>
            <a:spLocks noGrp="1"/>
          </p:cNvSpPr>
          <p:nvPr>
            <p:ph type="title"/>
          </p:nvPr>
        </p:nvSpPr>
        <p:spPr/>
        <p:txBody>
          <a:bodyPr/>
          <a:lstStyle/>
          <a:p>
            <a:r>
              <a:rPr lang="en-US" dirty="0">
                <a:latin typeface="+mj-lt"/>
              </a:rPr>
              <a:t>The Basics: Continued (Net Worth)</a:t>
            </a:r>
          </a:p>
        </p:txBody>
      </p:sp>
      <p:sp>
        <p:nvSpPr>
          <p:cNvPr id="3" name="Content Placeholder 2">
            <a:extLst>
              <a:ext uri="{FF2B5EF4-FFF2-40B4-BE49-F238E27FC236}">
                <a16:creationId xmlns:a16="http://schemas.microsoft.com/office/drawing/2014/main" id="{377DEB26-203F-433D-AC63-1B634A8C3FB6}"/>
              </a:ext>
            </a:extLst>
          </p:cNvPr>
          <p:cNvSpPr>
            <a:spLocks noGrp="1"/>
          </p:cNvSpPr>
          <p:nvPr>
            <p:ph idx="1"/>
          </p:nvPr>
        </p:nvSpPr>
        <p:spPr>
          <a:xfrm>
            <a:off x="457200" y="1524589"/>
            <a:ext cx="8229600" cy="4867822"/>
          </a:xfrm>
        </p:spPr>
        <p:txBody>
          <a:bodyPr/>
          <a:lstStyle/>
          <a:p>
            <a:pPr lvl="1"/>
            <a:r>
              <a:rPr lang="en-US" dirty="0">
                <a:latin typeface="+mj-lt"/>
              </a:rPr>
              <a:t>VA pension is a needs-based benefit and is not intended to preserve the estates of individuals who have the means to support themselves.  Accordingly, a claimant may not create pension entitlement by transferring covered assets.  VA will review the terms and conditions of asset transfers made during the look-back period to determine whether the transfer constituted transfer of a covered asset.</a:t>
            </a:r>
            <a:endParaRPr lang="en-US" dirty="0">
              <a:solidFill>
                <a:srgbClr val="FF0000"/>
              </a:solidFill>
              <a:latin typeface="+mj-lt"/>
            </a:endParaRPr>
          </a:p>
          <a:p>
            <a:pPr lvl="2"/>
            <a:r>
              <a:rPr lang="en-US" dirty="0">
                <a:latin typeface="+mj-lt"/>
              </a:rPr>
              <a:t>A Look-back period means the 36-month period immediately preceding the date on which VA receives either an original pension claim or a new pension claim after a period of non-entitlement.  The look-back period starts from the date a formal claim is submitted after a period of non-entitlement.  A look-back period does not start from the date of an Intent to File (M21-1 IX.iii.1.J.5.b.) </a:t>
            </a:r>
            <a:endParaRPr lang="en-US" b="1" dirty="0">
              <a:latin typeface="+mj-lt"/>
            </a:endParaRPr>
          </a:p>
          <a:p>
            <a:r>
              <a:rPr lang="en-US" sz="1600" b="1" dirty="0">
                <a:latin typeface="+mj-lt"/>
              </a:rPr>
              <a:t>Annuities, Trusts, or Other Similar Financial Instruments as Net Worth</a:t>
            </a:r>
          </a:p>
          <a:p>
            <a:pPr lvl="1"/>
            <a:r>
              <a:rPr lang="en-US" sz="1400" dirty="0">
                <a:latin typeface="+mj-lt"/>
              </a:rPr>
              <a:t>VBA is to count the total value of an annuity, trust or other similar financial instrument as an asset if the claimant establishes the ability to liquidate the entire balance.</a:t>
            </a:r>
          </a:p>
          <a:p>
            <a:pPr lvl="1"/>
            <a:r>
              <a:rPr lang="en-US" sz="1400" dirty="0">
                <a:latin typeface="+mj-lt"/>
              </a:rPr>
              <a:t>If the claimant cannot liquidate the value of the annuity trust or other similar financial instrument or information about the liquidity of an annuity is unavailable, count the monthly income received as income for net worth purposes and exclude the financial instrument value from assets.</a:t>
            </a:r>
          </a:p>
          <a:p>
            <a:pPr lvl="1"/>
            <a:r>
              <a:rPr lang="en-US" sz="1400" dirty="0">
                <a:latin typeface="+mj-lt"/>
              </a:rPr>
              <a:t>If you have the information available, please submit evidence showing the total cash value (as of the date of claim) of an annuity, trust, or other similar financial instrument up front/along with the claim.  This will help VBA make a timelier decision and potentially mitigate any development that may be necessary to promulgate the claim. </a:t>
            </a:r>
          </a:p>
          <a:p>
            <a:pPr marL="457200" lvl="1" indent="0">
              <a:buNone/>
            </a:pPr>
            <a:endParaRPr lang="en-US" dirty="0">
              <a:latin typeface="+mj-lt"/>
            </a:endParaRPr>
          </a:p>
        </p:txBody>
      </p:sp>
      <p:sp>
        <p:nvSpPr>
          <p:cNvPr id="4" name="Slide Number Placeholder 3">
            <a:extLst>
              <a:ext uri="{FF2B5EF4-FFF2-40B4-BE49-F238E27FC236}">
                <a16:creationId xmlns:a16="http://schemas.microsoft.com/office/drawing/2014/main" id="{0E061E1C-34A0-4905-A0A9-6639AFD0E393}"/>
              </a:ext>
            </a:extLst>
          </p:cNvPr>
          <p:cNvSpPr>
            <a:spLocks noGrp="1"/>
          </p:cNvSpPr>
          <p:nvPr>
            <p:ph type="sldNum" sz="quarter" idx="10"/>
          </p:nvPr>
        </p:nvSpPr>
        <p:spPr/>
        <p:txBody>
          <a:bodyPr/>
          <a:lstStyle/>
          <a:p>
            <a:pPr>
              <a:defRPr/>
            </a:pPr>
            <a:fld id="{5A01C542-1BC5-4D8B-BF2D-02E377B45743}" type="slidenum">
              <a:rPr lang="en-US" altLang="en-US" smtClean="0"/>
              <a:pPr>
                <a:defRPr/>
              </a:pPr>
              <a:t>10</a:t>
            </a:fld>
            <a:endParaRPr lang="en-US" altLang="en-US" dirty="0"/>
          </a:p>
        </p:txBody>
      </p:sp>
    </p:spTree>
    <p:extLst>
      <p:ext uri="{BB962C8B-B14F-4D97-AF65-F5344CB8AC3E}">
        <p14:creationId xmlns:p14="http://schemas.microsoft.com/office/powerpoint/2010/main" val="24584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Basics, continued</a:t>
            </a:r>
          </a:p>
        </p:txBody>
      </p:sp>
      <p:sp>
        <p:nvSpPr>
          <p:cNvPr id="3" name="Content Placeholder 2"/>
          <p:cNvSpPr>
            <a:spLocks noGrp="1"/>
          </p:cNvSpPr>
          <p:nvPr>
            <p:ph idx="1"/>
          </p:nvPr>
        </p:nvSpPr>
        <p:spPr>
          <a:xfrm>
            <a:off x="457200" y="1500028"/>
            <a:ext cx="8468436" cy="4850438"/>
          </a:xfrm>
        </p:spPr>
        <p:txBody>
          <a:bodyPr/>
          <a:lstStyle/>
          <a:p>
            <a:r>
              <a:rPr lang="en-US" b="1" dirty="0"/>
              <a:t>Dependency (Spouse/Children)</a:t>
            </a:r>
          </a:p>
          <a:p>
            <a:pPr lvl="1" eaLnBrk="1" hangingPunct="1">
              <a:spcBef>
                <a:spcPct val="0"/>
              </a:spcBef>
            </a:pPr>
            <a:r>
              <a:rPr lang="en-US" altLang="en-US" sz="1700" dirty="0">
                <a:solidFill>
                  <a:prstClr val="black"/>
                </a:solidFill>
                <a:latin typeface="Calibri" pitchFamily="34" charset="0"/>
              </a:rPr>
              <a:t>Required to report dependents because their income and net worth must be considered when determining benefits. </a:t>
            </a:r>
          </a:p>
          <a:p>
            <a:pPr lvl="1" eaLnBrk="1" hangingPunct="1">
              <a:spcBef>
                <a:spcPct val="0"/>
              </a:spcBef>
            </a:pPr>
            <a:r>
              <a:rPr lang="en-US" altLang="en-US" sz="1700" dirty="0">
                <a:solidFill>
                  <a:prstClr val="black"/>
                </a:solidFill>
                <a:latin typeface="Calibri" pitchFamily="34" charset="0"/>
              </a:rPr>
              <a:t>Additional allowance given for dependents</a:t>
            </a:r>
            <a:endParaRPr lang="en-US" dirty="0"/>
          </a:p>
          <a:p>
            <a:r>
              <a:rPr lang="en-US" b="1" dirty="0"/>
              <a:t>Permanent and Total Disability (Veterans only)</a:t>
            </a:r>
          </a:p>
          <a:p>
            <a:pPr lvl="1"/>
            <a:r>
              <a:rPr lang="en-US" u="sng" dirty="0"/>
              <a:t>Presumption </a:t>
            </a:r>
            <a:r>
              <a:rPr lang="en-US" dirty="0"/>
              <a:t>(e.g. Age 65 and older, in receipt of Social Security Disability, is a patient in a nursing home for long-term care because of a disability)</a:t>
            </a:r>
          </a:p>
          <a:p>
            <a:pPr lvl="2"/>
            <a:r>
              <a:rPr lang="en-US" dirty="0"/>
              <a:t>More often than not, PMCs are able to grant permanent and total (P&amp;T) disability for non-service connected pension purposes presumptively, based on the above examples.</a:t>
            </a:r>
          </a:p>
          <a:p>
            <a:pPr lvl="2"/>
            <a:r>
              <a:rPr lang="en-US" dirty="0"/>
              <a:t>If they do not meet the presumptive criteria, then medical evidence must show the Veteran is P&amp;T by rating decision (see below). </a:t>
            </a:r>
          </a:p>
          <a:p>
            <a:pPr lvl="1"/>
            <a:r>
              <a:rPr lang="en-US" u="sng" dirty="0"/>
              <a:t>Medical evidence</a:t>
            </a:r>
          </a:p>
          <a:p>
            <a:pPr lvl="2"/>
            <a:r>
              <a:rPr lang="en-US" altLang="en-US" dirty="0"/>
              <a:t>Veterans either must be evaluated in a rating decision at 60% or higher for a single disability, or at least 70% with combined disabilities, with one disability evaluated at least at 40%. </a:t>
            </a:r>
          </a:p>
          <a:p>
            <a:pPr lvl="2"/>
            <a:r>
              <a:rPr lang="en-US" dirty="0"/>
              <a:t>Where the evidence of record fails to meet the disability requirements based on the percentage standards of the rating schedule but is found to be unemployable by reason of his or her disability(</a:t>
            </a:r>
            <a:r>
              <a:rPr lang="en-US" dirty="0" err="1"/>
              <a:t>ies</a:t>
            </a:r>
            <a:r>
              <a:rPr lang="en-US" dirty="0"/>
              <a:t>), age, occupational background and other related factors, P&amp;T disability may be reviewed on an extra-schedular basis per </a:t>
            </a:r>
            <a:r>
              <a:rPr lang="en-US" dirty="0">
                <a:hlinkClick r:id="rId2"/>
              </a:rPr>
              <a:t>38 CFR 3.321 (b)(2)</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11</a:t>
            </a:fld>
            <a:endParaRPr lang="en-US" altLang="en-US" dirty="0"/>
          </a:p>
        </p:txBody>
      </p:sp>
    </p:spTree>
    <p:extLst>
      <p:ext uri="{BB962C8B-B14F-4D97-AF65-F5344CB8AC3E}">
        <p14:creationId xmlns:p14="http://schemas.microsoft.com/office/powerpoint/2010/main" val="62234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12</a:t>
            </a:fld>
            <a:endParaRPr lang="en-US" altLang="en-US" dirty="0"/>
          </a:p>
        </p:txBody>
      </p:sp>
      <p:sp>
        <p:nvSpPr>
          <p:cNvPr id="7" name="Title 1"/>
          <p:cNvSpPr>
            <a:spLocks noGrp="1"/>
          </p:cNvSpPr>
          <p:nvPr>
            <p:ph type="title"/>
          </p:nvPr>
        </p:nvSpPr>
        <p:spPr>
          <a:xfrm>
            <a:off x="457200" y="274638"/>
            <a:ext cx="8229600" cy="977900"/>
          </a:xfrm>
        </p:spPr>
        <p:txBody>
          <a:bodyPr/>
          <a:lstStyle/>
          <a:p>
            <a:pPr>
              <a:defRPr/>
            </a:pPr>
            <a:r>
              <a:rPr lang="en-US" altLang="en-US" dirty="0">
                <a:latin typeface="+mj-lt"/>
                <a:ea typeface="ＭＳ Ｐゴシック" pitchFamily="34" charset="-128"/>
                <a:cs typeface="Georgia" pitchFamily="18" charset="0"/>
              </a:rPr>
              <a:t>Maximum Annual Pension Rate (MAPR) Chart</a:t>
            </a:r>
          </a:p>
        </p:txBody>
      </p:sp>
      <p:pic>
        <p:nvPicPr>
          <p:cNvPr id="8" name="Picture 7">
            <a:extLst>
              <a:ext uri="{FF2B5EF4-FFF2-40B4-BE49-F238E27FC236}">
                <a16:creationId xmlns:a16="http://schemas.microsoft.com/office/drawing/2014/main" id="{8D78944B-5458-3C1B-3A30-302C51BFBA89}"/>
              </a:ext>
            </a:extLst>
          </p:cNvPr>
          <p:cNvPicPr>
            <a:picLocks noChangeAspect="1"/>
          </p:cNvPicPr>
          <p:nvPr/>
        </p:nvPicPr>
        <p:blipFill>
          <a:blip r:embed="rId2"/>
          <a:stretch>
            <a:fillRect/>
          </a:stretch>
        </p:blipFill>
        <p:spPr>
          <a:xfrm>
            <a:off x="1223495" y="1439501"/>
            <a:ext cx="6697010" cy="4535786"/>
          </a:xfrm>
          <a:prstGeom prst="rect">
            <a:avLst/>
          </a:prstGeom>
        </p:spPr>
      </p:pic>
    </p:spTree>
    <p:extLst>
      <p:ext uri="{BB962C8B-B14F-4D97-AF65-F5344CB8AC3E}">
        <p14:creationId xmlns:p14="http://schemas.microsoft.com/office/powerpoint/2010/main" val="563741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EB72-4177-46CA-A6E1-02D04AE278C5}"/>
              </a:ext>
            </a:extLst>
          </p:cNvPr>
          <p:cNvSpPr>
            <a:spLocks noGrp="1"/>
          </p:cNvSpPr>
          <p:nvPr>
            <p:ph type="title"/>
          </p:nvPr>
        </p:nvSpPr>
        <p:spPr/>
        <p:txBody>
          <a:bodyPr/>
          <a:lstStyle/>
          <a:p>
            <a:r>
              <a:rPr lang="en-US" dirty="0">
                <a:latin typeface="+mj-lt"/>
              </a:rPr>
              <a:t>The Basics, continued</a:t>
            </a:r>
            <a:endParaRPr lang="en-US" dirty="0"/>
          </a:p>
        </p:txBody>
      </p:sp>
      <p:sp>
        <p:nvSpPr>
          <p:cNvPr id="3" name="Content Placeholder 2">
            <a:extLst>
              <a:ext uri="{FF2B5EF4-FFF2-40B4-BE49-F238E27FC236}">
                <a16:creationId xmlns:a16="http://schemas.microsoft.com/office/drawing/2014/main" id="{21E64BCB-913A-4B82-9A47-63291FD4AF11}"/>
              </a:ext>
            </a:extLst>
          </p:cNvPr>
          <p:cNvSpPr>
            <a:spLocks noGrp="1"/>
          </p:cNvSpPr>
          <p:nvPr>
            <p:ph idx="1"/>
          </p:nvPr>
        </p:nvSpPr>
        <p:spPr/>
        <p:txBody>
          <a:bodyPr/>
          <a:lstStyle/>
          <a:p>
            <a:r>
              <a:rPr lang="en-US" b="1" dirty="0"/>
              <a:t>Special Monthly Pension (SMP)- Additional benefit payable to Veterans and survivors based on meeting certain criteria.  </a:t>
            </a:r>
          </a:p>
          <a:p>
            <a:pPr lvl="1"/>
            <a:r>
              <a:rPr lang="en-US" dirty="0"/>
              <a:t>Aid and Attendance (granted by rating or administratively per 38 CFR 3.351)</a:t>
            </a:r>
          </a:p>
          <a:p>
            <a:pPr lvl="2"/>
            <a:r>
              <a:rPr lang="en-US" dirty="0"/>
              <a:t>Requires the aid of another person to perform activities of daily living,</a:t>
            </a:r>
          </a:p>
          <a:p>
            <a:pPr lvl="2"/>
            <a:r>
              <a:rPr lang="en-US" dirty="0"/>
              <a:t>Be blind or meet other specific visual acuity requirements, or </a:t>
            </a:r>
          </a:p>
          <a:p>
            <a:pPr lvl="2"/>
            <a:r>
              <a:rPr lang="en-US" dirty="0"/>
              <a:t>Be a patient in a Nursing Home or State Veteran’s home. ( VA Form 21-0779, Request for Nursing Home Information in Connection With Claim For Aid And Attendance, should be submitted)</a:t>
            </a:r>
          </a:p>
          <a:p>
            <a:pPr marL="914400" lvl="2" indent="0">
              <a:buNone/>
            </a:pPr>
            <a:endParaRPr lang="en-US" dirty="0"/>
          </a:p>
          <a:p>
            <a:pPr lvl="1"/>
            <a:r>
              <a:rPr lang="en-US" sz="1800" dirty="0"/>
              <a:t>Housebound (granted only by rating)</a:t>
            </a:r>
          </a:p>
          <a:p>
            <a:pPr lvl="2"/>
            <a:r>
              <a:rPr lang="en-US" dirty="0"/>
              <a:t>Medical evidence must be submitted showing condition(s) is/are severe enough to render housebound, or </a:t>
            </a:r>
          </a:p>
          <a:p>
            <a:pPr lvl="2"/>
            <a:r>
              <a:rPr lang="en-US" dirty="0"/>
              <a:t>Medical evidence dated within the last year or lists treatment at a VAMC.</a:t>
            </a:r>
          </a:p>
          <a:p>
            <a:pPr marL="457200" lvl="1" indent="0">
              <a:buNone/>
            </a:pPr>
            <a:endParaRPr lang="en-US" sz="1800" dirty="0"/>
          </a:p>
          <a:p>
            <a:pPr marL="457200" lvl="1" indent="0">
              <a:buNone/>
            </a:pPr>
            <a:r>
              <a:rPr lang="en-US" dirty="0"/>
              <a:t>To apply for either benefit by rating, please submit VA Form 21-2680, Examination for Housebound Status or Permanent Need for Regular Aid and Attendance</a:t>
            </a:r>
          </a:p>
        </p:txBody>
      </p:sp>
      <p:sp>
        <p:nvSpPr>
          <p:cNvPr id="4" name="Slide Number Placeholder 3">
            <a:extLst>
              <a:ext uri="{FF2B5EF4-FFF2-40B4-BE49-F238E27FC236}">
                <a16:creationId xmlns:a16="http://schemas.microsoft.com/office/drawing/2014/main" id="{3E3A1C5B-A159-4220-A296-CE535CF64637}"/>
              </a:ext>
            </a:extLst>
          </p:cNvPr>
          <p:cNvSpPr>
            <a:spLocks noGrp="1"/>
          </p:cNvSpPr>
          <p:nvPr>
            <p:ph type="sldNum" sz="quarter" idx="10"/>
          </p:nvPr>
        </p:nvSpPr>
        <p:spPr/>
        <p:txBody>
          <a:bodyPr/>
          <a:lstStyle/>
          <a:p>
            <a:pPr>
              <a:defRPr/>
            </a:pPr>
            <a:fld id="{5A01C542-1BC5-4D8B-BF2D-02E377B45743}" type="slidenum">
              <a:rPr lang="en-US" altLang="en-US" smtClean="0"/>
              <a:pPr>
                <a:defRPr/>
              </a:pPr>
              <a:t>13</a:t>
            </a:fld>
            <a:endParaRPr lang="en-US" altLang="en-US" dirty="0"/>
          </a:p>
        </p:txBody>
      </p:sp>
    </p:spTree>
    <p:extLst>
      <p:ext uri="{BB962C8B-B14F-4D97-AF65-F5344CB8AC3E}">
        <p14:creationId xmlns:p14="http://schemas.microsoft.com/office/powerpoint/2010/main" val="81977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white"/>
                </a:solidFill>
                <a:latin typeface="+mj-lt"/>
                <a:ea typeface="ＭＳ Ｐゴシック" pitchFamily="34" charset="-128"/>
                <a:cs typeface="Times New Roman" panose="02020603050405020304" pitchFamily="18" charset="0"/>
              </a:rPr>
              <a:t>How to Apply</a:t>
            </a:r>
            <a:endParaRPr lang="en-US" dirty="0">
              <a:latin typeface="+mj-lt"/>
            </a:endParaRPr>
          </a:p>
        </p:txBody>
      </p:sp>
      <p:sp>
        <p:nvSpPr>
          <p:cNvPr id="3" name="Content Placeholder 2"/>
          <p:cNvSpPr>
            <a:spLocks noGrp="1"/>
          </p:cNvSpPr>
          <p:nvPr>
            <p:ph idx="1"/>
          </p:nvPr>
        </p:nvSpPr>
        <p:spPr>
          <a:xfrm>
            <a:off x="400050" y="1485900"/>
            <a:ext cx="8229600" cy="4552950"/>
          </a:xfrm>
        </p:spPr>
        <p:txBody>
          <a:bodyPr/>
          <a:lstStyle/>
          <a:p>
            <a:pPr marL="0" indent="0">
              <a:buNone/>
            </a:pPr>
            <a:r>
              <a:rPr lang="en-US" sz="2000" b="1" dirty="0"/>
              <a:t>VA Pension Prescribed Forms Checklist	- </a:t>
            </a:r>
            <a:r>
              <a:rPr lang="en-US" sz="2000" b="1" dirty="0">
                <a:solidFill>
                  <a:srgbClr val="FF0000"/>
                </a:solidFill>
              </a:rPr>
              <a:t>Please only use most current version of form to avoid any delay in claims processing</a:t>
            </a:r>
          </a:p>
          <a:p>
            <a:pPr marL="0" indent="0">
              <a:buNone/>
            </a:pPr>
            <a:endParaRPr lang="en-US" b="1" dirty="0"/>
          </a:p>
          <a:p>
            <a:pPr fontAlgn="t"/>
            <a:r>
              <a:rPr lang="en-US" b="1" dirty="0"/>
              <a:t>Veterans Pension (Original)</a:t>
            </a:r>
          </a:p>
          <a:p>
            <a:pPr lvl="1"/>
            <a:r>
              <a:rPr lang="en-US" dirty="0"/>
              <a:t>21P-527EZ, Application for Veterans Pension</a:t>
            </a:r>
          </a:p>
          <a:p>
            <a:pPr lvl="1">
              <a:buFont typeface="Arial" panose="020B0604020202020204" pitchFamily="34" charset="0"/>
              <a:buChar char="•"/>
            </a:pPr>
            <a:endParaRPr lang="en-US" sz="1800" dirty="0"/>
          </a:p>
          <a:p>
            <a:r>
              <a:rPr lang="en-US" b="1" dirty="0"/>
              <a:t>Survivors Benefits(Original)</a:t>
            </a:r>
          </a:p>
          <a:p>
            <a:pPr lvl="1"/>
            <a:r>
              <a:rPr lang="en-US" dirty="0"/>
              <a:t>21P-534EZ Application for DIC, Survivors Pension, and/or Accrued</a:t>
            </a:r>
          </a:p>
          <a:p>
            <a:pPr lvl="1"/>
            <a:r>
              <a:rPr lang="en-US" dirty="0"/>
              <a:t>21P-535, Application for Dependency and Indemnity Compensation by Parents</a:t>
            </a:r>
          </a:p>
          <a:p>
            <a:pPr marL="57150" lvl="1" indent="0">
              <a:buNone/>
            </a:pPr>
            <a:endParaRPr lang="en-US" sz="2000" dirty="0"/>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14</a:t>
            </a:fld>
            <a:endParaRPr lang="en-US" altLang="en-US" dirty="0"/>
          </a:p>
        </p:txBody>
      </p:sp>
    </p:spTree>
    <p:extLst>
      <p:ext uri="{BB962C8B-B14F-4D97-AF65-F5344CB8AC3E}">
        <p14:creationId xmlns:p14="http://schemas.microsoft.com/office/powerpoint/2010/main" val="224627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Survivor Benefits</a:t>
            </a:r>
          </a:p>
        </p:txBody>
      </p:sp>
      <p:sp>
        <p:nvSpPr>
          <p:cNvPr id="3" name="Content Placeholder 2"/>
          <p:cNvSpPr>
            <a:spLocks noGrp="1"/>
          </p:cNvSpPr>
          <p:nvPr>
            <p:ph idx="1"/>
          </p:nvPr>
        </p:nvSpPr>
        <p:spPr>
          <a:xfrm>
            <a:off x="369870" y="1496292"/>
            <a:ext cx="8424809" cy="4629872"/>
          </a:xfrm>
        </p:spPr>
        <p:txBody>
          <a:bodyPr/>
          <a:lstStyle/>
          <a:p>
            <a:r>
              <a:rPr lang="en-US" dirty="0"/>
              <a:t>Survivors Pension- Surviving Spouse, Children</a:t>
            </a:r>
          </a:p>
          <a:p>
            <a:pPr lvl="1"/>
            <a:r>
              <a:rPr lang="en-US" dirty="0"/>
              <a:t>VAF 21P-534EZ, Application for Dependency and Indemnity Compensation , Pension, and/or Accrued</a:t>
            </a:r>
          </a:p>
          <a:p>
            <a:r>
              <a:rPr lang="en-US" dirty="0"/>
              <a:t>Month-of-Death Benefits- Surviving Spouse</a:t>
            </a:r>
          </a:p>
          <a:p>
            <a:pPr lvl="1"/>
            <a:r>
              <a:rPr lang="en-US" dirty="0"/>
              <a:t>No prescribed form</a:t>
            </a:r>
          </a:p>
          <a:p>
            <a:r>
              <a:rPr lang="en-US" dirty="0"/>
              <a:t>Dependency and Indemnity Compensation (DIC)- Surviving Spouse, Children, Parents</a:t>
            </a:r>
          </a:p>
          <a:p>
            <a:pPr lvl="1"/>
            <a:r>
              <a:rPr lang="en-US" dirty="0"/>
              <a:t>VAF 21P-534EZ, Application for DIC, Pension, and/or Accrued</a:t>
            </a:r>
          </a:p>
          <a:p>
            <a:pPr lvl="1"/>
            <a:r>
              <a:rPr lang="en-US" dirty="0"/>
              <a:t>VAF 21P-534a, Application for DIC by a Surviving Spouse or Child- In-Service Death Only</a:t>
            </a:r>
          </a:p>
          <a:p>
            <a:pPr lvl="1"/>
            <a:r>
              <a:rPr lang="en-US" dirty="0"/>
              <a:t>VAF 21P-535, Application for DIC by Parents</a:t>
            </a:r>
          </a:p>
          <a:p>
            <a:pPr lvl="1"/>
            <a:r>
              <a:rPr lang="en-US" dirty="0"/>
              <a:t>DEA</a:t>
            </a:r>
          </a:p>
          <a:p>
            <a:pPr lvl="2"/>
            <a:r>
              <a:rPr lang="en-US" dirty="0"/>
              <a:t>VAF 22-5490, Dependent’s Application for VA Education Benefits</a:t>
            </a:r>
          </a:p>
          <a:p>
            <a:pPr lvl="1"/>
            <a:r>
              <a:rPr lang="en-US" dirty="0"/>
              <a:t>CHAMPVA- https://www.va.gov/COMMUNITYCARE/index.asp</a:t>
            </a:r>
          </a:p>
          <a:p>
            <a:pPr lvl="2"/>
            <a:r>
              <a:rPr lang="en-US" dirty="0"/>
              <a:t>Health Administration Center Denver, CO, 1-800-733-8387</a:t>
            </a:r>
          </a:p>
          <a:p>
            <a:pPr lvl="1"/>
            <a:r>
              <a:rPr lang="en-US" dirty="0"/>
              <a:t>Fry Scholarship (Service Member who die in the line of duty after 9/10/01)</a:t>
            </a:r>
          </a:p>
          <a:p>
            <a:pPr lvl="2"/>
            <a:r>
              <a:rPr lang="en-US" dirty="0"/>
              <a:t>www.benefits.va.gov./gibill/index.asp</a:t>
            </a:r>
          </a:p>
          <a:p>
            <a:pPr lvl="1"/>
            <a:r>
              <a:rPr lang="en-US" dirty="0"/>
              <a:t>Home Loan Guaranty- www.homeloans.va.gov</a:t>
            </a:r>
          </a:p>
          <a:p>
            <a:pPr lvl="2"/>
            <a:r>
              <a:rPr lang="en-US" dirty="0"/>
              <a:t>VAF 26-1880, Request for a Certificate of Eligibility</a:t>
            </a:r>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15</a:t>
            </a:fld>
            <a:endParaRPr lang="en-US" altLang="en-US" dirty="0"/>
          </a:p>
        </p:txBody>
      </p:sp>
    </p:spTree>
    <p:extLst>
      <p:ext uri="{BB962C8B-B14F-4D97-AF65-F5344CB8AC3E}">
        <p14:creationId xmlns:p14="http://schemas.microsoft.com/office/powerpoint/2010/main" val="382050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Survivor Benefits, continued</a:t>
            </a:r>
          </a:p>
        </p:txBody>
      </p:sp>
      <p:sp>
        <p:nvSpPr>
          <p:cNvPr id="3" name="Content Placeholder 2"/>
          <p:cNvSpPr>
            <a:spLocks noGrp="1"/>
          </p:cNvSpPr>
          <p:nvPr>
            <p:ph idx="1"/>
          </p:nvPr>
        </p:nvSpPr>
        <p:spPr>
          <a:xfrm>
            <a:off x="380143" y="1551398"/>
            <a:ext cx="8504083" cy="4574766"/>
          </a:xfrm>
        </p:spPr>
        <p:txBody>
          <a:bodyPr/>
          <a:lstStyle/>
          <a:p>
            <a:r>
              <a:rPr lang="en-US" b="1" dirty="0"/>
              <a:t>Burial Benefits – www.cem.va.gov</a:t>
            </a:r>
          </a:p>
          <a:p>
            <a:pPr lvl="1"/>
            <a:r>
              <a:rPr lang="en-US" dirty="0"/>
              <a:t>VAF 21P-530EZ, Application for Burial Benefits</a:t>
            </a:r>
          </a:p>
          <a:p>
            <a:pPr lvl="1"/>
            <a:r>
              <a:rPr lang="en-US" dirty="0"/>
              <a:t>VAF 40-0247, Presidential Memorial Certificate Request Form</a:t>
            </a:r>
          </a:p>
          <a:p>
            <a:pPr lvl="1"/>
            <a:r>
              <a:rPr lang="en-US" dirty="0"/>
              <a:t>VAF 40-1330, Claim for Standard Gov’t Headstone or Marker</a:t>
            </a:r>
          </a:p>
          <a:p>
            <a:pPr lvl="1"/>
            <a:r>
              <a:rPr lang="en-US" dirty="0"/>
              <a:t>VAF 40-1330M, Claim for Gov’t Medallion for Placement in a Private Cemetery</a:t>
            </a:r>
          </a:p>
          <a:p>
            <a:pPr lvl="1"/>
            <a:r>
              <a:rPr lang="en-US" dirty="0"/>
              <a:t>VAF 27-2008, Application for U.S. Flag for Burial Purposes</a:t>
            </a:r>
          </a:p>
          <a:p>
            <a:pPr lvl="1"/>
            <a:endParaRPr lang="en-US" dirty="0"/>
          </a:p>
          <a:p>
            <a:r>
              <a:rPr lang="en-US" b="1" dirty="0"/>
              <a:t>Accrued Benefits- paid based on relationship or reimbursement</a:t>
            </a:r>
          </a:p>
          <a:p>
            <a:pPr lvl="1"/>
            <a:r>
              <a:rPr lang="en-US" dirty="0"/>
              <a:t>VAF 21P-534EZ, Application for Dependency and Indemnity Compensation , Pension, and/or Accrued</a:t>
            </a:r>
          </a:p>
          <a:p>
            <a:pPr lvl="1"/>
            <a:r>
              <a:rPr lang="en-US" dirty="0"/>
              <a:t>VAF 21P-601, Application for Accrued</a:t>
            </a:r>
          </a:p>
          <a:p>
            <a:pPr lvl="1"/>
            <a:r>
              <a:rPr lang="en-US" dirty="0"/>
              <a:t>VAF 21P-0847, Request for Substitution of Claimant Upon Death of claimant-may also be used as a prescribed form for accrued benefits if submitted by a surviving spouse </a:t>
            </a:r>
            <a:r>
              <a:rPr lang="en-US" b="1" dirty="0"/>
              <a:t>and</a:t>
            </a:r>
            <a:r>
              <a:rPr lang="en-US" dirty="0"/>
              <a:t> the substitution determination results in the claimant being recognized as a valid substitute.</a:t>
            </a:r>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16</a:t>
            </a:fld>
            <a:endParaRPr lang="en-US" altLang="en-US" dirty="0"/>
          </a:p>
        </p:txBody>
      </p:sp>
    </p:spTree>
    <p:extLst>
      <p:ext uri="{BB962C8B-B14F-4D97-AF65-F5344CB8AC3E}">
        <p14:creationId xmlns:p14="http://schemas.microsoft.com/office/powerpoint/2010/main" val="106700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How to Apply, continued</a:t>
            </a:r>
          </a:p>
        </p:txBody>
      </p:sp>
      <p:sp>
        <p:nvSpPr>
          <p:cNvPr id="3" name="Content Placeholder 2"/>
          <p:cNvSpPr>
            <a:spLocks noGrp="1"/>
          </p:cNvSpPr>
          <p:nvPr>
            <p:ph idx="1"/>
          </p:nvPr>
        </p:nvSpPr>
        <p:spPr>
          <a:xfrm>
            <a:off x="457200" y="1520576"/>
            <a:ext cx="8229600" cy="4605588"/>
          </a:xfrm>
        </p:spPr>
        <p:txBody>
          <a:bodyPr/>
          <a:lstStyle/>
          <a:p>
            <a:pPr fontAlgn="t"/>
            <a:r>
              <a:rPr lang="en-US" b="1" dirty="0"/>
              <a:t>Income Adjustments For Running Awards or to Supplement Initial Applications:</a:t>
            </a:r>
          </a:p>
          <a:p>
            <a:pPr lvl="1" fontAlgn="t"/>
            <a:r>
              <a:rPr lang="en-US" dirty="0"/>
              <a:t>21P-0512S-1, Old Law and Section 306 Eligibility Verification Report (Surviving Spouse)</a:t>
            </a:r>
          </a:p>
          <a:p>
            <a:pPr lvl="1" fontAlgn="t"/>
            <a:r>
              <a:rPr lang="en-US" dirty="0"/>
              <a:t>21P-0512V-1, Old Law and Section 306 Eligibility Verification Report (Veteran)</a:t>
            </a:r>
          </a:p>
          <a:p>
            <a:pPr lvl="1" fontAlgn="t"/>
            <a:r>
              <a:rPr lang="en-US" dirty="0"/>
              <a:t>21P-0513-1, Old Law and Section 306 Eligibility Verification Report (Children Only)</a:t>
            </a:r>
          </a:p>
          <a:p>
            <a:pPr lvl="1" fontAlgn="t"/>
            <a:r>
              <a:rPr lang="en-US" dirty="0"/>
              <a:t>21P-0514-1, DIC Parent’s Eligibility Verification Report</a:t>
            </a:r>
          </a:p>
          <a:p>
            <a:pPr lvl="1" fontAlgn="t"/>
            <a:r>
              <a:rPr lang="en-US" dirty="0"/>
              <a:t>21P-0516-1, Improved Pension Eligibility Verification Report (Veteran with No Children)</a:t>
            </a:r>
          </a:p>
          <a:p>
            <a:pPr lvl="1" fontAlgn="t"/>
            <a:r>
              <a:rPr lang="en-US" dirty="0"/>
              <a:t>21P-0517-1, Improved Pension Eligibility Verification Report (Veteran with Children)</a:t>
            </a:r>
          </a:p>
          <a:p>
            <a:pPr lvl="1" fontAlgn="t"/>
            <a:r>
              <a:rPr lang="en-US" dirty="0"/>
              <a:t>21P-0518-1, Improved Pension Eligibility Verification Report (Surviving Spouse With No Children)</a:t>
            </a:r>
          </a:p>
          <a:p>
            <a:pPr lvl="1" fontAlgn="t"/>
            <a:r>
              <a:rPr lang="en-US" dirty="0"/>
              <a:t>21P-0519C-1, Improved Pension Eligibility Verification Report (Child or Children)</a:t>
            </a:r>
          </a:p>
          <a:p>
            <a:pPr lvl="1" fontAlgn="t"/>
            <a:r>
              <a:rPr lang="en-US" dirty="0"/>
              <a:t>21P-0519S-1, Improved Pension Eligibility Verification Report (Surviving Spouse With Children)</a:t>
            </a:r>
          </a:p>
          <a:p>
            <a:pPr marL="0" indent="0" fontAlgn="t">
              <a:buNone/>
            </a:pPr>
            <a:r>
              <a:rPr lang="en-US" sz="1600" dirty="0"/>
              <a:t>	</a:t>
            </a:r>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17</a:t>
            </a:fld>
            <a:endParaRPr lang="en-US" altLang="en-US" dirty="0"/>
          </a:p>
        </p:txBody>
      </p:sp>
    </p:spTree>
    <p:extLst>
      <p:ext uri="{BB962C8B-B14F-4D97-AF65-F5344CB8AC3E}">
        <p14:creationId xmlns:p14="http://schemas.microsoft.com/office/powerpoint/2010/main" val="1761373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D248-2E41-43E5-8F43-71D3843A8EE8}"/>
              </a:ext>
            </a:extLst>
          </p:cNvPr>
          <p:cNvSpPr>
            <a:spLocks noGrp="1"/>
          </p:cNvSpPr>
          <p:nvPr>
            <p:ph type="title"/>
          </p:nvPr>
        </p:nvSpPr>
        <p:spPr/>
        <p:txBody>
          <a:bodyPr/>
          <a:lstStyle/>
          <a:p>
            <a:r>
              <a:rPr lang="en-US" dirty="0">
                <a:latin typeface="+mj-lt"/>
              </a:rPr>
              <a:t>How to Apply, continued</a:t>
            </a:r>
            <a:endParaRPr lang="en-US" dirty="0"/>
          </a:p>
        </p:txBody>
      </p:sp>
      <p:sp>
        <p:nvSpPr>
          <p:cNvPr id="3" name="Content Placeholder 2">
            <a:extLst>
              <a:ext uri="{FF2B5EF4-FFF2-40B4-BE49-F238E27FC236}">
                <a16:creationId xmlns:a16="http://schemas.microsoft.com/office/drawing/2014/main" id="{E328FF2E-0634-4630-BDA1-6F2F732BCB33}"/>
              </a:ext>
            </a:extLst>
          </p:cNvPr>
          <p:cNvSpPr>
            <a:spLocks noGrp="1"/>
          </p:cNvSpPr>
          <p:nvPr>
            <p:ph idx="1"/>
          </p:nvPr>
        </p:nvSpPr>
        <p:spPr/>
        <p:txBody>
          <a:bodyPr/>
          <a:lstStyle/>
          <a:p>
            <a:pPr marL="0" indent="0" algn="l">
              <a:buNone/>
            </a:pPr>
            <a:r>
              <a:rPr lang="en-US" dirty="0"/>
              <a:t>	- 21P-8416, Medical Expense Report</a:t>
            </a:r>
          </a:p>
          <a:p>
            <a:pPr marL="0" indent="0" algn="l">
              <a:buNone/>
            </a:pPr>
            <a:r>
              <a:rPr lang="en-US" dirty="0"/>
              <a:t>	- 21P-8416b, Report of Medical, Legal, and Other Expenses Incident to Recovery 		for 	Injury or Death</a:t>
            </a:r>
          </a:p>
          <a:p>
            <a:pPr marL="0" indent="0" algn="l">
              <a:buNone/>
            </a:pPr>
            <a:r>
              <a:rPr lang="en-US" dirty="0"/>
              <a:t>	-21P-0571, Application for Exclusion of Children’s Income</a:t>
            </a:r>
          </a:p>
          <a:p>
            <a:pPr marL="0" indent="0" algn="l">
              <a:buNone/>
            </a:pPr>
            <a:r>
              <a:rPr lang="en-US" dirty="0"/>
              <a:t>	- 21-8049, Request for Details of Expenses</a:t>
            </a:r>
          </a:p>
          <a:p>
            <a:pPr marL="0" indent="0" algn="l">
              <a:buNone/>
            </a:pPr>
            <a:r>
              <a:rPr lang="en-US" dirty="0"/>
              <a:t>	-21P-4165, Pension Claim Questionnaire for Farm Income, and</a:t>
            </a:r>
          </a:p>
          <a:p>
            <a:pPr marL="0" indent="0" algn="l">
              <a:buNone/>
            </a:pPr>
            <a:r>
              <a:rPr lang="en-US" dirty="0"/>
              <a:t>	-21P-4185, Report of Income from Property or Business.</a:t>
            </a:r>
          </a:p>
          <a:p>
            <a:pPr algn="l">
              <a:buFont typeface="Arial" panose="020B0604020202020204" pitchFamily="34" charset="0"/>
              <a:buChar char="•"/>
            </a:pPr>
            <a:endParaRPr lang="en-US" sz="2000" dirty="0"/>
          </a:p>
          <a:p>
            <a:endParaRPr lang="en-US" dirty="0"/>
          </a:p>
        </p:txBody>
      </p:sp>
      <p:sp>
        <p:nvSpPr>
          <p:cNvPr id="4" name="Slide Number Placeholder 3">
            <a:extLst>
              <a:ext uri="{FF2B5EF4-FFF2-40B4-BE49-F238E27FC236}">
                <a16:creationId xmlns:a16="http://schemas.microsoft.com/office/drawing/2014/main" id="{705CA6D5-8373-4317-8924-CA78A51DA82A}"/>
              </a:ext>
            </a:extLst>
          </p:cNvPr>
          <p:cNvSpPr>
            <a:spLocks noGrp="1"/>
          </p:cNvSpPr>
          <p:nvPr>
            <p:ph type="sldNum" sz="quarter" idx="10"/>
          </p:nvPr>
        </p:nvSpPr>
        <p:spPr/>
        <p:txBody>
          <a:bodyPr/>
          <a:lstStyle/>
          <a:p>
            <a:pPr>
              <a:defRPr/>
            </a:pPr>
            <a:fld id="{5A01C542-1BC5-4D8B-BF2D-02E377B45743}" type="slidenum">
              <a:rPr lang="en-US" altLang="en-US" smtClean="0"/>
              <a:pPr>
                <a:defRPr/>
              </a:pPr>
              <a:t>18</a:t>
            </a:fld>
            <a:endParaRPr lang="en-US" altLang="en-US" dirty="0"/>
          </a:p>
        </p:txBody>
      </p:sp>
    </p:spTree>
    <p:extLst>
      <p:ext uri="{BB962C8B-B14F-4D97-AF65-F5344CB8AC3E}">
        <p14:creationId xmlns:p14="http://schemas.microsoft.com/office/powerpoint/2010/main" val="377805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Pension Overview Topics</a:t>
            </a:r>
          </a:p>
        </p:txBody>
      </p:sp>
      <p:sp>
        <p:nvSpPr>
          <p:cNvPr id="3" name="Content Placeholder 2"/>
          <p:cNvSpPr>
            <a:spLocks noGrp="1"/>
          </p:cNvSpPr>
          <p:nvPr>
            <p:ph idx="1"/>
          </p:nvPr>
        </p:nvSpPr>
        <p:spPr>
          <a:xfrm>
            <a:off x="457200" y="1489754"/>
            <a:ext cx="8229600" cy="4636410"/>
          </a:xfrm>
        </p:spPr>
        <p:txBody>
          <a:bodyPr/>
          <a:lstStyle/>
          <a:p>
            <a:r>
              <a:rPr lang="en-US" sz="1500" dirty="0"/>
              <a:t>Contact Information</a:t>
            </a:r>
          </a:p>
          <a:p>
            <a:r>
              <a:rPr lang="en-US" sz="1500" dirty="0"/>
              <a:t>Jurisdiction of the PMCs</a:t>
            </a:r>
          </a:p>
          <a:p>
            <a:r>
              <a:rPr lang="en-US" sz="1500" dirty="0"/>
              <a:t>The Basics</a:t>
            </a:r>
          </a:p>
          <a:p>
            <a:pPr lvl="1"/>
            <a:r>
              <a:rPr lang="en-US" sz="1500" dirty="0"/>
              <a:t>Service</a:t>
            </a:r>
          </a:p>
          <a:p>
            <a:pPr lvl="1"/>
            <a:r>
              <a:rPr lang="en-US" sz="1500" dirty="0"/>
              <a:t>Income</a:t>
            </a:r>
          </a:p>
          <a:p>
            <a:pPr lvl="1"/>
            <a:r>
              <a:rPr lang="en-US" sz="1500" dirty="0"/>
              <a:t>Net Worth</a:t>
            </a:r>
          </a:p>
          <a:p>
            <a:pPr lvl="1"/>
            <a:r>
              <a:rPr lang="en-US" sz="1500" dirty="0"/>
              <a:t>Dependency</a:t>
            </a:r>
          </a:p>
          <a:p>
            <a:pPr lvl="1"/>
            <a:r>
              <a:rPr lang="en-US" sz="1500" dirty="0"/>
              <a:t>Permanent and Total Disability</a:t>
            </a:r>
          </a:p>
          <a:p>
            <a:pPr lvl="1"/>
            <a:r>
              <a:rPr lang="en-US" sz="1500" dirty="0"/>
              <a:t>Special Monthly Pension</a:t>
            </a:r>
          </a:p>
          <a:p>
            <a:r>
              <a:rPr lang="en-US" sz="1500" dirty="0"/>
              <a:t>Maximum Annual Pension Rate (MAPR) Chart</a:t>
            </a:r>
          </a:p>
          <a:p>
            <a:r>
              <a:rPr lang="en-US" sz="1500" dirty="0"/>
              <a:t>Specific Forms</a:t>
            </a:r>
          </a:p>
          <a:p>
            <a:r>
              <a:rPr lang="en-US" sz="1500" dirty="0"/>
              <a:t>How to Apply – Intent to File</a:t>
            </a:r>
          </a:p>
          <a:p>
            <a:r>
              <a:rPr lang="en-US" sz="1500" dirty="0"/>
              <a:t>Medical Expenses</a:t>
            </a:r>
          </a:p>
          <a:p>
            <a:r>
              <a:rPr lang="en-US" sz="1500" dirty="0"/>
              <a:t>VA Representatives and VA Form 21-22</a:t>
            </a:r>
          </a:p>
          <a:p>
            <a:r>
              <a:rPr lang="en-US" sz="1500" dirty="0"/>
              <a:t>PACT Act overview</a:t>
            </a:r>
          </a:p>
          <a:p>
            <a:r>
              <a:rPr lang="en-US" sz="1500" dirty="0"/>
              <a:t>Questions</a:t>
            </a:r>
          </a:p>
        </p:txBody>
      </p:sp>
      <p:sp>
        <p:nvSpPr>
          <p:cNvPr id="4" name="Slide Number Placeholder 3"/>
          <p:cNvSpPr>
            <a:spLocks noGrp="1"/>
          </p:cNvSpPr>
          <p:nvPr>
            <p:ph type="sldNum" sz="quarter" idx="10"/>
          </p:nvPr>
        </p:nvSpPr>
        <p:spPr/>
        <p:txBody>
          <a:bodyPr/>
          <a:lstStyle/>
          <a:p>
            <a:fld id="{5A01C542-1BC5-4D8B-BF2D-02E377B45743}" type="slidenum">
              <a:rPr lang="en-US" altLang="en-US" smtClean="0"/>
              <a:pPr/>
              <a:t>1</a:t>
            </a:fld>
            <a:endParaRPr lang="en-US" altLang="en-US" dirty="0"/>
          </a:p>
        </p:txBody>
      </p:sp>
    </p:spTree>
    <p:extLst>
      <p:ext uri="{BB962C8B-B14F-4D97-AF65-F5344CB8AC3E}">
        <p14:creationId xmlns:p14="http://schemas.microsoft.com/office/powerpoint/2010/main" val="215578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47F7-2784-43BF-80A5-645830CAD168}"/>
              </a:ext>
            </a:extLst>
          </p:cNvPr>
          <p:cNvSpPr>
            <a:spLocks noGrp="1"/>
          </p:cNvSpPr>
          <p:nvPr>
            <p:ph type="title"/>
          </p:nvPr>
        </p:nvSpPr>
        <p:spPr/>
        <p:txBody>
          <a:bodyPr/>
          <a:lstStyle/>
          <a:p>
            <a:r>
              <a:rPr lang="en-US" dirty="0">
                <a:latin typeface="+mj-lt"/>
              </a:rPr>
              <a:t>How to Apply: Intent to File</a:t>
            </a:r>
          </a:p>
        </p:txBody>
      </p:sp>
      <p:sp>
        <p:nvSpPr>
          <p:cNvPr id="3" name="Content Placeholder 2">
            <a:extLst>
              <a:ext uri="{FF2B5EF4-FFF2-40B4-BE49-F238E27FC236}">
                <a16:creationId xmlns:a16="http://schemas.microsoft.com/office/drawing/2014/main" id="{B6DC82ED-616D-4978-881D-04D5722430DF}"/>
              </a:ext>
            </a:extLst>
          </p:cNvPr>
          <p:cNvSpPr>
            <a:spLocks noGrp="1"/>
          </p:cNvSpPr>
          <p:nvPr>
            <p:ph idx="1"/>
          </p:nvPr>
        </p:nvSpPr>
        <p:spPr>
          <a:xfrm>
            <a:off x="457200" y="1423686"/>
            <a:ext cx="8229600" cy="4826302"/>
          </a:xfrm>
        </p:spPr>
        <p:txBody>
          <a:bodyPr/>
          <a:lstStyle/>
          <a:p>
            <a:pPr algn="l" rtl="0" fontAlgn="base"/>
            <a:endParaRPr lang="en-US" sz="1600" dirty="0"/>
          </a:p>
          <a:p>
            <a:pPr algn="l" rtl="0" fontAlgn="base"/>
            <a:r>
              <a:rPr lang="en-US" sz="1600" dirty="0"/>
              <a:t>Claimants desiring the benefit of filing an informal claim are required to communicate an “intent to file” (ITF).  This may be completed by:​</a:t>
            </a:r>
          </a:p>
          <a:p>
            <a:pPr lvl="1"/>
            <a:r>
              <a:rPr lang="en-US" dirty="0"/>
              <a:t>Submitting a completed VA Form 21-0966, Intent to File a Claim for Compensation and/or Pension, or Survivors Pension and/or DIC​</a:t>
            </a:r>
          </a:p>
          <a:p>
            <a:pPr lvl="1"/>
            <a:r>
              <a:rPr lang="en-US" dirty="0"/>
              <a:t>Contacting a National Call Center at 1-800-827-1000 </a:t>
            </a:r>
          </a:p>
          <a:p>
            <a:pPr lvl="1"/>
            <a:r>
              <a:rPr lang="en-US" dirty="0"/>
              <a:t>Initiating an application for benefits via a VA claims submission service website </a:t>
            </a:r>
          </a:p>
          <a:p>
            <a:pPr lvl="1"/>
            <a:r>
              <a:rPr lang="en-US" dirty="0"/>
              <a:t>Contacting a Veterans Service Center (VSC)/Pension Management Center (PMC) employee by telephone or in person​</a:t>
            </a:r>
          </a:p>
          <a:p>
            <a:pPr lvl="1"/>
            <a:endParaRPr lang="en-US" dirty="0"/>
          </a:p>
        </p:txBody>
      </p:sp>
      <p:sp>
        <p:nvSpPr>
          <p:cNvPr id="4" name="Slide Number Placeholder 3">
            <a:extLst>
              <a:ext uri="{FF2B5EF4-FFF2-40B4-BE49-F238E27FC236}">
                <a16:creationId xmlns:a16="http://schemas.microsoft.com/office/drawing/2014/main" id="{E861C484-D153-4B46-9FF0-B5D2A7A316AD}"/>
              </a:ext>
            </a:extLst>
          </p:cNvPr>
          <p:cNvSpPr>
            <a:spLocks noGrp="1"/>
          </p:cNvSpPr>
          <p:nvPr>
            <p:ph type="sldNum" sz="quarter" idx="10"/>
          </p:nvPr>
        </p:nvSpPr>
        <p:spPr/>
        <p:txBody>
          <a:bodyPr/>
          <a:lstStyle/>
          <a:p>
            <a:pPr>
              <a:defRPr/>
            </a:pPr>
            <a:fld id="{5A01C542-1BC5-4D8B-BF2D-02E377B45743}" type="slidenum">
              <a:rPr lang="en-US" altLang="en-US" smtClean="0"/>
              <a:pPr>
                <a:defRPr/>
              </a:pPr>
              <a:t>19</a:t>
            </a:fld>
            <a:endParaRPr lang="en-US" altLang="en-US" dirty="0"/>
          </a:p>
        </p:txBody>
      </p:sp>
    </p:spTree>
    <p:extLst>
      <p:ext uri="{BB962C8B-B14F-4D97-AF65-F5344CB8AC3E}">
        <p14:creationId xmlns:p14="http://schemas.microsoft.com/office/powerpoint/2010/main" val="1523653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BED3-68CC-28FE-8CF2-DA39D99A0CF2}"/>
              </a:ext>
            </a:extLst>
          </p:cNvPr>
          <p:cNvSpPr>
            <a:spLocks noGrp="1"/>
          </p:cNvSpPr>
          <p:nvPr>
            <p:ph type="title"/>
          </p:nvPr>
        </p:nvSpPr>
        <p:spPr/>
        <p:txBody>
          <a:bodyPr/>
          <a:lstStyle/>
          <a:p>
            <a:r>
              <a:rPr lang="en-US" dirty="0">
                <a:latin typeface="+mj-lt"/>
              </a:rPr>
              <a:t>How to Apply: Intent to File, continued</a:t>
            </a:r>
            <a:endParaRPr lang="en-US" dirty="0"/>
          </a:p>
        </p:txBody>
      </p:sp>
      <p:sp>
        <p:nvSpPr>
          <p:cNvPr id="3" name="Content Placeholder 2">
            <a:extLst>
              <a:ext uri="{FF2B5EF4-FFF2-40B4-BE49-F238E27FC236}">
                <a16:creationId xmlns:a16="http://schemas.microsoft.com/office/drawing/2014/main" id="{42641F5E-0CCD-2EC6-E5DD-A4719D5CFC5E}"/>
              </a:ext>
            </a:extLst>
          </p:cNvPr>
          <p:cNvSpPr>
            <a:spLocks noGrp="1"/>
          </p:cNvSpPr>
          <p:nvPr>
            <p:ph idx="1"/>
          </p:nvPr>
        </p:nvSpPr>
        <p:spPr>
          <a:xfrm>
            <a:off x="457200" y="1656006"/>
            <a:ext cx="8229600" cy="4190513"/>
          </a:xfrm>
        </p:spPr>
        <p:txBody>
          <a:bodyPr/>
          <a:lstStyle/>
          <a:p>
            <a:r>
              <a:rPr lang="en-US" sz="1800" dirty="0"/>
              <a:t>VA Form 21-0966, Intent to File, must be signed by the claimant, VSO, or VA recognized POA and must provide enough information to identify the claimant and specify the benefit they are seeking.  </a:t>
            </a:r>
          </a:p>
          <a:p>
            <a:pPr marL="0" indent="0">
              <a:buNone/>
            </a:pPr>
            <a:endParaRPr lang="en-US" sz="1200" dirty="0"/>
          </a:p>
          <a:p>
            <a:pPr marL="0" indent="0">
              <a:buNone/>
            </a:pPr>
            <a:r>
              <a:rPr lang="en-US" sz="1600" dirty="0"/>
              <a:t>	**Please note, the boxes for compensation and pension are for Veterans only, and the 		    Survivors Pension and/or DIC box is the only box that can be checked by a survivor. </a:t>
            </a:r>
          </a:p>
          <a:p>
            <a:endParaRPr lang="en-US" sz="1800" dirty="0"/>
          </a:p>
          <a:p>
            <a:endParaRPr lang="en-US" sz="1600" dirty="0"/>
          </a:p>
          <a:p>
            <a:endParaRPr lang="en-US" sz="1800" dirty="0"/>
          </a:p>
          <a:p>
            <a:endParaRPr lang="en-US" sz="1800" dirty="0"/>
          </a:p>
          <a:p>
            <a:r>
              <a:rPr lang="en-US" sz="1800" dirty="0"/>
              <a:t>The claimant then has one year from the date of receipt of the ITF to provide a complete application. If a claimant submits another intent to file (ITF) for the same benefit claimed on the original ITF within one year of the original ITF, we will only consider entitlement from original ITF. </a:t>
            </a:r>
          </a:p>
          <a:p>
            <a:endParaRPr lang="en-US" dirty="0"/>
          </a:p>
        </p:txBody>
      </p:sp>
      <p:sp>
        <p:nvSpPr>
          <p:cNvPr id="4" name="Slide Number Placeholder 3">
            <a:extLst>
              <a:ext uri="{FF2B5EF4-FFF2-40B4-BE49-F238E27FC236}">
                <a16:creationId xmlns:a16="http://schemas.microsoft.com/office/drawing/2014/main" id="{DEF6381B-5D5A-E7F9-681F-67B87DE7E918}"/>
              </a:ext>
            </a:extLst>
          </p:cNvPr>
          <p:cNvSpPr>
            <a:spLocks noGrp="1"/>
          </p:cNvSpPr>
          <p:nvPr>
            <p:ph type="sldNum" sz="quarter" idx="10"/>
          </p:nvPr>
        </p:nvSpPr>
        <p:spPr/>
        <p:txBody>
          <a:bodyPr/>
          <a:lstStyle/>
          <a:p>
            <a:pPr>
              <a:defRPr/>
            </a:pPr>
            <a:fld id="{5A01C542-1BC5-4D8B-BF2D-02E377B45743}" type="slidenum">
              <a:rPr lang="en-US" altLang="en-US" smtClean="0"/>
              <a:pPr>
                <a:defRPr/>
              </a:pPr>
              <a:t>20</a:t>
            </a:fld>
            <a:endParaRPr lang="en-US" altLang="en-US" dirty="0"/>
          </a:p>
        </p:txBody>
      </p:sp>
      <p:pic>
        <p:nvPicPr>
          <p:cNvPr id="6" name="Picture 5">
            <a:extLst>
              <a:ext uri="{FF2B5EF4-FFF2-40B4-BE49-F238E27FC236}">
                <a16:creationId xmlns:a16="http://schemas.microsoft.com/office/drawing/2014/main" id="{954053D6-DF8C-DA2B-A04E-DE021BDF956E}"/>
              </a:ext>
            </a:extLst>
          </p:cNvPr>
          <p:cNvPicPr>
            <a:picLocks noChangeAspect="1"/>
          </p:cNvPicPr>
          <p:nvPr/>
        </p:nvPicPr>
        <p:blipFill>
          <a:blip r:embed="rId2"/>
          <a:stretch>
            <a:fillRect/>
          </a:stretch>
        </p:blipFill>
        <p:spPr>
          <a:xfrm>
            <a:off x="1322898" y="3336636"/>
            <a:ext cx="4976301" cy="1127962"/>
          </a:xfrm>
          <a:prstGeom prst="rect">
            <a:avLst/>
          </a:prstGeom>
        </p:spPr>
      </p:pic>
    </p:spTree>
    <p:extLst>
      <p:ext uri="{BB962C8B-B14F-4D97-AF65-F5344CB8AC3E}">
        <p14:creationId xmlns:p14="http://schemas.microsoft.com/office/powerpoint/2010/main" val="260843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white"/>
                </a:solidFill>
                <a:latin typeface="+mj-lt"/>
                <a:ea typeface="ＭＳ Ｐゴシック" pitchFamily="34" charset="-128"/>
                <a:cs typeface="Times New Roman" panose="02020603050405020304" pitchFamily="18" charset="0"/>
              </a:rPr>
              <a:t>How to Apply, continued</a:t>
            </a:r>
            <a:endParaRPr lang="en-US" dirty="0">
              <a:latin typeface="+mj-lt"/>
            </a:endParaRPr>
          </a:p>
        </p:txBody>
      </p:sp>
      <p:sp>
        <p:nvSpPr>
          <p:cNvPr id="3" name="Content Placeholder 2"/>
          <p:cNvSpPr>
            <a:spLocks noGrp="1"/>
          </p:cNvSpPr>
          <p:nvPr>
            <p:ph idx="1"/>
          </p:nvPr>
        </p:nvSpPr>
        <p:spPr>
          <a:xfrm>
            <a:off x="457200" y="1504950"/>
            <a:ext cx="8229600" cy="4853905"/>
          </a:xfrm>
        </p:spPr>
        <p:txBody>
          <a:bodyPr/>
          <a:lstStyle/>
          <a:p>
            <a:pPr marL="0" indent="0">
              <a:buNone/>
            </a:pPr>
            <a:r>
              <a:rPr lang="en-US" sz="2000" b="1" dirty="0"/>
              <a:t>Recommendations to speed up claims process:</a:t>
            </a:r>
          </a:p>
          <a:p>
            <a:pPr marL="0" indent="0">
              <a:buNone/>
            </a:pPr>
            <a:endParaRPr lang="en-US" sz="1200" b="1" dirty="0"/>
          </a:p>
          <a:p>
            <a:pPr>
              <a:buFont typeface="Arial" panose="020B0604020202020204" pitchFamily="34" charset="0"/>
              <a:buChar char="•"/>
            </a:pPr>
            <a:r>
              <a:rPr lang="en-US" dirty="0"/>
              <a:t>Certify photocopy of discharge document using VSO stamp.</a:t>
            </a:r>
          </a:p>
          <a:p>
            <a:pPr marL="57150" indent="0">
              <a:buNone/>
            </a:pPr>
            <a:endParaRPr lang="en-US" sz="1200" dirty="0"/>
          </a:p>
          <a:p>
            <a:pPr>
              <a:buFont typeface="Arial" panose="020B0604020202020204" pitchFamily="34" charset="0"/>
              <a:buChar char="•"/>
            </a:pPr>
            <a:r>
              <a:rPr lang="en-US" dirty="0"/>
              <a:t>Completely fill out forms, leave no items blank</a:t>
            </a:r>
          </a:p>
          <a:p>
            <a:pPr marL="742950" lvl="2" indent="-342900">
              <a:buFont typeface="Arial" panose="020B0604020202020204" pitchFamily="34" charset="0"/>
              <a:buChar char="˗"/>
            </a:pPr>
            <a:r>
              <a:rPr lang="en-US" sz="1600" dirty="0"/>
              <a:t>Example: On income sections of VA Form 21-527EZ, do not leave any items blank.  If no income was received from a particular source, write “0” or “none.”</a:t>
            </a:r>
          </a:p>
          <a:p>
            <a:pPr marL="742950" lvl="2" indent="-342900">
              <a:buFont typeface="Arial" panose="020B0604020202020204" pitchFamily="34" charset="0"/>
              <a:buChar char="˗"/>
            </a:pPr>
            <a:r>
              <a:rPr lang="en-US" sz="1600" dirty="0"/>
              <a:t>On both the VA Form 527EZ/534EZ, Section IX – you may be required to complete VA From 21P-0969 (Income and Asset Statement in Support of Claim) if questions are answered ‘Yes’. </a:t>
            </a:r>
            <a:endParaRPr lang="en-US" sz="1200" dirty="0"/>
          </a:p>
          <a:p>
            <a:pPr>
              <a:buFont typeface="Arial" panose="020B0604020202020204" pitchFamily="34" charset="0"/>
              <a:buChar char="•"/>
            </a:pPr>
            <a:r>
              <a:rPr lang="en-US" dirty="0"/>
              <a:t>If claimant wants consideration for SMP must specifically claim with original claim </a:t>
            </a:r>
            <a:r>
              <a:rPr lang="en-US" b="1" dirty="0"/>
              <a:t>or be written on VA Form 21-0966</a:t>
            </a:r>
            <a:r>
              <a:rPr lang="en-US" dirty="0"/>
              <a:t>. Notice of nursing home status may not be sufficient</a:t>
            </a:r>
          </a:p>
          <a:p>
            <a:pPr lvl="1">
              <a:buFont typeface="Arial" panose="020B0604020202020204" pitchFamily="34" charset="0"/>
              <a:buChar char="˗"/>
            </a:pPr>
            <a:r>
              <a:rPr lang="en-US" dirty="0"/>
              <a:t>Submit VAF 21-2680 or VAF 21-0779</a:t>
            </a:r>
          </a:p>
          <a:p>
            <a:pPr lvl="1">
              <a:buFont typeface="Arial" panose="020B0604020202020204" pitchFamily="34" charset="0"/>
              <a:buChar char="˗"/>
            </a:pPr>
            <a:r>
              <a:rPr lang="en-US" dirty="0"/>
              <a:t>State claiming SMP on application, fax coversheet, VAF 4138</a:t>
            </a:r>
          </a:p>
          <a:p>
            <a:pPr lvl="1">
              <a:buFont typeface="Arial" panose="020B0604020202020204" pitchFamily="34" charset="0"/>
              <a:buChar char="˗"/>
            </a:pPr>
            <a:r>
              <a:rPr lang="en-US" dirty="0"/>
              <a:t>Hand write on Intent to File</a:t>
            </a:r>
          </a:p>
          <a:p>
            <a:pPr marL="457200" lvl="1"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21</a:t>
            </a:fld>
            <a:endParaRPr lang="en-US" altLang="en-US" dirty="0"/>
          </a:p>
        </p:txBody>
      </p:sp>
    </p:spTree>
    <p:extLst>
      <p:ext uri="{BB962C8B-B14F-4D97-AF65-F5344CB8AC3E}">
        <p14:creationId xmlns:p14="http://schemas.microsoft.com/office/powerpoint/2010/main" val="3990993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33C1-0135-F21C-2938-68BC412FE2D6}"/>
              </a:ext>
            </a:extLst>
          </p:cNvPr>
          <p:cNvSpPr>
            <a:spLocks noGrp="1"/>
          </p:cNvSpPr>
          <p:nvPr>
            <p:ph type="title"/>
          </p:nvPr>
        </p:nvSpPr>
        <p:spPr/>
        <p:txBody>
          <a:bodyPr/>
          <a:lstStyle/>
          <a:p>
            <a:r>
              <a:rPr lang="en-US" altLang="en-US" dirty="0">
                <a:solidFill>
                  <a:prstClr val="white"/>
                </a:solidFill>
                <a:latin typeface="+mj-lt"/>
                <a:ea typeface="ＭＳ Ｐゴシック" pitchFamily="34" charset="-128"/>
                <a:cs typeface="Times New Roman" panose="02020603050405020304" pitchFamily="18" charset="0"/>
              </a:rPr>
              <a:t>How to Apply, continued</a:t>
            </a:r>
            <a:endParaRPr lang="en-US" dirty="0"/>
          </a:p>
        </p:txBody>
      </p:sp>
      <p:sp>
        <p:nvSpPr>
          <p:cNvPr id="3" name="Content Placeholder 2">
            <a:extLst>
              <a:ext uri="{FF2B5EF4-FFF2-40B4-BE49-F238E27FC236}">
                <a16:creationId xmlns:a16="http://schemas.microsoft.com/office/drawing/2014/main" id="{B9B9DB9D-5F3F-1F51-2747-A16EE42F1C70}"/>
              </a:ext>
            </a:extLst>
          </p:cNvPr>
          <p:cNvSpPr>
            <a:spLocks noGrp="1"/>
          </p:cNvSpPr>
          <p:nvPr>
            <p:ph idx="1"/>
          </p:nvPr>
        </p:nvSpPr>
        <p:spPr>
          <a:xfrm>
            <a:off x="457200" y="1491033"/>
            <a:ext cx="8229600" cy="4649708"/>
          </a:xfrm>
        </p:spPr>
        <p:txBody>
          <a:bodyPr/>
          <a:lstStyle/>
          <a:p>
            <a:pPr marL="0" indent="0">
              <a:buNone/>
            </a:pPr>
            <a:r>
              <a:rPr lang="en-US" b="1" dirty="0"/>
              <a:t>Alternate Signature (if necessary)</a:t>
            </a:r>
          </a:p>
          <a:p>
            <a:r>
              <a:rPr lang="en-US" kern="0" dirty="0">
                <a:effectLst/>
                <a:latin typeface="Calibri" panose="020F0502020204030204" pitchFamily="34" charset="0"/>
                <a:ea typeface="Calibri" panose="020F0502020204030204" pitchFamily="34" charset="0"/>
                <a:cs typeface="Calibri" panose="020F0502020204030204" pitchFamily="34" charset="0"/>
              </a:rPr>
              <a:t>M21-1 </a:t>
            </a:r>
            <a:r>
              <a:rPr lang="en-US" u="sng" kern="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II.i.2.B.3. Procedures for Alternate Signers</a:t>
            </a:r>
            <a:r>
              <a:rPr lang="en-US" u="sng" kern="0" dirty="0">
                <a:solidFill>
                  <a:srgbClr val="0563C1"/>
                </a:solidFill>
                <a:latin typeface="Calibri" panose="020F0502020204030204" pitchFamily="34" charset="0"/>
                <a:ea typeface="Calibri" panose="020F0502020204030204" pitchFamily="34" charset="0"/>
                <a:cs typeface="Calibri" panose="020F0502020204030204" pitchFamily="34" charset="0"/>
              </a:rPr>
              <a:t> - </a:t>
            </a:r>
            <a:r>
              <a:rPr lang="en-US" dirty="0"/>
              <a:t>This section of the manual outlines individuals authorized to sign on behalf of a claimant, requirements for an alternate signer, handling a form or application with an alternate signature.</a:t>
            </a:r>
          </a:p>
          <a:p>
            <a:r>
              <a:rPr lang="en-US" dirty="0"/>
              <a:t>The 527EZ and 534EZ have been updated to include Section XIV (Alternate Signer Certification and Signature)  </a:t>
            </a:r>
          </a:p>
          <a:p>
            <a:r>
              <a:rPr lang="en-US" sz="1800" kern="0" dirty="0">
                <a:effectLst/>
                <a:latin typeface="Calibri" panose="020F0502020204030204" pitchFamily="34" charset="0"/>
                <a:ea typeface="Times New Roman" panose="02020603050405020304" pitchFamily="18" charset="0"/>
                <a:cs typeface="Calibri" panose="020F0502020204030204" pitchFamily="34" charset="0"/>
              </a:rPr>
              <a:t>If the alternate signer certification section of the form is filled out satisfactorily (per the Procedures fo</a:t>
            </a:r>
            <a:r>
              <a:rPr lang="en-US" kern="0" dirty="0">
                <a:latin typeface="Calibri" panose="020F0502020204030204" pitchFamily="34" charset="0"/>
                <a:ea typeface="Times New Roman" panose="02020603050405020304" pitchFamily="18" charset="0"/>
                <a:cs typeface="Calibri" panose="020F0502020204030204" pitchFamily="34" charset="0"/>
              </a:rPr>
              <a:t>r Alternate Signers outlined in the manual)</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the signature will be accepted without further development. Since the instructions on the form do not specify that a </a:t>
            </a:r>
            <a:r>
              <a:rPr lang="en-US" sz="1800" i="1" u="sng" kern="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VA Form 21-0972</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is needed, a </a:t>
            </a:r>
            <a:r>
              <a:rPr lang="en-US" sz="1800" i="1" u="sng" kern="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VA Form 21-0972</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is </a:t>
            </a:r>
            <a:r>
              <a:rPr lang="en-US" sz="1800" b="1" i="1" kern="0" dirty="0">
                <a:effectLst/>
                <a:latin typeface="Calibri" panose="020F0502020204030204" pitchFamily="34" charset="0"/>
                <a:ea typeface="Times New Roman" panose="02020603050405020304" pitchFamily="18" charset="0"/>
                <a:cs typeface="Calibri" panose="020F0502020204030204" pitchFamily="34" charset="0"/>
              </a:rPr>
              <a:t>not required. </a:t>
            </a:r>
            <a:r>
              <a:rPr lang="en-US" sz="1800" kern="0" dirty="0">
                <a:effectLst/>
                <a:latin typeface="Calibri" panose="020F0502020204030204" pitchFamily="34" charset="0"/>
                <a:ea typeface="Calibri" panose="020F0502020204030204" pitchFamily="34" charset="0"/>
                <a:cs typeface="Calibri" panose="020F0502020204030204" pitchFamily="34" charset="0"/>
              </a:rPr>
              <a:t>By signing in this section of the updated application, the alternate signer is certifying both the relationship to the claimant and the reason the claimant cannot sign on their own.  </a:t>
            </a:r>
          </a:p>
          <a:p>
            <a:r>
              <a:rPr lang="en-US" sz="1800" dirty="0">
                <a:effectLst/>
                <a:latin typeface="Calibri" panose="020F0502020204030204" pitchFamily="34" charset="0"/>
                <a:ea typeface="Calibri" panose="020F0502020204030204" pitchFamily="34" charset="0"/>
              </a:rPr>
              <a:t>Per 38 U.S.C 5101, a fiduciary can sign any form on behalf of a claimant, to include a VA Form 21-22, Appointment of Veterans Service Organization as Claimant’s Representative. </a:t>
            </a:r>
            <a:endParaRPr lang="en-US" u="sng" kern="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B7D1D5F-946B-15C7-6580-C5FC11A52605}"/>
              </a:ext>
            </a:extLst>
          </p:cNvPr>
          <p:cNvSpPr>
            <a:spLocks noGrp="1"/>
          </p:cNvSpPr>
          <p:nvPr>
            <p:ph type="sldNum" sz="quarter" idx="10"/>
          </p:nvPr>
        </p:nvSpPr>
        <p:spPr/>
        <p:txBody>
          <a:bodyPr/>
          <a:lstStyle/>
          <a:p>
            <a:pPr>
              <a:defRPr/>
            </a:pPr>
            <a:fld id="{5A01C542-1BC5-4D8B-BF2D-02E377B45743}" type="slidenum">
              <a:rPr lang="en-US" altLang="en-US" smtClean="0"/>
              <a:pPr>
                <a:defRPr/>
              </a:pPr>
              <a:t>22</a:t>
            </a:fld>
            <a:endParaRPr lang="en-US" altLang="en-US" dirty="0"/>
          </a:p>
        </p:txBody>
      </p:sp>
    </p:spTree>
    <p:extLst>
      <p:ext uri="{BB962C8B-B14F-4D97-AF65-F5344CB8AC3E}">
        <p14:creationId xmlns:p14="http://schemas.microsoft.com/office/powerpoint/2010/main" val="1500837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Medical Expenses</a:t>
            </a:r>
          </a:p>
        </p:txBody>
      </p:sp>
      <p:sp>
        <p:nvSpPr>
          <p:cNvPr id="3" name="Content Placeholder 2"/>
          <p:cNvSpPr>
            <a:spLocks noGrp="1"/>
          </p:cNvSpPr>
          <p:nvPr>
            <p:ph idx="1"/>
          </p:nvPr>
        </p:nvSpPr>
        <p:spPr>
          <a:xfrm>
            <a:off x="457200" y="1479480"/>
            <a:ext cx="8229600" cy="4646684"/>
          </a:xfrm>
        </p:spPr>
        <p:txBody>
          <a:bodyPr/>
          <a:lstStyle/>
          <a:p>
            <a:r>
              <a:rPr lang="en-US" dirty="0"/>
              <a:t>Beneficiaries are allowed to submit medical expenses to reduce their available income.  Medical expense adjustments are now required to be submitted on VA Form 21P-8416.</a:t>
            </a:r>
          </a:p>
          <a:p>
            <a:endParaRPr lang="en-US" dirty="0"/>
          </a:p>
          <a:p>
            <a:r>
              <a:rPr lang="en-US" dirty="0"/>
              <a:t>If the VA Form 21P-8416 is incomplete, it requires development which will delay the claims process.</a:t>
            </a:r>
          </a:p>
          <a:p>
            <a:endParaRPr lang="en-US" dirty="0"/>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23</a:t>
            </a:fld>
            <a:endParaRPr lang="en-US" altLang="en-US" dirty="0"/>
          </a:p>
        </p:txBody>
      </p:sp>
      <p:pic>
        <p:nvPicPr>
          <p:cNvPr id="7" name="Picture 6">
            <a:extLst>
              <a:ext uri="{FF2B5EF4-FFF2-40B4-BE49-F238E27FC236}">
                <a16:creationId xmlns:a16="http://schemas.microsoft.com/office/drawing/2014/main" id="{F996D941-F4AB-948B-3E22-0D8E35C4F6ED}"/>
              </a:ext>
            </a:extLst>
          </p:cNvPr>
          <p:cNvPicPr>
            <a:picLocks noChangeAspect="1"/>
          </p:cNvPicPr>
          <p:nvPr/>
        </p:nvPicPr>
        <p:blipFill>
          <a:blip r:embed="rId2"/>
          <a:stretch>
            <a:fillRect/>
          </a:stretch>
        </p:blipFill>
        <p:spPr>
          <a:xfrm>
            <a:off x="923026" y="3878299"/>
            <a:ext cx="7049484" cy="1171739"/>
          </a:xfrm>
          <a:prstGeom prst="rect">
            <a:avLst/>
          </a:prstGeom>
        </p:spPr>
      </p:pic>
    </p:spTree>
    <p:extLst>
      <p:ext uri="{BB962C8B-B14F-4D97-AF65-F5344CB8AC3E}">
        <p14:creationId xmlns:p14="http://schemas.microsoft.com/office/powerpoint/2010/main" val="397971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Medical Expenses, continued</a:t>
            </a:r>
          </a:p>
        </p:txBody>
      </p:sp>
      <p:sp>
        <p:nvSpPr>
          <p:cNvPr id="3" name="Content Placeholder 2"/>
          <p:cNvSpPr>
            <a:spLocks noGrp="1"/>
          </p:cNvSpPr>
          <p:nvPr>
            <p:ph idx="1"/>
          </p:nvPr>
        </p:nvSpPr>
        <p:spPr>
          <a:xfrm>
            <a:off x="457200" y="1500027"/>
            <a:ext cx="8229600" cy="4626137"/>
          </a:xfrm>
        </p:spPr>
        <p:txBody>
          <a:bodyPr numCol="2"/>
          <a:lstStyle/>
          <a:p>
            <a:pPr marL="0" indent="0">
              <a:buNone/>
            </a:pPr>
            <a:r>
              <a:rPr lang="en-US" dirty="0"/>
              <a:t>Expenses will be considered either:</a:t>
            </a:r>
          </a:p>
          <a:p>
            <a:pPr marL="0" indent="0">
              <a:buNone/>
            </a:pPr>
            <a:endParaRPr lang="en-US" dirty="0"/>
          </a:p>
          <a:p>
            <a:pPr marL="400050">
              <a:buFont typeface="+mj-lt"/>
              <a:buAutoNum type="arabicPeriod"/>
            </a:pPr>
            <a:r>
              <a:rPr lang="en-US" sz="1600" b="1" dirty="0"/>
              <a:t>Continuing</a:t>
            </a:r>
            <a:r>
              <a:rPr lang="en-US" sz="1600" dirty="0"/>
              <a:t> medical expenses (CMEs) which are counted on a continuous basis (considered projectable), or </a:t>
            </a:r>
          </a:p>
          <a:p>
            <a:pPr marL="400050">
              <a:buFont typeface="+mj-lt"/>
              <a:buAutoNum type="arabicPeriod"/>
            </a:pPr>
            <a:endParaRPr lang="en-US" sz="1600" dirty="0"/>
          </a:p>
          <a:p>
            <a:pPr marL="400050">
              <a:buFont typeface="+mj-lt"/>
              <a:buAutoNum type="arabicPeriod"/>
            </a:pPr>
            <a:r>
              <a:rPr lang="en-US" sz="1600" b="1" dirty="0"/>
              <a:t>Unreimbursed</a:t>
            </a:r>
            <a:r>
              <a:rPr lang="en-US" sz="1600" dirty="0"/>
              <a:t> medical expenses (UMEs) are counted for the period in which they were paid. (must wait to report until after they have been paid)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Continuing medical expense examples: </a:t>
            </a:r>
          </a:p>
          <a:p>
            <a:pPr lvl="1"/>
            <a:r>
              <a:rPr lang="en-US" dirty="0"/>
              <a:t>Medicare Part B, </a:t>
            </a:r>
          </a:p>
          <a:p>
            <a:pPr lvl="1"/>
            <a:r>
              <a:rPr lang="en-US" dirty="0"/>
              <a:t>private medical insurance, </a:t>
            </a:r>
          </a:p>
          <a:p>
            <a:pPr lvl="1"/>
            <a:r>
              <a:rPr lang="en-US" dirty="0"/>
              <a:t>assisted living or nursing home fees, </a:t>
            </a:r>
          </a:p>
          <a:p>
            <a:pPr lvl="1"/>
            <a:r>
              <a:rPr lang="en-US" dirty="0"/>
              <a:t>oxygen, </a:t>
            </a:r>
          </a:p>
          <a:p>
            <a:pPr lvl="1"/>
            <a:r>
              <a:rPr lang="en-US" dirty="0"/>
              <a:t>incontinence supplies</a:t>
            </a:r>
          </a:p>
          <a:p>
            <a:endParaRPr lang="en-US" dirty="0"/>
          </a:p>
          <a:p>
            <a:r>
              <a:rPr lang="en-US" dirty="0"/>
              <a:t>Unreimbursed medical expense examples: </a:t>
            </a:r>
          </a:p>
          <a:p>
            <a:pPr lvl="1"/>
            <a:r>
              <a:rPr lang="en-US" dirty="0"/>
              <a:t>doctor co-pay, </a:t>
            </a:r>
          </a:p>
          <a:p>
            <a:pPr lvl="1"/>
            <a:r>
              <a:rPr lang="en-US" dirty="0"/>
              <a:t>OTC supplies, </a:t>
            </a:r>
          </a:p>
          <a:p>
            <a:pPr lvl="1"/>
            <a:r>
              <a:rPr lang="en-US" dirty="0"/>
              <a:t>prescription expenses, </a:t>
            </a:r>
          </a:p>
          <a:p>
            <a:pPr lvl="1"/>
            <a:r>
              <a:rPr lang="en-US" dirty="0"/>
              <a:t>one-time medical supply expense like a cane or walker</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24</a:t>
            </a:fld>
            <a:endParaRPr lang="en-US" altLang="en-US" dirty="0"/>
          </a:p>
        </p:txBody>
      </p:sp>
    </p:spTree>
    <p:extLst>
      <p:ext uri="{BB962C8B-B14F-4D97-AF65-F5344CB8AC3E}">
        <p14:creationId xmlns:p14="http://schemas.microsoft.com/office/powerpoint/2010/main" val="2064973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Medical Expenses, continued</a:t>
            </a:r>
          </a:p>
        </p:txBody>
      </p:sp>
      <p:sp>
        <p:nvSpPr>
          <p:cNvPr id="3" name="Content Placeholder 2"/>
          <p:cNvSpPr>
            <a:spLocks noGrp="1"/>
          </p:cNvSpPr>
          <p:nvPr>
            <p:ph idx="1"/>
          </p:nvPr>
        </p:nvSpPr>
        <p:spPr>
          <a:xfrm>
            <a:off x="457200" y="1469204"/>
            <a:ext cx="8229600" cy="4780784"/>
          </a:xfrm>
        </p:spPr>
        <p:txBody>
          <a:bodyPr/>
          <a:lstStyle/>
          <a:p>
            <a:r>
              <a:rPr lang="en-US" dirty="0"/>
              <a:t>A VA Form 21P-8416, along with an expense statement, is now required for claiming facility or care fees.</a:t>
            </a:r>
          </a:p>
          <a:p>
            <a:pPr lvl="1"/>
            <a:r>
              <a:rPr lang="en-US" sz="1400" dirty="0"/>
              <a:t>Nursing home, assisted living, in home caretakers</a:t>
            </a:r>
          </a:p>
          <a:p>
            <a:pPr lvl="1"/>
            <a:r>
              <a:rPr lang="en-US" sz="1400" dirty="0"/>
              <a:t>If applicable, please make sure to complete the “Worksheet for a Residential Care, Adult Daycare, or a Similar Facility” or “Worksheet for In-Home Attendant Expenses,” which are supplemental attachments for both the 527EZ and 534EZ.  If submitting the “Worksheet for In-Home Attendant Expenses,” you would not need to send in a separate 4138 or other form to report in-home care expenses.  </a:t>
            </a:r>
          </a:p>
          <a:p>
            <a:r>
              <a:rPr lang="en-US" dirty="0"/>
              <a:t>If a claimant with a running award moves from one facility to another, an updated VA Form 21P-8416 along with an expense statement is required.</a:t>
            </a:r>
            <a:endParaRPr lang="en-US" sz="1400" dirty="0"/>
          </a:p>
          <a:p>
            <a:r>
              <a:rPr lang="en-US" dirty="0"/>
              <a:t>If a claimant moves in to a facility for the first time, a VA Form 21P-8416, expense statement from facility, and a document to support the claim for special monthly pension is required.</a:t>
            </a:r>
            <a:endParaRPr lang="en-US" sz="1400" dirty="0"/>
          </a:p>
          <a:p>
            <a:r>
              <a:rPr lang="en-US" dirty="0"/>
              <a:t>Examples of common forms in addition to VA Form 21P-8416 are:</a:t>
            </a:r>
          </a:p>
          <a:p>
            <a:pPr lvl="1"/>
            <a:r>
              <a:rPr lang="en-US" sz="1400" dirty="0"/>
              <a:t>VA Form 21-0779 - for a presumptive grant based on residing in a nursing home</a:t>
            </a:r>
          </a:p>
          <a:p>
            <a:pPr lvl="1"/>
            <a:r>
              <a:rPr lang="en-US" sz="1400" dirty="0"/>
              <a:t>VA Form 21-2680 – used for a rating decision to grant special monthly pension</a:t>
            </a:r>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25</a:t>
            </a:fld>
            <a:endParaRPr lang="en-US" altLang="en-US" dirty="0"/>
          </a:p>
        </p:txBody>
      </p:sp>
    </p:spTree>
    <p:extLst>
      <p:ext uri="{BB962C8B-B14F-4D97-AF65-F5344CB8AC3E}">
        <p14:creationId xmlns:p14="http://schemas.microsoft.com/office/powerpoint/2010/main" val="1934165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26</a:t>
            </a:fld>
            <a:endParaRPr lang="en-US"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059" y="1449388"/>
            <a:ext cx="296463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977900"/>
          </a:xfrm>
        </p:spPr>
        <p:txBody>
          <a:bodyPr/>
          <a:lstStyle/>
          <a:p>
            <a:pPr>
              <a:defRPr/>
            </a:pPr>
            <a:r>
              <a:rPr lang="en-US" altLang="en-US" dirty="0">
                <a:latin typeface="+mj-lt"/>
                <a:ea typeface="ＭＳ Ｐゴシック" pitchFamily="34" charset="-128"/>
                <a:cs typeface="Georgia" pitchFamily="18" charset="0"/>
              </a:rPr>
              <a:t>Medical Expenses, continued:</a:t>
            </a:r>
            <a:br>
              <a:rPr lang="en-US" altLang="en-US" dirty="0">
                <a:latin typeface="+mj-lt"/>
                <a:ea typeface="ＭＳ Ｐゴシック" pitchFamily="34" charset="-128"/>
                <a:cs typeface="Georgia" pitchFamily="18" charset="0"/>
              </a:rPr>
            </a:br>
            <a:r>
              <a:rPr lang="en-US" altLang="en-US" dirty="0">
                <a:latin typeface="+mj-lt"/>
                <a:ea typeface="ＭＳ Ｐゴシック" pitchFamily="34" charset="-128"/>
                <a:cs typeface="Georgia" pitchFamily="18" charset="0"/>
              </a:rPr>
              <a:t>Common Examples of Medical Expenses</a:t>
            </a:r>
          </a:p>
        </p:txBody>
      </p:sp>
    </p:spTree>
    <p:extLst>
      <p:ext uri="{BB962C8B-B14F-4D97-AF65-F5344CB8AC3E}">
        <p14:creationId xmlns:p14="http://schemas.microsoft.com/office/powerpoint/2010/main" val="310732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7C15-0880-4D84-BEE8-B561F5ACA0FD}"/>
              </a:ext>
            </a:extLst>
          </p:cNvPr>
          <p:cNvSpPr>
            <a:spLocks noGrp="1"/>
          </p:cNvSpPr>
          <p:nvPr>
            <p:ph type="title"/>
          </p:nvPr>
        </p:nvSpPr>
        <p:spPr/>
        <p:txBody>
          <a:bodyPr/>
          <a:lstStyle/>
          <a:p>
            <a:r>
              <a:rPr lang="en-US" dirty="0">
                <a:latin typeface="+mj-lt"/>
                <a:ea typeface="ＭＳ Ｐゴシック" pitchFamily="34" charset="-128"/>
              </a:rPr>
              <a:t>VA Representatives</a:t>
            </a:r>
          </a:p>
        </p:txBody>
      </p:sp>
      <p:sp>
        <p:nvSpPr>
          <p:cNvPr id="3" name="Content Placeholder 2">
            <a:extLst>
              <a:ext uri="{FF2B5EF4-FFF2-40B4-BE49-F238E27FC236}">
                <a16:creationId xmlns:a16="http://schemas.microsoft.com/office/drawing/2014/main" id="{17FA8C40-88B6-4F82-B9B1-7770D967C851}"/>
              </a:ext>
            </a:extLst>
          </p:cNvPr>
          <p:cNvSpPr>
            <a:spLocks noGrp="1"/>
          </p:cNvSpPr>
          <p:nvPr>
            <p:ph idx="1"/>
          </p:nvPr>
        </p:nvSpPr>
        <p:spPr/>
        <p:txBody>
          <a:bodyPr/>
          <a:lstStyle/>
          <a:p>
            <a:pPr algn="l">
              <a:buFontTx/>
              <a:buChar char="−"/>
            </a:pPr>
            <a:r>
              <a:rPr lang="en-US" sz="1600" b="0" i="0" dirty="0">
                <a:solidFill>
                  <a:srgbClr val="000000"/>
                </a:solidFill>
                <a:effectLst/>
                <a:latin typeface="+mj-lt"/>
              </a:rPr>
              <a:t>Claimants before VA are provided representation by Veterans service organizations (VSOs), attorneys, agents, and other accredited individuals to ensure that such claimants have responsible, qualified representation to assist in the preparation, presentation, and prosecution of claims for Veterans’ benefits.</a:t>
            </a:r>
          </a:p>
          <a:p>
            <a:pPr algn="l">
              <a:buFontTx/>
              <a:buChar char="−"/>
            </a:pPr>
            <a:endParaRPr lang="en-US" sz="1600" b="0" i="0" dirty="0">
              <a:solidFill>
                <a:srgbClr val="000000"/>
              </a:solidFill>
              <a:effectLst/>
              <a:latin typeface="+mj-lt"/>
            </a:endParaRPr>
          </a:p>
          <a:p>
            <a:pPr algn="l">
              <a:buFontTx/>
              <a:buChar char="−"/>
            </a:pPr>
            <a:r>
              <a:rPr lang="en-US" sz="1600" b="0" i="0" dirty="0">
                <a:solidFill>
                  <a:srgbClr val="000000"/>
                </a:solidFill>
                <a:effectLst/>
                <a:latin typeface="+mj-lt"/>
              </a:rPr>
              <a:t>Claimants may appoint a single representative for all claims or they may choose to appoint a different representative on a limited basis for a </a:t>
            </a:r>
            <a:r>
              <a:rPr lang="en-US" sz="1600" dirty="0">
                <a:solidFill>
                  <a:srgbClr val="000000"/>
                </a:solidFill>
                <a:latin typeface="+mj-lt"/>
              </a:rPr>
              <a:t>particular claim.</a:t>
            </a:r>
          </a:p>
          <a:p>
            <a:pPr marL="0" indent="0" algn="l">
              <a:buNone/>
            </a:pPr>
            <a:endParaRPr lang="en-US" sz="1600" dirty="0">
              <a:solidFill>
                <a:srgbClr val="000000"/>
              </a:solidFill>
              <a:latin typeface="+mj-lt"/>
            </a:endParaRPr>
          </a:p>
          <a:p>
            <a:pPr algn="l">
              <a:buFontTx/>
              <a:buChar char="−"/>
            </a:pPr>
            <a:r>
              <a:rPr lang="en-US" sz="1600" dirty="0">
                <a:solidFill>
                  <a:srgbClr val="000000"/>
                </a:solidFill>
                <a:latin typeface="+mj-lt"/>
              </a:rPr>
              <a:t>VA representation means broadly that an individual has completed legal formalities to authorize a VSO, attorney, agent, or individual to perform functions on his or her behalf in business before VA. </a:t>
            </a:r>
          </a:p>
          <a:p>
            <a:pPr marL="0" indent="0" algn="l">
              <a:buNone/>
            </a:pPr>
            <a:endParaRPr lang="en-US" dirty="0">
              <a:solidFill>
                <a:srgbClr val="000000"/>
              </a:solidFill>
              <a:latin typeface="arial" panose="020B0604020202020204" pitchFamily="34" charset="0"/>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DFF017E-9A82-40D9-9249-8F6655938A2F}"/>
              </a:ext>
            </a:extLst>
          </p:cNvPr>
          <p:cNvSpPr>
            <a:spLocks noGrp="1"/>
          </p:cNvSpPr>
          <p:nvPr>
            <p:ph type="sldNum" sz="quarter" idx="10"/>
          </p:nvPr>
        </p:nvSpPr>
        <p:spPr/>
        <p:txBody>
          <a:bodyPr/>
          <a:lstStyle/>
          <a:p>
            <a:pPr>
              <a:defRPr/>
            </a:pPr>
            <a:fld id="{5A01C542-1BC5-4D8B-BF2D-02E377B45743}" type="slidenum">
              <a:rPr lang="en-US" altLang="en-US" smtClean="0"/>
              <a:pPr>
                <a:defRPr/>
              </a:pPr>
              <a:t>27</a:t>
            </a:fld>
            <a:endParaRPr lang="en-US" altLang="en-US" dirty="0"/>
          </a:p>
        </p:txBody>
      </p:sp>
    </p:spTree>
    <p:extLst>
      <p:ext uri="{BB962C8B-B14F-4D97-AF65-F5344CB8AC3E}">
        <p14:creationId xmlns:p14="http://schemas.microsoft.com/office/powerpoint/2010/main" val="3260018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307D-2C56-428A-B9A4-B9C179DDA945}"/>
              </a:ext>
            </a:extLst>
          </p:cNvPr>
          <p:cNvSpPr>
            <a:spLocks noGrp="1"/>
          </p:cNvSpPr>
          <p:nvPr>
            <p:ph type="title"/>
          </p:nvPr>
        </p:nvSpPr>
        <p:spPr/>
        <p:txBody>
          <a:bodyPr/>
          <a:lstStyle/>
          <a:p>
            <a:r>
              <a:rPr lang="en-US" dirty="0">
                <a:latin typeface="+mj-lt"/>
                <a:ea typeface="ＭＳ Ｐゴシック" pitchFamily="34" charset="-128"/>
              </a:rPr>
              <a:t>Declaration of Representation Requirements </a:t>
            </a:r>
          </a:p>
        </p:txBody>
      </p:sp>
      <p:sp>
        <p:nvSpPr>
          <p:cNvPr id="3" name="Content Placeholder 2">
            <a:extLst>
              <a:ext uri="{FF2B5EF4-FFF2-40B4-BE49-F238E27FC236}">
                <a16:creationId xmlns:a16="http://schemas.microsoft.com/office/drawing/2014/main" id="{6EF4671F-6507-4A9A-BEFC-B89917C769AB}"/>
              </a:ext>
            </a:extLst>
          </p:cNvPr>
          <p:cNvSpPr>
            <a:spLocks noGrp="1"/>
          </p:cNvSpPr>
          <p:nvPr>
            <p:ph idx="1"/>
          </p:nvPr>
        </p:nvSpPr>
        <p:spPr>
          <a:xfrm>
            <a:off x="457200" y="1507387"/>
            <a:ext cx="8229600" cy="4893413"/>
          </a:xfrm>
        </p:spPr>
        <p:txBody>
          <a:bodyPr/>
          <a:lstStyle/>
          <a:p>
            <a:pPr>
              <a:buFont typeface="Calibri" panose="020F0502020204030204" pitchFamily="34" charset="0"/>
              <a:buChar char="̄"/>
            </a:pPr>
            <a:r>
              <a:rPr lang="en-US" dirty="0">
                <a:solidFill>
                  <a:srgbClr val="000000"/>
                </a:solidFill>
                <a:latin typeface="+mj-lt"/>
              </a:rPr>
              <a:t>An accredited representative of a VSO may represent a claimant if VA receives a properly completed and executed VA Form 21-22, Appointment of Veterans Service Organization as Claimant’s Representative, that shows the service organization as representative.</a:t>
            </a:r>
          </a:p>
          <a:p>
            <a:pPr marL="0" indent="0">
              <a:buNone/>
            </a:pPr>
            <a:endParaRPr lang="en-US" sz="1050" dirty="0">
              <a:solidFill>
                <a:srgbClr val="000000"/>
              </a:solidFill>
              <a:latin typeface="+mj-lt"/>
            </a:endParaRPr>
          </a:p>
          <a:p>
            <a:pPr>
              <a:buFont typeface="Calibri" panose="020F0502020204030204" pitchFamily="34" charset="0"/>
              <a:buChar char="̄"/>
            </a:pPr>
            <a:r>
              <a:rPr lang="en-US" dirty="0">
                <a:solidFill>
                  <a:srgbClr val="000000"/>
                </a:solidFill>
                <a:latin typeface="+mj-lt"/>
              </a:rPr>
              <a:t>An accredited attorney or agent may represent a claimant if VA receives a properly completed and executed VA Form 21-22a, Appointment of Individual as Claimant’s Representative.</a:t>
            </a:r>
          </a:p>
          <a:p>
            <a:pPr>
              <a:buFont typeface="Calibri" panose="020F0502020204030204" pitchFamily="34" charset="0"/>
              <a:buChar char="̄"/>
            </a:pPr>
            <a:endParaRPr lang="en-US" sz="1050" dirty="0">
              <a:solidFill>
                <a:srgbClr val="000000"/>
              </a:solidFill>
              <a:latin typeface="+mj-lt"/>
            </a:endParaRPr>
          </a:p>
          <a:p>
            <a:pPr algn="l">
              <a:buFont typeface="Calibri" panose="020F0502020204030204" pitchFamily="34" charset="0"/>
              <a:buChar char="̄"/>
            </a:pPr>
            <a:r>
              <a:rPr lang="en-US" dirty="0">
                <a:solidFill>
                  <a:srgbClr val="000000"/>
                </a:solidFill>
                <a:latin typeface="+mj-lt"/>
              </a:rPr>
              <a:t>A non-licensed individual may represent a claimant if VA receives a declaration of representation that complies with the provisions outlined in 38 CFR 14.630 to include a properly completed and executed VA Form 21-22a. The representation is for a one-time, one-claim basis only.</a:t>
            </a:r>
          </a:p>
          <a:p>
            <a:pPr algn="l">
              <a:buFont typeface="Calibri" panose="020F0502020204030204" pitchFamily="34" charset="0"/>
              <a:buChar char="̄"/>
            </a:pPr>
            <a:endParaRPr lang="en-US" sz="1050" dirty="0">
              <a:solidFill>
                <a:srgbClr val="000000"/>
              </a:solidFill>
              <a:latin typeface="+mj-lt"/>
            </a:endParaRPr>
          </a:p>
          <a:p>
            <a:pPr algn="l">
              <a:buFont typeface="Calibri" panose="020F0502020204030204" pitchFamily="34" charset="0"/>
              <a:buChar char="̄"/>
            </a:pPr>
            <a:r>
              <a:rPr lang="en-US" dirty="0">
                <a:solidFill>
                  <a:srgbClr val="000000"/>
                </a:solidFill>
                <a:latin typeface="+mj-lt"/>
              </a:rPr>
              <a:t>These forms must be signed by the claimant.  However, we are now able to  accept an alternate signature on this form, as long as it is received with VA Form 21-0972, Alternate Signer Certification. </a:t>
            </a:r>
          </a:p>
          <a:p>
            <a:pPr>
              <a:buFont typeface="Calibri" panose="020F0502020204030204" pitchFamily="34" charset="0"/>
              <a:buChar char="̄"/>
            </a:pPr>
            <a:endParaRPr lang="en-US" dirty="0"/>
          </a:p>
        </p:txBody>
      </p:sp>
      <p:sp>
        <p:nvSpPr>
          <p:cNvPr id="4" name="Slide Number Placeholder 3">
            <a:extLst>
              <a:ext uri="{FF2B5EF4-FFF2-40B4-BE49-F238E27FC236}">
                <a16:creationId xmlns:a16="http://schemas.microsoft.com/office/drawing/2014/main" id="{965CC4C2-6CD8-443E-B5B1-45B354A12D76}"/>
              </a:ext>
            </a:extLst>
          </p:cNvPr>
          <p:cNvSpPr>
            <a:spLocks noGrp="1"/>
          </p:cNvSpPr>
          <p:nvPr>
            <p:ph type="sldNum" sz="quarter" idx="10"/>
          </p:nvPr>
        </p:nvSpPr>
        <p:spPr/>
        <p:txBody>
          <a:bodyPr/>
          <a:lstStyle/>
          <a:p>
            <a:pPr>
              <a:defRPr/>
            </a:pPr>
            <a:fld id="{5A01C542-1BC5-4D8B-BF2D-02E377B45743}" type="slidenum">
              <a:rPr lang="en-US" altLang="en-US" smtClean="0"/>
              <a:pPr>
                <a:defRPr/>
              </a:pPr>
              <a:t>28</a:t>
            </a:fld>
            <a:endParaRPr lang="en-US" altLang="en-US" dirty="0"/>
          </a:p>
        </p:txBody>
      </p:sp>
    </p:spTree>
    <p:extLst>
      <p:ext uri="{BB962C8B-B14F-4D97-AF65-F5344CB8AC3E}">
        <p14:creationId xmlns:p14="http://schemas.microsoft.com/office/powerpoint/2010/main" val="418529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Jurisdiction of the PMCs</a:t>
            </a:r>
          </a:p>
        </p:txBody>
      </p:sp>
      <p:sp>
        <p:nvSpPr>
          <p:cNvPr id="3" name="Content Placeholder 2"/>
          <p:cNvSpPr>
            <a:spLocks noGrp="1"/>
          </p:cNvSpPr>
          <p:nvPr>
            <p:ph idx="1"/>
          </p:nvPr>
        </p:nvSpPr>
        <p:spPr>
          <a:xfrm>
            <a:off x="457200" y="1489754"/>
            <a:ext cx="8229600" cy="4636410"/>
          </a:xfrm>
        </p:spPr>
        <p:txBody>
          <a:bodyPr/>
          <a:lstStyle/>
          <a:p>
            <a:r>
              <a:rPr lang="en-US" sz="1500" dirty="0"/>
              <a:t>National Work Queue (NWQ) routes EPs with a claim label that includes PMC prefixes to a PMC without regard for state of residence, based on approved NWQ routing rules.  </a:t>
            </a:r>
          </a:p>
          <a:p>
            <a:r>
              <a:rPr lang="en-US" sz="1500" dirty="0"/>
              <a:t>PMC claims involving a decision for service-connected (SC) death or burial, to include error corrections, are the jurisdiction of the Philadelphia PMC.</a:t>
            </a:r>
          </a:p>
          <a:p>
            <a:r>
              <a:rPr lang="en-US" sz="1500" dirty="0"/>
              <a:t>Once a SC death decision is granted, subsequent claims are the jurisdiction of the Milwaukee and St. Paul PMC.  </a:t>
            </a:r>
          </a:p>
          <a:p>
            <a:r>
              <a:rPr lang="en-US" sz="1500" dirty="0"/>
              <a:t>The Philadelphia Veterans Service Center (VSC) has sole jurisdiction over all original in-service death claims, to include in-service death claims received from multiple claimants prior to the adjudication of the original claim. </a:t>
            </a:r>
          </a:p>
          <a:p>
            <a:r>
              <a:rPr lang="en-US" sz="1500" dirty="0"/>
              <a:t>The Philadelphia PMC has jurisdiction over all non-original in-service death claims received after the adjudication of the original claim.</a:t>
            </a:r>
          </a:p>
          <a:p>
            <a:pPr marL="0" indent="0">
              <a:buNone/>
            </a:pPr>
            <a:endParaRPr lang="en-US" sz="1500" dirty="0"/>
          </a:p>
          <a:p>
            <a:pPr marL="0" indent="0">
              <a:buNone/>
            </a:pPr>
            <a:r>
              <a:rPr lang="en-US" sz="1500" b="1" i="1" dirty="0"/>
              <a:t>Applicable References:  </a:t>
            </a:r>
            <a:r>
              <a:rPr lang="en-US" sz="1500" dirty="0">
                <a:hlinkClick r:id="rId3"/>
              </a:rPr>
              <a:t>M21-1 I.ii.1.B.2.b.  Jurisdiction of the PMCs</a:t>
            </a:r>
            <a:r>
              <a:rPr lang="en-US" sz="1500" dirty="0"/>
              <a:t>; </a:t>
            </a:r>
            <a:r>
              <a:rPr lang="en-US" sz="1500" dirty="0">
                <a:hlinkClick r:id="rId4"/>
              </a:rPr>
              <a:t>M21-1 II.ii.3.1.b.  Jurisdiction of Claims Involving a Special Mission or Circumstance</a:t>
            </a:r>
            <a:endParaRPr lang="en-US" sz="1500" dirty="0"/>
          </a:p>
        </p:txBody>
      </p:sp>
      <p:sp>
        <p:nvSpPr>
          <p:cNvPr id="4" name="Slide Number Placeholder 3"/>
          <p:cNvSpPr>
            <a:spLocks noGrp="1"/>
          </p:cNvSpPr>
          <p:nvPr>
            <p:ph type="sldNum" sz="quarter" idx="10"/>
          </p:nvPr>
        </p:nvSpPr>
        <p:spPr/>
        <p:txBody>
          <a:bodyPr/>
          <a:lstStyle/>
          <a:p>
            <a:fld id="{5A01C542-1BC5-4D8B-BF2D-02E377B45743}" type="slidenum">
              <a:rPr lang="en-US" altLang="en-US" smtClean="0"/>
              <a:pPr/>
              <a:t>2</a:t>
            </a:fld>
            <a:endParaRPr lang="en-US" altLang="en-US" dirty="0"/>
          </a:p>
        </p:txBody>
      </p:sp>
    </p:spTree>
    <p:extLst>
      <p:ext uri="{BB962C8B-B14F-4D97-AF65-F5344CB8AC3E}">
        <p14:creationId xmlns:p14="http://schemas.microsoft.com/office/powerpoint/2010/main" val="3244875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What Constitutes a Complete VA Form 21-22?</a:t>
            </a:r>
          </a:p>
        </p:txBody>
      </p:sp>
      <p:sp>
        <p:nvSpPr>
          <p:cNvPr id="3" name="Content Placeholder 2"/>
          <p:cNvSpPr>
            <a:spLocks noGrp="1"/>
          </p:cNvSpPr>
          <p:nvPr>
            <p:ph idx="1"/>
          </p:nvPr>
        </p:nvSpPr>
        <p:spPr>
          <a:xfrm>
            <a:off x="457200" y="1561672"/>
            <a:ext cx="8229600" cy="4564491"/>
          </a:xfrm>
        </p:spPr>
        <p:txBody>
          <a:bodyPr/>
          <a:lstStyle/>
          <a:p>
            <a:r>
              <a:rPr lang="en-US" dirty="0"/>
              <a:t>For the VA Form 21-22 to be considered complete, it must contain the following information:</a:t>
            </a:r>
          </a:p>
          <a:p>
            <a:endParaRPr lang="en-US" sz="1100" dirty="0"/>
          </a:p>
          <a:p>
            <a:pPr lvl="1"/>
            <a:r>
              <a:rPr lang="en-US" sz="1800" dirty="0"/>
              <a:t>Enough information to identify the Veteran/claimant</a:t>
            </a:r>
          </a:p>
          <a:p>
            <a:pPr lvl="1"/>
            <a:endParaRPr lang="en-US" sz="1100" dirty="0"/>
          </a:p>
          <a:p>
            <a:pPr lvl="1"/>
            <a:r>
              <a:rPr lang="en-US" sz="1800" dirty="0"/>
              <a:t>The name of the service organization,</a:t>
            </a:r>
          </a:p>
          <a:p>
            <a:pPr lvl="1"/>
            <a:endParaRPr lang="en-US" sz="1100" dirty="0"/>
          </a:p>
          <a:p>
            <a:pPr lvl="1"/>
            <a:r>
              <a:rPr lang="en-US" sz="1800" dirty="0"/>
              <a:t>Signature of the Veteran/claimant with a corresponding date of signature, and</a:t>
            </a:r>
          </a:p>
          <a:p>
            <a:pPr lvl="1"/>
            <a:endParaRPr lang="en-US" sz="1100" dirty="0"/>
          </a:p>
          <a:p>
            <a:pPr lvl="1"/>
            <a:r>
              <a:rPr lang="en-US" sz="1800" dirty="0"/>
              <a:t>Signature of the representative acting on behalf of the service organization with a corresponding date of signature.</a:t>
            </a:r>
          </a:p>
          <a:p>
            <a:pPr lvl="1"/>
            <a:endParaRPr lang="en-US" sz="500" dirty="0"/>
          </a:p>
          <a:p>
            <a:pPr marL="741363" lvl="2" indent="0">
              <a:buNone/>
              <a:tabLst>
                <a:tab pos="739775" algn="l"/>
              </a:tabLst>
            </a:pPr>
            <a:r>
              <a:rPr lang="en-US" sz="1800" b="1" dirty="0"/>
              <a:t>Note: </a:t>
            </a:r>
            <a:r>
              <a:rPr lang="en-US" sz="1800" dirty="0"/>
              <a:t>There is no need to verify that the specific representative listed in Block 3B of VA Form 21-22 is accredited.  This form documents the appointment of the entire service organization listed in Block 3A and does not indicate the designation of only the specific representative to act on behalf of the organization.</a:t>
            </a:r>
          </a:p>
        </p:txBody>
      </p:sp>
    </p:spTree>
    <p:extLst>
      <p:ext uri="{BB962C8B-B14F-4D97-AF65-F5344CB8AC3E}">
        <p14:creationId xmlns:p14="http://schemas.microsoft.com/office/powerpoint/2010/main" val="2678231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E641-6E06-8D4A-8C5C-806117B7DEF5}"/>
              </a:ext>
            </a:extLst>
          </p:cNvPr>
          <p:cNvSpPr>
            <a:spLocks noGrp="1"/>
          </p:cNvSpPr>
          <p:nvPr>
            <p:ph type="title"/>
          </p:nvPr>
        </p:nvSpPr>
        <p:spPr/>
        <p:txBody>
          <a:bodyPr/>
          <a:lstStyle/>
          <a:p>
            <a:pPr algn="ctr"/>
            <a:r>
              <a:rPr lang="en-US" dirty="0"/>
              <a:t>Appeals Modernization Act (AMA)</a:t>
            </a:r>
          </a:p>
        </p:txBody>
      </p:sp>
      <p:sp>
        <p:nvSpPr>
          <p:cNvPr id="3" name="Content Placeholder 2">
            <a:extLst>
              <a:ext uri="{FF2B5EF4-FFF2-40B4-BE49-F238E27FC236}">
                <a16:creationId xmlns:a16="http://schemas.microsoft.com/office/drawing/2014/main" id="{D8649947-6B38-7704-61DC-365ADFD0EF93}"/>
              </a:ext>
            </a:extLst>
          </p:cNvPr>
          <p:cNvSpPr>
            <a:spLocks noGrp="1"/>
          </p:cNvSpPr>
          <p:nvPr>
            <p:ph idx="1"/>
          </p:nvPr>
        </p:nvSpPr>
        <p:spPr/>
        <p:txBody>
          <a:bodyPr/>
          <a:lstStyle/>
          <a:p>
            <a:pPr marL="0" indent="0">
              <a:buNone/>
            </a:pPr>
            <a:r>
              <a:rPr lang="en-US" dirty="0"/>
              <a:t>On August 23, 2017, the Veterans Appeals Improvement and Modernization Act of 2017 was signed into law. </a:t>
            </a:r>
          </a:p>
          <a:p>
            <a:r>
              <a:rPr lang="en-US" dirty="0"/>
              <a:t>The new law modernized VA’s claims and appeals process. It includes:</a:t>
            </a:r>
          </a:p>
          <a:p>
            <a:pPr lvl="1"/>
            <a:r>
              <a:rPr lang="en-US" dirty="0"/>
              <a:t>Review options for Veterans who disagree with VA decisions</a:t>
            </a:r>
          </a:p>
          <a:p>
            <a:pPr lvl="1"/>
            <a:r>
              <a:rPr lang="en-US" dirty="0"/>
              <a:t>Changes to VA’s duty to assist requirements</a:t>
            </a:r>
          </a:p>
          <a:p>
            <a:pPr lvl="1"/>
            <a:r>
              <a:rPr lang="en-US" dirty="0"/>
              <a:t>Improved decision notice requirements for all VA decisions</a:t>
            </a:r>
          </a:p>
        </p:txBody>
      </p:sp>
      <p:sp>
        <p:nvSpPr>
          <p:cNvPr id="4" name="Slide Number Placeholder 3">
            <a:extLst>
              <a:ext uri="{FF2B5EF4-FFF2-40B4-BE49-F238E27FC236}">
                <a16:creationId xmlns:a16="http://schemas.microsoft.com/office/drawing/2014/main" id="{09A07567-4017-41C6-2476-0DC9669FD69A}"/>
              </a:ext>
            </a:extLst>
          </p:cNvPr>
          <p:cNvSpPr>
            <a:spLocks noGrp="1"/>
          </p:cNvSpPr>
          <p:nvPr>
            <p:ph type="sldNum" sz="quarter" idx="10"/>
          </p:nvPr>
        </p:nvSpPr>
        <p:spPr/>
        <p:txBody>
          <a:bodyPr/>
          <a:lstStyle/>
          <a:p>
            <a:pPr>
              <a:defRPr/>
            </a:pPr>
            <a:fld id="{5A01C542-1BC5-4D8B-BF2D-02E377B45743}" type="slidenum">
              <a:rPr lang="en-US" altLang="en-US" smtClean="0"/>
              <a:pPr>
                <a:defRPr/>
              </a:pPr>
              <a:t>30</a:t>
            </a:fld>
            <a:endParaRPr lang="en-US" altLang="en-US" dirty="0"/>
          </a:p>
        </p:txBody>
      </p:sp>
    </p:spTree>
    <p:extLst>
      <p:ext uri="{BB962C8B-B14F-4D97-AF65-F5344CB8AC3E}">
        <p14:creationId xmlns:p14="http://schemas.microsoft.com/office/powerpoint/2010/main" val="4220955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5536-9A2B-5741-FF33-1F775BB8979D}"/>
              </a:ext>
            </a:extLst>
          </p:cNvPr>
          <p:cNvSpPr>
            <a:spLocks noGrp="1"/>
          </p:cNvSpPr>
          <p:nvPr>
            <p:ph type="title"/>
          </p:nvPr>
        </p:nvSpPr>
        <p:spPr/>
        <p:txBody>
          <a:bodyPr/>
          <a:lstStyle/>
          <a:p>
            <a:pPr algn="ctr"/>
            <a:r>
              <a:rPr lang="en-US" dirty="0"/>
              <a:t>AMA – Review Options</a:t>
            </a:r>
          </a:p>
        </p:txBody>
      </p:sp>
      <p:sp>
        <p:nvSpPr>
          <p:cNvPr id="3" name="Content Placeholder 2">
            <a:extLst>
              <a:ext uri="{FF2B5EF4-FFF2-40B4-BE49-F238E27FC236}">
                <a16:creationId xmlns:a16="http://schemas.microsoft.com/office/drawing/2014/main" id="{570CFC96-73DA-5230-C1E6-3099C4CB5E41}"/>
              </a:ext>
            </a:extLst>
          </p:cNvPr>
          <p:cNvSpPr>
            <a:spLocks noGrp="1"/>
          </p:cNvSpPr>
          <p:nvPr>
            <p:ph idx="1"/>
          </p:nvPr>
        </p:nvSpPr>
        <p:spPr/>
        <p:txBody>
          <a:bodyPr/>
          <a:lstStyle/>
          <a:p>
            <a:pPr marL="0" indent="0">
              <a:buNone/>
            </a:pPr>
            <a:r>
              <a:rPr lang="en-US" dirty="0"/>
              <a:t>The law created a new decision review process.  It features three lanes: </a:t>
            </a:r>
          </a:p>
          <a:p>
            <a:pPr marL="0" indent="0">
              <a:buNone/>
            </a:pPr>
            <a:endParaRPr lang="en-US" dirty="0"/>
          </a:p>
          <a:p>
            <a:r>
              <a:rPr lang="en-US" b="1" dirty="0"/>
              <a:t>Higher-Level Review (VA Form 20-0996)</a:t>
            </a:r>
            <a:r>
              <a:rPr lang="en-US" dirty="0"/>
              <a:t>– An entirely new review of the claim by an experienced adjudicator </a:t>
            </a:r>
          </a:p>
          <a:p>
            <a:pPr lvl="1"/>
            <a:r>
              <a:rPr lang="en-US" dirty="0"/>
              <a:t>One year filing deadline</a:t>
            </a:r>
          </a:p>
          <a:p>
            <a:pPr lvl="1"/>
            <a:r>
              <a:rPr lang="en-US" dirty="0"/>
              <a:t>“De novo” (starting from the beginning) review with full different of opinion authority – replaced historical DRO review process</a:t>
            </a:r>
          </a:p>
          <a:p>
            <a:r>
              <a:rPr lang="en-US" b="1" dirty="0"/>
              <a:t>Supplemental Claim (VA Form 20-0995)</a:t>
            </a:r>
            <a:r>
              <a:rPr lang="en-US" dirty="0"/>
              <a:t>– An opportunity to submit additional evidence</a:t>
            </a:r>
          </a:p>
          <a:p>
            <a:pPr lvl="1"/>
            <a:r>
              <a:rPr lang="en-US" dirty="0"/>
              <a:t>No filing deadline. However, to preserve effective date, it must be filed within one year</a:t>
            </a:r>
          </a:p>
          <a:p>
            <a:r>
              <a:rPr lang="en-US" b="1" dirty="0"/>
              <a:t>Appeal</a:t>
            </a:r>
            <a:r>
              <a:rPr lang="en-US" dirty="0"/>
              <a:t> </a:t>
            </a:r>
            <a:r>
              <a:rPr lang="en-US" b="1" dirty="0"/>
              <a:t>(VA10182)– </a:t>
            </a:r>
            <a:r>
              <a:rPr lang="en-US" dirty="0"/>
              <a:t>Review by the Board of Veterans’ Appeals</a:t>
            </a:r>
          </a:p>
          <a:p>
            <a:pPr lvl="1"/>
            <a:r>
              <a:rPr lang="en-US" dirty="0"/>
              <a:t>One year filing deadline</a:t>
            </a:r>
          </a:p>
          <a:p>
            <a:pPr marL="0" indent="0">
              <a:buNone/>
            </a:pPr>
            <a:endParaRPr lang="en-US" dirty="0"/>
          </a:p>
        </p:txBody>
      </p:sp>
      <p:sp>
        <p:nvSpPr>
          <p:cNvPr id="4" name="Slide Number Placeholder 3">
            <a:extLst>
              <a:ext uri="{FF2B5EF4-FFF2-40B4-BE49-F238E27FC236}">
                <a16:creationId xmlns:a16="http://schemas.microsoft.com/office/drawing/2014/main" id="{4CA66E72-36F2-81B5-A525-645B5D31C950}"/>
              </a:ext>
            </a:extLst>
          </p:cNvPr>
          <p:cNvSpPr>
            <a:spLocks noGrp="1"/>
          </p:cNvSpPr>
          <p:nvPr>
            <p:ph type="sldNum" sz="quarter" idx="10"/>
          </p:nvPr>
        </p:nvSpPr>
        <p:spPr/>
        <p:txBody>
          <a:bodyPr/>
          <a:lstStyle/>
          <a:p>
            <a:pPr>
              <a:defRPr/>
            </a:pPr>
            <a:fld id="{5A01C542-1BC5-4D8B-BF2D-02E377B45743}" type="slidenum">
              <a:rPr lang="en-US" altLang="en-US" smtClean="0"/>
              <a:pPr>
                <a:defRPr/>
              </a:pPr>
              <a:t>31</a:t>
            </a:fld>
            <a:endParaRPr lang="en-US" altLang="en-US" dirty="0"/>
          </a:p>
        </p:txBody>
      </p:sp>
    </p:spTree>
    <p:extLst>
      <p:ext uri="{BB962C8B-B14F-4D97-AF65-F5344CB8AC3E}">
        <p14:creationId xmlns:p14="http://schemas.microsoft.com/office/powerpoint/2010/main" val="1230935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3A43A-BAC6-E826-9F2A-1DDE47DAB2D8}"/>
              </a:ext>
            </a:extLst>
          </p:cNvPr>
          <p:cNvSpPr>
            <a:spLocks noGrp="1"/>
          </p:cNvSpPr>
          <p:nvPr>
            <p:ph type="title"/>
          </p:nvPr>
        </p:nvSpPr>
        <p:spPr/>
        <p:txBody>
          <a:bodyPr/>
          <a:lstStyle/>
          <a:p>
            <a:pPr algn="ctr"/>
            <a:r>
              <a:rPr lang="en-US" dirty="0"/>
              <a:t>AMA – Overview of Review Options</a:t>
            </a:r>
          </a:p>
        </p:txBody>
      </p:sp>
      <p:sp>
        <p:nvSpPr>
          <p:cNvPr id="3" name="Content Placeholder 2">
            <a:extLst>
              <a:ext uri="{FF2B5EF4-FFF2-40B4-BE49-F238E27FC236}">
                <a16:creationId xmlns:a16="http://schemas.microsoft.com/office/drawing/2014/main" id="{9FB79A65-167D-5AF1-C3FF-ECFC182E3E1B}"/>
              </a:ext>
            </a:extLst>
          </p:cNvPr>
          <p:cNvSpPr>
            <a:spLocks noGrp="1"/>
          </p:cNvSpPr>
          <p:nvPr>
            <p:ph idx="1"/>
          </p:nvPr>
        </p:nvSpPr>
        <p:spPr/>
        <p:txBody>
          <a:bodyPr/>
          <a:lstStyle/>
          <a:p>
            <a:pPr marL="0" indent="0">
              <a:buNone/>
            </a:pPr>
            <a:r>
              <a:rPr lang="en-US" dirty="0"/>
              <a:t>Multiple options for Veterans/representatives:</a:t>
            </a:r>
          </a:p>
          <a:p>
            <a:r>
              <a:rPr lang="en-US" dirty="0"/>
              <a:t>Use one lane at a time for a claimed issue</a:t>
            </a:r>
          </a:p>
          <a:p>
            <a:r>
              <a:rPr lang="en-US" dirty="0"/>
              <a:t>Choosing one lane over another does not prevent the Veteran/representative from later choosing a different lane</a:t>
            </a:r>
          </a:p>
          <a:p>
            <a:r>
              <a:rPr lang="en-US" dirty="0"/>
              <a:t>There are no limits to the number of times a Veteran may pursue a claimed issue in any of the given lanes  </a:t>
            </a:r>
          </a:p>
          <a:p>
            <a:pPr marL="0" indent="0">
              <a:buNone/>
            </a:pPr>
            <a:endParaRPr lang="en-US" dirty="0"/>
          </a:p>
          <a:p>
            <a:pPr marL="0" indent="0">
              <a:buNone/>
            </a:pPr>
            <a:r>
              <a:rPr lang="en-US" b="1" dirty="0"/>
              <a:t>Effective date for benefits </a:t>
            </a:r>
            <a:r>
              <a:rPr lang="en-US" dirty="0"/>
              <a:t>– Always protected if the Veteran pursues the same claimed issue in any of the lanes within one year</a:t>
            </a:r>
          </a:p>
          <a:p>
            <a:pPr marL="0" indent="0">
              <a:buNone/>
            </a:pPr>
            <a:endParaRPr lang="en-US" dirty="0"/>
          </a:p>
          <a:p>
            <a:pPr marL="0" indent="0">
              <a:buNone/>
            </a:pPr>
            <a:r>
              <a:rPr lang="en-US" dirty="0"/>
              <a:t>Note, in order to take an alternate signature on these forms, VA Form 21-0972, Alternate Signer Certification, must be of record or received </a:t>
            </a:r>
            <a:r>
              <a:rPr lang="en-US"/>
              <a:t>with it.</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E881923-BA6C-9061-CC30-2237AF9DCC37}"/>
              </a:ext>
            </a:extLst>
          </p:cNvPr>
          <p:cNvSpPr>
            <a:spLocks noGrp="1"/>
          </p:cNvSpPr>
          <p:nvPr>
            <p:ph type="sldNum" sz="quarter" idx="10"/>
          </p:nvPr>
        </p:nvSpPr>
        <p:spPr/>
        <p:txBody>
          <a:bodyPr/>
          <a:lstStyle/>
          <a:p>
            <a:pPr>
              <a:defRPr/>
            </a:pPr>
            <a:fld id="{5A01C542-1BC5-4D8B-BF2D-02E377B45743}" type="slidenum">
              <a:rPr lang="en-US" altLang="en-US" smtClean="0"/>
              <a:pPr>
                <a:defRPr/>
              </a:pPr>
              <a:t>32</a:t>
            </a:fld>
            <a:endParaRPr lang="en-US" altLang="en-US" dirty="0"/>
          </a:p>
        </p:txBody>
      </p:sp>
    </p:spTree>
    <p:extLst>
      <p:ext uri="{BB962C8B-B14F-4D97-AF65-F5344CB8AC3E}">
        <p14:creationId xmlns:p14="http://schemas.microsoft.com/office/powerpoint/2010/main" val="198084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F85B-CB14-E932-B50C-2F5997D402E2}"/>
              </a:ext>
            </a:extLst>
          </p:cNvPr>
          <p:cNvSpPr>
            <a:spLocks noGrp="1"/>
          </p:cNvSpPr>
          <p:nvPr>
            <p:ph type="title"/>
          </p:nvPr>
        </p:nvSpPr>
        <p:spPr/>
        <p:txBody>
          <a:bodyPr/>
          <a:lstStyle/>
          <a:p>
            <a:pPr algn="ctr"/>
            <a:r>
              <a:rPr lang="en-US" dirty="0"/>
              <a:t>AMA Impact on Regular Claims Processing</a:t>
            </a:r>
          </a:p>
        </p:txBody>
      </p:sp>
      <p:sp>
        <p:nvSpPr>
          <p:cNvPr id="3" name="Content Placeholder 2">
            <a:extLst>
              <a:ext uri="{FF2B5EF4-FFF2-40B4-BE49-F238E27FC236}">
                <a16:creationId xmlns:a16="http://schemas.microsoft.com/office/drawing/2014/main" id="{C96ACB82-3844-EBA6-AE32-1DD996A50F61}"/>
              </a:ext>
            </a:extLst>
          </p:cNvPr>
          <p:cNvSpPr>
            <a:spLocks noGrp="1"/>
          </p:cNvSpPr>
          <p:nvPr>
            <p:ph idx="1"/>
          </p:nvPr>
        </p:nvSpPr>
        <p:spPr>
          <a:xfrm>
            <a:off x="457200" y="1935650"/>
            <a:ext cx="8229600" cy="4414816"/>
          </a:xfrm>
        </p:spPr>
        <p:txBody>
          <a:bodyPr/>
          <a:lstStyle/>
          <a:p>
            <a:pPr marL="0" indent="0">
              <a:buNone/>
            </a:pPr>
            <a:r>
              <a:rPr lang="en-US" dirty="0"/>
              <a:t>AMA regulations provided new definitions for claims:</a:t>
            </a:r>
          </a:p>
          <a:p>
            <a:r>
              <a:rPr lang="en-US" b="1" dirty="0"/>
              <a:t>Initial Claim </a:t>
            </a:r>
            <a:r>
              <a:rPr lang="en-US" dirty="0"/>
              <a:t>– Substantially complete claim, other than a supplemental claim, for a benefit on a form prescribed by the Secretary, including an original claim and a subsequent claim for a new benefit, new disability or increase</a:t>
            </a:r>
            <a:endParaRPr lang="en-US" b="1" dirty="0"/>
          </a:p>
          <a:p>
            <a:r>
              <a:rPr lang="en-US" b="1" dirty="0"/>
              <a:t>Supplemental Claim </a:t>
            </a:r>
            <a:r>
              <a:rPr lang="en-US" dirty="0"/>
              <a:t>– Substantially complete claim for a VA benefit on an application form prescribed by the Secretary where an initial claim or supplemental claim for the same or similar benefit on the same or similar basis was previously decided</a:t>
            </a:r>
          </a:p>
          <a:p>
            <a:pPr marL="0" indent="0">
              <a:buNone/>
            </a:pPr>
            <a:r>
              <a:rPr lang="en-US" dirty="0"/>
              <a:t>PMCs can accept claims submitted on the proper standard form at any time.  These are initial claims unless they are submitted as evidence in support of another pending claim. The effective date and time limits for reports of income and net worth changes has not changed with AMA. To readjudicate a claim for pension that was denied for a reason other </a:t>
            </a:r>
            <a:r>
              <a:rPr lang="en-US"/>
              <a:t>than income, </a:t>
            </a:r>
            <a:r>
              <a:rPr lang="en-US" dirty="0"/>
              <a:t>VBA requires a supplemental claim to preserve an earlier effective date.  Some examples include denials for failure to submit death certificate and failure to provide acceptable evidence of military service.</a:t>
            </a:r>
          </a:p>
          <a:p>
            <a:pPr marL="0" indent="0">
              <a:buNone/>
            </a:pPr>
            <a:endParaRPr lang="en-US" dirty="0"/>
          </a:p>
        </p:txBody>
      </p:sp>
      <p:sp>
        <p:nvSpPr>
          <p:cNvPr id="4" name="Slide Number Placeholder 3">
            <a:extLst>
              <a:ext uri="{FF2B5EF4-FFF2-40B4-BE49-F238E27FC236}">
                <a16:creationId xmlns:a16="http://schemas.microsoft.com/office/drawing/2014/main" id="{D53BA4EA-BE31-66B1-09BB-898A2F4A6AC9}"/>
              </a:ext>
            </a:extLst>
          </p:cNvPr>
          <p:cNvSpPr>
            <a:spLocks noGrp="1"/>
          </p:cNvSpPr>
          <p:nvPr>
            <p:ph type="sldNum" sz="quarter" idx="10"/>
          </p:nvPr>
        </p:nvSpPr>
        <p:spPr/>
        <p:txBody>
          <a:bodyPr/>
          <a:lstStyle/>
          <a:p>
            <a:pPr>
              <a:defRPr/>
            </a:pPr>
            <a:fld id="{5A01C542-1BC5-4D8B-BF2D-02E377B45743}" type="slidenum">
              <a:rPr lang="en-US" altLang="en-US" smtClean="0"/>
              <a:pPr>
                <a:defRPr/>
              </a:pPr>
              <a:t>33</a:t>
            </a:fld>
            <a:endParaRPr lang="en-US" altLang="en-US" dirty="0"/>
          </a:p>
        </p:txBody>
      </p:sp>
    </p:spTree>
    <p:extLst>
      <p:ext uri="{BB962C8B-B14F-4D97-AF65-F5344CB8AC3E}">
        <p14:creationId xmlns:p14="http://schemas.microsoft.com/office/powerpoint/2010/main" val="944726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8A00-9FAF-3518-294B-4D91A86A88FE}"/>
              </a:ext>
            </a:extLst>
          </p:cNvPr>
          <p:cNvSpPr>
            <a:spLocks noGrp="1"/>
          </p:cNvSpPr>
          <p:nvPr>
            <p:ph type="title"/>
          </p:nvPr>
        </p:nvSpPr>
        <p:spPr/>
        <p:txBody>
          <a:bodyPr/>
          <a:lstStyle/>
          <a:p>
            <a:pPr algn="ctr"/>
            <a:r>
              <a:rPr lang="en-US" dirty="0"/>
              <a:t>AMA References</a:t>
            </a:r>
          </a:p>
        </p:txBody>
      </p:sp>
      <p:sp>
        <p:nvSpPr>
          <p:cNvPr id="3" name="Content Placeholder 2">
            <a:extLst>
              <a:ext uri="{FF2B5EF4-FFF2-40B4-BE49-F238E27FC236}">
                <a16:creationId xmlns:a16="http://schemas.microsoft.com/office/drawing/2014/main" id="{38198EA4-C820-D000-D608-EBF0A7C79FA5}"/>
              </a:ext>
            </a:extLst>
          </p:cNvPr>
          <p:cNvSpPr>
            <a:spLocks noGrp="1"/>
          </p:cNvSpPr>
          <p:nvPr>
            <p:ph idx="1"/>
          </p:nvPr>
        </p:nvSpPr>
        <p:spPr/>
        <p:txBody>
          <a:bodyPr/>
          <a:lstStyle/>
          <a:p>
            <a:pPr marL="0" indent="0">
              <a:buNone/>
            </a:pPr>
            <a:r>
              <a:rPr lang="en-US" dirty="0"/>
              <a:t>A list of applicable AMA references (not all inclusive) is below: </a:t>
            </a:r>
          </a:p>
          <a:p>
            <a:r>
              <a:rPr lang="en-US" dirty="0">
                <a:hlinkClick r:id="rId2"/>
              </a:rPr>
              <a:t>38 CFR 3.2500 </a:t>
            </a:r>
            <a:r>
              <a:rPr lang="en-US" dirty="0"/>
              <a:t>- Review of decisions</a:t>
            </a:r>
          </a:p>
          <a:p>
            <a:r>
              <a:rPr lang="en-US" dirty="0">
                <a:hlinkClick r:id="rId2"/>
              </a:rPr>
              <a:t>38 CFR 3.2501 </a:t>
            </a:r>
            <a:r>
              <a:rPr lang="en-US" dirty="0"/>
              <a:t>- Supplemental claims</a:t>
            </a:r>
          </a:p>
          <a:p>
            <a:r>
              <a:rPr lang="en-US" dirty="0">
                <a:hlinkClick r:id="rId3"/>
              </a:rPr>
              <a:t>AMA FAQs – PMC </a:t>
            </a:r>
            <a:r>
              <a:rPr lang="en-US" dirty="0"/>
              <a:t>(Available in the CPKM/Manual)</a:t>
            </a:r>
          </a:p>
          <a:p>
            <a:r>
              <a:rPr lang="en-US" dirty="0">
                <a:hlinkClick r:id="rId4"/>
              </a:rPr>
              <a:t>M21-1 II.iii.2.B </a:t>
            </a:r>
            <a:r>
              <a:rPr lang="en-US" dirty="0"/>
              <a:t>– Supplemental Claims</a:t>
            </a:r>
          </a:p>
          <a:p>
            <a:pPr marL="0" indent="0">
              <a:buNone/>
            </a:pPr>
            <a:endParaRPr lang="en-US" dirty="0"/>
          </a:p>
        </p:txBody>
      </p:sp>
      <p:sp>
        <p:nvSpPr>
          <p:cNvPr id="4" name="Slide Number Placeholder 3">
            <a:extLst>
              <a:ext uri="{FF2B5EF4-FFF2-40B4-BE49-F238E27FC236}">
                <a16:creationId xmlns:a16="http://schemas.microsoft.com/office/drawing/2014/main" id="{2E4286EE-25D7-C3DA-7C74-4DE304C47D41}"/>
              </a:ext>
            </a:extLst>
          </p:cNvPr>
          <p:cNvSpPr>
            <a:spLocks noGrp="1"/>
          </p:cNvSpPr>
          <p:nvPr>
            <p:ph type="sldNum" sz="quarter" idx="10"/>
          </p:nvPr>
        </p:nvSpPr>
        <p:spPr/>
        <p:txBody>
          <a:bodyPr/>
          <a:lstStyle/>
          <a:p>
            <a:pPr>
              <a:defRPr/>
            </a:pPr>
            <a:fld id="{5A01C542-1BC5-4D8B-BF2D-02E377B45743}" type="slidenum">
              <a:rPr lang="en-US" altLang="en-US" smtClean="0"/>
              <a:pPr>
                <a:defRPr/>
              </a:pPr>
              <a:t>34</a:t>
            </a:fld>
            <a:endParaRPr lang="en-US" altLang="en-US" dirty="0"/>
          </a:p>
        </p:txBody>
      </p:sp>
    </p:spTree>
    <p:extLst>
      <p:ext uri="{BB962C8B-B14F-4D97-AF65-F5344CB8AC3E}">
        <p14:creationId xmlns:p14="http://schemas.microsoft.com/office/powerpoint/2010/main" val="2672138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CAEE-7235-B8A0-0049-31DC5F3EAF77}"/>
              </a:ext>
            </a:extLst>
          </p:cNvPr>
          <p:cNvSpPr>
            <a:spLocks noGrp="1"/>
          </p:cNvSpPr>
          <p:nvPr>
            <p:ph type="title"/>
          </p:nvPr>
        </p:nvSpPr>
        <p:spPr/>
        <p:txBody>
          <a:bodyPr/>
          <a:lstStyle/>
          <a:p>
            <a:r>
              <a:rPr lang="en-US" dirty="0"/>
              <a:t>New Issues:  The PACT Act 	</a:t>
            </a:r>
          </a:p>
        </p:txBody>
      </p:sp>
      <p:sp>
        <p:nvSpPr>
          <p:cNvPr id="4" name="Slide Number Placeholder 3">
            <a:extLst>
              <a:ext uri="{FF2B5EF4-FFF2-40B4-BE49-F238E27FC236}">
                <a16:creationId xmlns:a16="http://schemas.microsoft.com/office/drawing/2014/main" id="{BCCEE339-FD46-2713-7482-73D63E7287C9}"/>
              </a:ext>
            </a:extLst>
          </p:cNvPr>
          <p:cNvSpPr>
            <a:spLocks noGrp="1"/>
          </p:cNvSpPr>
          <p:nvPr>
            <p:ph type="sldNum" sz="quarter" idx="10"/>
          </p:nvPr>
        </p:nvSpPr>
        <p:spPr/>
        <p:txBody>
          <a:bodyPr/>
          <a:lstStyle/>
          <a:p>
            <a:pPr>
              <a:defRPr/>
            </a:pPr>
            <a:fld id="{5A01C542-1BC5-4D8B-BF2D-02E377B45743}" type="slidenum">
              <a:rPr lang="en-US" altLang="en-US" smtClean="0"/>
              <a:pPr>
                <a:defRPr/>
              </a:pPr>
              <a:t>35</a:t>
            </a:fld>
            <a:endParaRPr lang="en-US" altLang="en-US" dirty="0"/>
          </a:p>
        </p:txBody>
      </p:sp>
      <p:sp>
        <p:nvSpPr>
          <p:cNvPr id="10" name="Content Placeholder 9">
            <a:extLst>
              <a:ext uri="{FF2B5EF4-FFF2-40B4-BE49-F238E27FC236}">
                <a16:creationId xmlns:a16="http://schemas.microsoft.com/office/drawing/2014/main" id="{00B03B54-D5B0-B0A2-2688-A4616C9F8495}"/>
              </a:ext>
            </a:extLst>
          </p:cNvPr>
          <p:cNvSpPr>
            <a:spLocks noGrp="1"/>
          </p:cNvSpPr>
          <p:nvPr>
            <p:ph idx="1"/>
          </p:nvPr>
        </p:nvSpPr>
        <p:spPr>
          <a:xfrm>
            <a:off x="457200" y="1510347"/>
            <a:ext cx="8229600" cy="4739641"/>
          </a:xfrm>
        </p:spPr>
        <p:txBody>
          <a:bodyPr/>
          <a:lstStyle/>
          <a:p>
            <a:r>
              <a:rPr lang="en-US" dirty="0"/>
              <a:t>The Philadelphia PMC handles claims involving a decision for service-connected (SC) death or burial.</a:t>
            </a:r>
          </a:p>
          <a:p>
            <a:r>
              <a:rPr lang="en-US" dirty="0"/>
              <a:t>Once a SC death decision is granted, subsequent claims are the jurisdiction of the Milwaukee and St. Paul PMC. </a:t>
            </a:r>
          </a:p>
          <a:p>
            <a:r>
              <a:rPr lang="en-US" dirty="0"/>
              <a:t>Milwaukee and St. Paul PMCs will continue to review non-service connected death claims (e.g. survivor’s pension) for potential entitlement under the PACT Act. </a:t>
            </a:r>
          </a:p>
          <a:p>
            <a:pPr lvl="1"/>
            <a:r>
              <a:rPr lang="en-US" sz="1800" dirty="0"/>
              <a:t>This may involve additional </a:t>
            </a:r>
            <a:r>
              <a:rPr lang="en-US" sz="1800"/>
              <a:t>development that has </a:t>
            </a:r>
            <a:r>
              <a:rPr lang="en-US" sz="1800" dirty="0"/>
              <a:t>been identified with PACT Act related issues, such as presumptive cause(s) of death with indication of possible service in a presumptive location established by PACT Act, or non-presumptive cause(s) of death with verified, or possible, participation in a TERA. </a:t>
            </a:r>
          </a:p>
          <a:p>
            <a:r>
              <a:rPr lang="en-US" dirty="0"/>
              <a:t>Claims regarding service-connected death benefits </a:t>
            </a:r>
            <a:r>
              <a:rPr lang="en-US" b="1" u="sng" dirty="0"/>
              <a:t>may have </a:t>
            </a:r>
            <a:r>
              <a:rPr lang="en-US" dirty="0"/>
              <a:t>an effective date earlier than August 10, 2022. </a:t>
            </a:r>
          </a:p>
          <a:p>
            <a:pPr marL="457200" lvl="1" indent="0">
              <a:buNone/>
            </a:pPr>
            <a:endParaRPr lang="en-US" dirty="0"/>
          </a:p>
        </p:txBody>
      </p:sp>
    </p:spTree>
    <p:extLst>
      <p:ext uri="{BB962C8B-B14F-4D97-AF65-F5344CB8AC3E}">
        <p14:creationId xmlns:p14="http://schemas.microsoft.com/office/powerpoint/2010/main" val="2496145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74638"/>
            <a:ext cx="8229600" cy="977900"/>
          </a:xfrm>
        </p:spPr>
        <p:txBody>
          <a:bodyPr/>
          <a:lstStyle/>
          <a:p>
            <a:pPr algn="ctr"/>
            <a:r>
              <a:rPr lang="en-US" altLang="en-US" sz="3200" dirty="0">
                <a:latin typeface="+mj-lt"/>
                <a:cs typeface="Georgia" pitchFamily="18" charset="0"/>
              </a:rPr>
              <a:t>Questions?</a:t>
            </a:r>
          </a:p>
        </p:txBody>
      </p:sp>
      <p:sp>
        <p:nvSpPr>
          <p:cNvPr id="65539" name="Content Placeholder 2"/>
          <p:cNvSpPr>
            <a:spLocks noGrp="1"/>
          </p:cNvSpPr>
          <p:nvPr>
            <p:ph idx="1"/>
          </p:nvPr>
        </p:nvSpPr>
        <p:spPr>
          <a:xfrm>
            <a:off x="457200" y="1935163"/>
            <a:ext cx="8229600" cy="4191000"/>
          </a:xfrm>
        </p:spPr>
        <p:txBody>
          <a:bodyPr/>
          <a:lstStyle/>
          <a:p>
            <a:pPr>
              <a:buFont typeface="Arial" charset="0"/>
              <a:buNone/>
            </a:pPr>
            <a:endParaRPr lang="en-US" altLang="en-US" sz="3600" dirty="0">
              <a:cs typeface="Georgia" pitchFamily="18" charset="0"/>
            </a:endParaRPr>
          </a:p>
          <a:p>
            <a:pPr>
              <a:buFont typeface="Arial" charset="0"/>
              <a:buNone/>
            </a:pPr>
            <a:endParaRPr lang="en-US" altLang="en-US" sz="3600" dirty="0">
              <a:cs typeface="Georgia" pitchFamily="18" charset="0"/>
            </a:endParaRPr>
          </a:p>
          <a:p>
            <a:pPr>
              <a:buFont typeface="Arial" charset="0"/>
              <a:buNone/>
            </a:pPr>
            <a:endParaRPr lang="en-US" altLang="en-US" dirty="0">
              <a:cs typeface="Georgia" pitchFamily="18" charset="0"/>
            </a:endParaRPr>
          </a:p>
        </p:txBody>
      </p:sp>
      <p:sp>
        <p:nvSpPr>
          <p:cNvPr id="655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MS PGothic"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MS PGothic"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MS PGothic"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MS PGothic"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MS PGothic"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9pPr>
          </a:lstStyle>
          <a:p>
            <a:pPr eaLnBrk="1" hangingPunct="1">
              <a:spcBef>
                <a:spcPct val="0"/>
              </a:spcBef>
              <a:buFontTx/>
              <a:buNone/>
            </a:pPr>
            <a:fld id="{77141B3D-A517-489A-BE68-0C8344A78F30}" type="slidenum">
              <a:rPr lang="en-US" altLang="en-US" smtClean="0">
                <a:solidFill>
                  <a:srgbClr val="898989"/>
                </a:solidFill>
                <a:latin typeface="Georgia" pitchFamily="18" charset="0"/>
              </a:rPr>
              <a:pPr eaLnBrk="1" hangingPunct="1">
                <a:spcBef>
                  <a:spcPct val="0"/>
                </a:spcBef>
                <a:buFontTx/>
                <a:buNone/>
              </a:pPr>
              <a:t>36</a:t>
            </a:fld>
            <a:endParaRPr lang="en-US" altLang="en-US" dirty="0">
              <a:solidFill>
                <a:srgbClr val="898989"/>
              </a:solidFill>
              <a:latin typeface="Georgia" pitchFamily="18" charset="0"/>
            </a:endParaRPr>
          </a:p>
        </p:txBody>
      </p:sp>
      <p:pic>
        <p:nvPicPr>
          <p:cNvPr id="655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2392362"/>
            <a:ext cx="2770224" cy="26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defRPr/>
            </a:pPr>
            <a:r>
              <a:rPr lang="en-US" altLang="en-US" dirty="0">
                <a:latin typeface="+mj-lt"/>
                <a:ea typeface="ＭＳ Ｐゴシック" pitchFamily="34" charset="-128"/>
                <a:cs typeface="Georgia" pitchFamily="18" charset="0"/>
              </a:rPr>
              <a:t>Contact Information</a:t>
            </a:r>
          </a:p>
        </p:txBody>
      </p:sp>
      <p:sp>
        <p:nvSpPr>
          <p:cNvPr id="61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MS PGothic"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MS PGothic"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MS PGothic"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MS PGothic"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MS PGothic"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9pPr>
          </a:lstStyle>
          <a:p>
            <a:pPr eaLnBrk="1" hangingPunct="1">
              <a:spcBef>
                <a:spcPct val="0"/>
              </a:spcBef>
              <a:buFontTx/>
              <a:buNone/>
            </a:pPr>
            <a:fld id="{CF68C2B5-61B5-488C-8912-F33B1C5EBB8A}" type="slidenum">
              <a:rPr lang="en-US" altLang="en-US" smtClean="0">
                <a:solidFill>
                  <a:srgbClr val="898989"/>
                </a:solidFill>
                <a:latin typeface="Georgia" pitchFamily="18" charset="0"/>
              </a:rPr>
              <a:pPr eaLnBrk="1" hangingPunct="1">
                <a:spcBef>
                  <a:spcPct val="0"/>
                </a:spcBef>
                <a:buFontTx/>
                <a:buNone/>
              </a:pPr>
              <a:t>3</a:t>
            </a:fld>
            <a:endParaRPr lang="en-US" altLang="en-US" dirty="0">
              <a:solidFill>
                <a:srgbClr val="898989"/>
              </a:solidFill>
              <a:latin typeface="Georgia" pitchFamily="18" charset="0"/>
            </a:endParaRPr>
          </a:p>
        </p:txBody>
      </p:sp>
      <p:sp>
        <p:nvSpPr>
          <p:cNvPr id="7" name="Rectangle 3"/>
          <p:cNvSpPr txBox="1">
            <a:spLocks noChangeArrowheads="1"/>
          </p:cNvSpPr>
          <p:nvPr/>
        </p:nvSpPr>
        <p:spPr bwMode="auto">
          <a:xfrm>
            <a:off x="390524" y="1438274"/>
            <a:ext cx="829627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34" charset="-128"/>
                <a:cs typeface="Georgi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pitchFamily="34" charset="-128"/>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pitchFamily="34" charset="-128"/>
                <a:cs typeface="Georgia"/>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ＭＳ Ｐゴシック" pitchFamily="34" charset="-128"/>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ＭＳ Ｐゴシック"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defRPr/>
            </a:pPr>
            <a:r>
              <a:rPr lang="en-US" dirty="0"/>
              <a:t>Contact the National Contact Center (NCC) to inquire about the current status of </a:t>
            </a:r>
            <a:r>
              <a:rPr lang="en-US" u="sng" dirty="0"/>
              <a:t>EXPEDITED</a:t>
            </a:r>
            <a:r>
              <a:rPr lang="en-US" dirty="0"/>
              <a:t> claims. 1-855-225-0709. The NCCs Veteran Service Organization (VSO) Hotline is a national hotline used by VSO representatives to assist beneficiaries in collecting, submitting, and managing inquiries submitted on their behalf. The NCC VSO line is for VSOs only and is answered from 8:00 AM to 9:00 PM Eastern, Monday – Friday, except for holidays. </a:t>
            </a:r>
          </a:p>
          <a:p>
            <a:pPr marL="0" indent="0">
              <a:lnSpc>
                <a:spcPct val="90000"/>
              </a:lnSpc>
              <a:buNone/>
              <a:defRPr/>
            </a:pPr>
            <a:endParaRPr lang="en-US" sz="1200" dirty="0"/>
          </a:p>
          <a:p>
            <a:pPr>
              <a:lnSpc>
                <a:spcPct val="90000"/>
              </a:lnSpc>
              <a:defRPr/>
            </a:pPr>
            <a:r>
              <a:rPr lang="en-US" dirty="0"/>
              <a:t>We consider the following to be Priority Claims requiring expedited processing:</a:t>
            </a:r>
          </a:p>
          <a:p>
            <a:pPr lvl="1">
              <a:lnSpc>
                <a:spcPct val="90000"/>
              </a:lnSpc>
              <a:defRPr/>
            </a:pPr>
            <a:r>
              <a:rPr lang="en-US" sz="1800" dirty="0"/>
              <a:t>Medal of Honor</a:t>
            </a:r>
          </a:p>
          <a:p>
            <a:pPr lvl="1">
              <a:lnSpc>
                <a:spcPct val="90000"/>
              </a:lnSpc>
              <a:defRPr/>
            </a:pPr>
            <a:r>
              <a:rPr lang="en-US" sz="1800" dirty="0"/>
              <a:t>Homeless </a:t>
            </a:r>
          </a:p>
          <a:p>
            <a:pPr lvl="1">
              <a:lnSpc>
                <a:spcPct val="90000"/>
              </a:lnSpc>
              <a:defRPr/>
            </a:pPr>
            <a:r>
              <a:rPr lang="en-US" sz="1800" dirty="0"/>
              <a:t>Terminal Illness</a:t>
            </a:r>
          </a:p>
          <a:p>
            <a:pPr lvl="1">
              <a:lnSpc>
                <a:spcPct val="90000"/>
              </a:lnSpc>
              <a:defRPr/>
            </a:pPr>
            <a:r>
              <a:rPr lang="en-US" sz="1800" dirty="0"/>
              <a:t>POW, GWOT, Seriously Injured (SI)/Very Seriously Injured (VSI)</a:t>
            </a:r>
          </a:p>
          <a:p>
            <a:pPr lvl="1">
              <a:lnSpc>
                <a:spcPct val="90000"/>
              </a:lnSpc>
              <a:defRPr/>
            </a:pPr>
            <a:r>
              <a:rPr lang="en-US" sz="1800" dirty="0"/>
              <a:t>Medical Foster Home</a:t>
            </a:r>
          </a:p>
          <a:p>
            <a:pPr lvl="1">
              <a:lnSpc>
                <a:spcPct val="90000"/>
              </a:lnSpc>
              <a:defRPr/>
            </a:pPr>
            <a:r>
              <a:rPr lang="en-US" sz="1800" dirty="0"/>
              <a:t>Severe Financial Hardship</a:t>
            </a:r>
          </a:p>
          <a:p>
            <a:pPr lvl="1">
              <a:lnSpc>
                <a:spcPct val="90000"/>
              </a:lnSpc>
              <a:defRPr/>
            </a:pPr>
            <a:r>
              <a:rPr lang="en-US" sz="1800" dirty="0"/>
              <a:t>Age 85 and over - If receiving or applying for Compensation benefits.</a:t>
            </a:r>
          </a:p>
          <a:p>
            <a:pPr marL="457200" lvl="1" indent="0">
              <a:lnSpc>
                <a:spcPct val="90000"/>
              </a:lnSpc>
              <a:buFontTx/>
              <a:buNone/>
              <a:defRPr/>
            </a:pPr>
            <a:endParaRPr lang="en-US" sz="1200" dirty="0"/>
          </a:p>
        </p:txBody>
      </p:sp>
    </p:spTree>
    <p:extLst>
      <p:ext uri="{BB962C8B-B14F-4D97-AF65-F5344CB8AC3E}">
        <p14:creationId xmlns:p14="http://schemas.microsoft.com/office/powerpoint/2010/main" val="254466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defRPr/>
            </a:pPr>
            <a:r>
              <a:rPr lang="en-US" altLang="en-US" dirty="0">
                <a:latin typeface="+mj-lt"/>
                <a:ea typeface="ＭＳ Ｐゴシック" pitchFamily="34" charset="-128"/>
                <a:cs typeface="Georgia" pitchFamily="18" charset="0"/>
              </a:rPr>
              <a:t>Contact Information, continued</a:t>
            </a:r>
          </a:p>
        </p:txBody>
      </p:sp>
      <p:sp>
        <p:nvSpPr>
          <p:cNvPr id="61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MS PGothic"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MS PGothic"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MS PGothic"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MS PGothic"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MS PGothic"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MS PGothic" pitchFamily="34" charset="-128"/>
                <a:cs typeface="Georgia" pitchFamily="18" charset="0"/>
              </a:defRPr>
            </a:lvl9pPr>
          </a:lstStyle>
          <a:p>
            <a:pPr eaLnBrk="1" hangingPunct="1">
              <a:spcBef>
                <a:spcPct val="0"/>
              </a:spcBef>
              <a:buFontTx/>
              <a:buNone/>
            </a:pPr>
            <a:fld id="{CF68C2B5-61B5-488C-8912-F33B1C5EBB8A}" type="slidenum">
              <a:rPr lang="en-US" altLang="en-US" smtClean="0">
                <a:solidFill>
                  <a:srgbClr val="898989"/>
                </a:solidFill>
                <a:latin typeface="Georgia" pitchFamily="18" charset="0"/>
              </a:rPr>
              <a:pPr eaLnBrk="1" hangingPunct="1">
                <a:spcBef>
                  <a:spcPct val="0"/>
                </a:spcBef>
                <a:buFontTx/>
                <a:buNone/>
              </a:pPr>
              <a:t>4</a:t>
            </a:fld>
            <a:endParaRPr lang="en-US" altLang="en-US" dirty="0">
              <a:solidFill>
                <a:srgbClr val="898989"/>
              </a:solidFill>
              <a:latin typeface="Georgia" pitchFamily="18" charset="0"/>
            </a:endParaRPr>
          </a:p>
        </p:txBody>
      </p:sp>
      <p:sp>
        <p:nvSpPr>
          <p:cNvPr id="7" name="Rectangle 3"/>
          <p:cNvSpPr txBox="1">
            <a:spLocks noChangeArrowheads="1"/>
          </p:cNvSpPr>
          <p:nvPr/>
        </p:nvSpPr>
        <p:spPr bwMode="auto">
          <a:xfrm>
            <a:off x="390524" y="1438275"/>
            <a:ext cx="829627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34" charset="-128"/>
                <a:cs typeface="Georgi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pitchFamily="34" charset="-128"/>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pitchFamily="34" charset="-128"/>
                <a:cs typeface="Georgia"/>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ＭＳ Ｐゴシック" pitchFamily="34" charset="-128"/>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ＭＳ Ｐゴシック"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defRPr/>
            </a:pPr>
            <a:r>
              <a:rPr lang="en-US" dirty="0"/>
              <a:t>The Milwaukee PMC has an email address </a:t>
            </a:r>
            <a:r>
              <a:rPr lang="en-US" u="sng" dirty="0"/>
              <a:t>FOR VSOs</a:t>
            </a:r>
            <a:r>
              <a:rPr lang="en-US" dirty="0"/>
              <a:t> to inquire about the current status of all other claims and ask general questions.</a:t>
            </a:r>
          </a:p>
          <a:p>
            <a:pPr>
              <a:lnSpc>
                <a:spcPct val="90000"/>
              </a:lnSpc>
              <a:defRPr/>
            </a:pPr>
            <a:endParaRPr lang="en-US" sz="1600" dirty="0"/>
          </a:p>
          <a:p>
            <a:pPr>
              <a:lnSpc>
                <a:spcPct val="90000"/>
              </a:lnSpc>
              <a:defRPr/>
            </a:pPr>
            <a:r>
              <a:rPr lang="en-US" dirty="0"/>
              <a:t>The email is: </a:t>
            </a:r>
            <a:r>
              <a:rPr lang="en-US" dirty="0">
                <a:hlinkClick r:id="rId3"/>
              </a:rPr>
              <a:t>PMCVSO.VBAMIW@va.gov</a:t>
            </a:r>
            <a:endParaRPr lang="en-US" dirty="0"/>
          </a:p>
          <a:p>
            <a:pPr lvl="1">
              <a:lnSpc>
                <a:spcPct val="90000"/>
              </a:lnSpc>
              <a:defRPr/>
            </a:pPr>
            <a:r>
              <a:rPr lang="en-US" sz="1800" dirty="0"/>
              <a:t>This email is answered by the Coach of the Advocacy Team.</a:t>
            </a:r>
          </a:p>
          <a:p>
            <a:pPr lvl="1">
              <a:lnSpc>
                <a:spcPct val="90000"/>
              </a:lnSpc>
              <a:defRPr/>
            </a:pPr>
            <a:r>
              <a:rPr lang="en-US" sz="1800" dirty="0"/>
              <a:t>All general claim questions should be routed here.</a:t>
            </a:r>
          </a:p>
          <a:p>
            <a:pPr lvl="1">
              <a:lnSpc>
                <a:spcPct val="90000"/>
              </a:lnSpc>
              <a:defRPr/>
            </a:pPr>
            <a:r>
              <a:rPr lang="en-US" sz="1800" dirty="0"/>
              <a:t>Allows the PMC to research answers and send something to you in writing.</a:t>
            </a:r>
          </a:p>
          <a:p>
            <a:pPr lvl="1">
              <a:lnSpc>
                <a:spcPct val="90000"/>
              </a:lnSpc>
              <a:defRPr/>
            </a:pPr>
            <a:r>
              <a:rPr lang="en-US" sz="1800" dirty="0"/>
              <a:t>Allows the PMC to forward all information to the proper division/department quickly.</a:t>
            </a:r>
          </a:p>
          <a:p>
            <a:pPr lvl="1">
              <a:lnSpc>
                <a:spcPct val="90000"/>
              </a:lnSpc>
              <a:defRPr/>
            </a:pPr>
            <a:endParaRPr lang="en-US" sz="1800" dirty="0"/>
          </a:p>
          <a:p>
            <a:pPr marL="457200" lvl="1" indent="0">
              <a:lnSpc>
                <a:spcPct val="90000"/>
              </a:lnSpc>
              <a:buNone/>
              <a:defRPr/>
            </a:pPr>
            <a:endParaRPr lang="en-US" dirty="0"/>
          </a:p>
          <a:p>
            <a:pPr>
              <a:lnSpc>
                <a:spcPct val="90000"/>
              </a:lnSpc>
              <a:buFont typeface="Wingdings" pitchFamily="2" charset="2"/>
              <a:buNone/>
              <a:defRPr/>
            </a:pPr>
            <a:endParaRPr lang="en-US" dirty="0"/>
          </a:p>
        </p:txBody>
      </p:sp>
    </p:spTree>
    <p:extLst>
      <p:ext uri="{BB962C8B-B14F-4D97-AF65-F5344CB8AC3E}">
        <p14:creationId xmlns:p14="http://schemas.microsoft.com/office/powerpoint/2010/main" val="11313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Contact Information, continued:</a:t>
            </a:r>
            <a:br>
              <a:rPr lang="en-US" dirty="0">
                <a:latin typeface="+mj-lt"/>
              </a:rPr>
            </a:br>
            <a:r>
              <a:rPr lang="en-US" dirty="0">
                <a:latin typeface="+mj-lt"/>
              </a:rPr>
              <a:t>Centralized Mail</a:t>
            </a:r>
          </a:p>
        </p:txBody>
      </p:sp>
      <p:sp>
        <p:nvSpPr>
          <p:cNvPr id="3" name="Content Placeholder 2"/>
          <p:cNvSpPr>
            <a:spLocks noGrp="1"/>
          </p:cNvSpPr>
          <p:nvPr>
            <p:ph idx="1"/>
          </p:nvPr>
        </p:nvSpPr>
        <p:spPr>
          <a:xfrm>
            <a:off x="457200" y="1571626"/>
            <a:ext cx="8229600" cy="4554538"/>
          </a:xfrm>
        </p:spPr>
        <p:txBody>
          <a:bodyPr/>
          <a:lstStyle/>
          <a:p>
            <a:pPr eaLnBrk="1" hangingPunct="1">
              <a:defRPr/>
            </a:pPr>
            <a:r>
              <a:rPr lang="en-US" altLang="en-US" dirty="0"/>
              <a:t>The Milwaukee PMC moved to Centralized Mail effective February 28, 2016</a:t>
            </a:r>
          </a:p>
          <a:p>
            <a:pPr lvl="1" eaLnBrk="1" hangingPunct="1">
              <a:defRPr/>
            </a:pPr>
            <a:r>
              <a:rPr lang="en-US" altLang="en-US" sz="1800" dirty="0"/>
              <a:t>PO Box 342000 was closed effective February 29, 2016</a:t>
            </a:r>
          </a:p>
          <a:p>
            <a:pPr marL="457200" lvl="1" indent="0" eaLnBrk="1" hangingPunct="1">
              <a:buNone/>
              <a:defRPr/>
            </a:pPr>
            <a:endParaRPr lang="en-US" altLang="en-US" sz="1200" dirty="0"/>
          </a:p>
          <a:p>
            <a:pPr eaLnBrk="1" hangingPunct="1">
              <a:defRPr/>
            </a:pPr>
            <a:r>
              <a:rPr lang="en-US" altLang="en-US" dirty="0"/>
              <a:t>The Centralized Mail address for the Milwaukee PMC:</a:t>
            </a:r>
          </a:p>
          <a:p>
            <a:pPr marL="0" indent="0" eaLnBrk="1" hangingPunct="1">
              <a:buNone/>
              <a:defRPr/>
            </a:pPr>
            <a:endParaRPr lang="en-US" altLang="en-US" sz="1200" dirty="0"/>
          </a:p>
          <a:p>
            <a:pPr marL="800100" lvl="2" indent="0" eaLnBrk="1" hangingPunct="1">
              <a:spcBef>
                <a:spcPts val="0"/>
              </a:spcBef>
              <a:buNone/>
              <a:defRPr/>
            </a:pPr>
            <a:r>
              <a:rPr lang="en-US" sz="1800" dirty="0"/>
              <a:t>Pension &amp; Survivors Benefits </a:t>
            </a:r>
          </a:p>
          <a:p>
            <a:pPr marL="800100" lvl="2" indent="0" eaLnBrk="1" hangingPunct="1">
              <a:spcBef>
                <a:spcPts val="0"/>
              </a:spcBef>
              <a:buNone/>
              <a:defRPr/>
            </a:pPr>
            <a:r>
              <a:rPr lang="en-US" sz="1800" dirty="0"/>
              <a:t>Department of Veterans Affairs </a:t>
            </a:r>
          </a:p>
          <a:p>
            <a:pPr marL="800100" lvl="2" indent="0" eaLnBrk="1" hangingPunct="1">
              <a:spcBef>
                <a:spcPts val="0"/>
              </a:spcBef>
              <a:buNone/>
              <a:defRPr/>
            </a:pPr>
            <a:r>
              <a:rPr lang="en-US" sz="1800" dirty="0"/>
              <a:t>Pension Intake Center </a:t>
            </a:r>
          </a:p>
          <a:p>
            <a:pPr marL="800100" lvl="2" indent="0" eaLnBrk="1" hangingPunct="1">
              <a:spcBef>
                <a:spcPts val="0"/>
              </a:spcBef>
              <a:buNone/>
              <a:defRPr/>
            </a:pPr>
            <a:r>
              <a:rPr lang="en-US" sz="1800" dirty="0"/>
              <a:t>P.O. Box 5365 </a:t>
            </a:r>
          </a:p>
          <a:p>
            <a:pPr marL="800100" lvl="2" indent="0" eaLnBrk="1" hangingPunct="1">
              <a:spcBef>
                <a:spcPts val="0"/>
              </a:spcBef>
              <a:buNone/>
              <a:defRPr/>
            </a:pPr>
            <a:r>
              <a:rPr lang="en-US" sz="1800" dirty="0"/>
              <a:t>Janesville, WI 53547 </a:t>
            </a:r>
          </a:p>
          <a:p>
            <a:pPr marL="800100" lvl="2" indent="0" eaLnBrk="1" hangingPunct="1">
              <a:spcBef>
                <a:spcPts val="0"/>
              </a:spcBef>
              <a:buNone/>
              <a:defRPr/>
            </a:pPr>
            <a:endParaRPr lang="en-US" altLang="en-US" sz="1800" dirty="0"/>
          </a:p>
          <a:p>
            <a:pPr marL="800100" lvl="2" indent="0" eaLnBrk="1" hangingPunct="1">
              <a:spcBef>
                <a:spcPts val="0"/>
              </a:spcBef>
              <a:buNone/>
              <a:defRPr/>
            </a:pPr>
            <a:r>
              <a:rPr lang="en-US" altLang="en-US" sz="1800" dirty="0"/>
              <a:t>FAX:  1-844-655-1604</a:t>
            </a:r>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5</a:t>
            </a:fld>
            <a:endParaRPr lang="en-US" altLang="en-US" dirty="0"/>
          </a:p>
        </p:txBody>
      </p:sp>
    </p:spTree>
    <p:extLst>
      <p:ext uri="{BB962C8B-B14F-4D97-AF65-F5344CB8AC3E}">
        <p14:creationId xmlns:p14="http://schemas.microsoft.com/office/powerpoint/2010/main" val="148057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Basics – Eligibility Requirements</a:t>
            </a:r>
          </a:p>
        </p:txBody>
      </p:sp>
      <p:sp>
        <p:nvSpPr>
          <p:cNvPr id="3" name="Content Placeholder 2"/>
          <p:cNvSpPr>
            <a:spLocks noGrp="1"/>
          </p:cNvSpPr>
          <p:nvPr>
            <p:ph idx="1"/>
          </p:nvPr>
        </p:nvSpPr>
        <p:spPr>
          <a:xfrm>
            <a:off x="457200" y="1501254"/>
            <a:ext cx="8316930" cy="5221664"/>
          </a:xfrm>
        </p:spPr>
        <p:txBody>
          <a:bodyPr/>
          <a:lstStyle/>
          <a:p>
            <a:pPr marL="0" lvl="0" indent="0">
              <a:buNone/>
            </a:pPr>
            <a:r>
              <a:rPr lang="en-US" dirty="0">
                <a:solidFill>
                  <a:prstClr val="black"/>
                </a:solidFill>
              </a:rPr>
              <a:t>Pension is a needs-based benefit paid to those meeting certain criteria related to:</a:t>
            </a:r>
          </a:p>
          <a:p>
            <a:r>
              <a:rPr lang="en-US" b="1" dirty="0"/>
              <a:t>Service</a:t>
            </a:r>
          </a:p>
          <a:p>
            <a:pPr lvl="1"/>
            <a:r>
              <a:rPr lang="en-US" altLang="en-US" sz="1800" dirty="0">
                <a:solidFill>
                  <a:prstClr val="black"/>
                </a:solidFill>
              </a:rPr>
              <a:t>Must have been Under Other Than Dishonorable conditions.</a:t>
            </a:r>
          </a:p>
          <a:p>
            <a:pPr lvl="1"/>
            <a:r>
              <a:rPr lang="en-US" altLang="en-US" sz="1800" dirty="0">
                <a:solidFill>
                  <a:prstClr val="black"/>
                </a:solidFill>
              </a:rPr>
              <a:t>Wartime Service</a:t>
            </a:r>
          </a:p>
          <a:p>
            <a:pPr lvl="1"/>
            <a:r>
              <a:rPr lang="en-US" altLang="en-US" sz="1800" dirty="0">
                <a:solidFill>
                  <a:prstClr val="black"/>
                </a:solidFill>
              </a:rPr>
              <a:t>Minimum Active-Duty Service</a:t>
            </a:r>
          </a:p>
          <a:p>
            <a:pPr marL="457200" lvl="1" indent="0">
              <a:buNone/>
            </a:pPr>
            <a:endParaRPr lang="en-US" altLang="en-US" sz="1800" dirty="0">
              <a:solidFill>
                <a:prstClr val="black"/>
              </a:solidFill>
            </a:endParaRPr>
          </a:p>
          <a:p>
            <a:pPr marL="0" lvl="1" indent="0">
              <a:buNone/>
            </a:pPr>
            <a:endParaRPr lang="en-US" altLang="en-US" sz="1800" dirty="0">
              <a:solidFill>
                <a:prstClr val="black"/>
              </a:solidFill>
            </a:endParaRPr>
          </a:p>
          <a:p>
            <a:pPr marL="0" lvl="1" indent="0">
              <a:buNone/>
            </a:pPr>
            <a:r>
              <a:rPr lang="en-US" altLang="en-US" sz="1400" b="1" i="1" dirty="0">
                <a:solidFill>
                  <a:prstClr val="black"/>
                </a:solidFill>
              </a:rPr>
              <a:t>Applicable References: </a:t>
            </a:r>
            <a:r>
              <a:rPr lang="en-US" altLang="en-US" sz="1400" dirty="0">
                <a:solidFill>
                  <a:prstClr val="black"/>
                </a:solidFill>
                <a:hlinkClick r:id="rId2"/>
              </a:rPr>
              <a:t>M21-1 II.iii.1.B.1.d.  Eligibility Determinations for Pension</a:t>
            </a:r>
            <a:r>
              <a:rPr lang="en-US" altLang="en-US" sz="1400" dirty="0">
                <a:solidFill>
                  <a:prstClr val="black"/>
                </a:solidFill>
              </a:rPr>
              <a:t>; </a:t>
            </a:r>
            <a:r>
              <a:rPr lang="en-US" altLang="en-US" sz="1400" dirty="0">
                <a:solidFill>
                  <a:prstClr val="black"/>
                </a:solidFill>
                <a:hlinkClick r:id="rId3"/>
              </a:rPr>
              <a:t>M21-1 IX.i.1.2.a.  Wartime Service Requirement for Veterans Pension</a:t>
            </a:r>
            <a:r>
              <a:rPr lang="en-US" altLang="en-US" sz="1400" dirty="0">
                <a:solidFill>
                  <a:prstClr val="black"/>
                </a:solidFill>
              </a:rPr>
              <a:t>; </a:t>
            </a:r>
            <a:r>
              <a:rPr lang="en-US" altLang="en-US" sz="1400" dirty="0">
                <a:solidFill>
                  <a:prstClr val="black"/>
                </a:solidFill>
                <a:hlinkClick r:id="rId3"/>
              </a:rPr>
              <a:t>M21-1 IX.i.1.2.c.  Pension Wartime Periods Table</a:t>
            </a:r>
            <a:r>
              <a:rPr lang="en-US" altLang="en-US" sz="1400" dirty="0">
                <a:solidFill>
                  <a:prstClr val="black"/>
                </a:solidFill>
              </a:rPr>
              <a:t>; </a:t>
            </a:r>
            <a:r>
              <a:rPr lang="en-US" altLang="en-US" sz="1400" dirty="0">
                <a:solidFill>
                  <a:prstClr val="black"/>
                </a:solidFill>
                <a:hlinkClick r:id="rId4"/>
              </a:rPr>
              <a:t>M21-1 </a:t>
            </a:r>
            <a:r>
              <a:rPr lang="pt-BR" altLang="en-US" sz="1400" dirty="0">
                <a:solidFill>
                  <a:prstClr val="black"/>
                </a:solidFill>
                <a:hlinkClick r:id="rId4"/>
              </a:rPr>
              <a:t>III.i.1.B.1.a. Minimum Active Duty Service Requirements</a:t>
            </a:r>
            <a:r>
              <a:rPr lang="pt-BR" altLang="en-US" sz="1400" dirty="0">
                <a:solidFill>
                  <a:prstClr val="black"/>
                </a:solidFill>
              </a:rPr>
              <a:t> </a:t>
            </a:r>
            <a:endParaRPr lang="en-US" altLang="en-US" sz="1400" dirty="0">
              <a:solidFill>
                <a:prstClr val="black"/>
              </a:solidFill>
            </a:endParaRPr>
          </a:p>
          <a:p>
            <a:pPr marL="457200" lvl="1" indent="0">
              <a:buNone/>
            </a:pPr>
            <a:endParaRPr lang="en-US" dirty="0"/>
          </a:p>
          <a:p>
            <a:pPr marL="0" indent="0">
              <a:buNone/>
            </a:pP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6</a:t>
            </a:fld>
            <a:endParaRPr lang="en-US" altLang="en-US" dirty="0"/>
          </a:p>
        </p:txBody>
      </p:sp>
    </p:spTree>
    <p:extLst>
      <p:ext uri="{BB962C8B-B14F-4D97-AF65-F5344CB8AC3E}">
        <p14:creationId xmlns:p14="http://schemas.microsoft.com/office/powerpoint/2010/main" val="319587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55" y="560963"/>
            <a:ext cx="8229600" cy="572650"/>
          </a:xfrm>
        </p:spPr>
        <p:txBody>
          <a:bodyPr/>
          <a:lstStyle/>
          <a:p>
            <a:r>
              <a:rPr lang="en-US" dirty="0">
                <a:latin typeface="+mj-lt"/>
              </a:rPr>
              <a:t>The Basics – Eligibility Requirements (continued)</a:t>
            </a:r>
          </a:p>
        </p:txBody>
      </p:sp>
      <p:sp>
        <p:nvSpPr>
          <p:cNvPr id="3" name="Content Placeholder 2"/>
          <p:cNvSpPr>
            <a:spLocks noGrp="1"/>
          </p:cNvSpPr>
          <p:nvPr>
            <p:ph idx="1"/>
          </p:nvPr>
        </p:nvSpPr>
        <p:spPr>
          <a:xfrm>
            <a:off x="167780" y="1426127"/>
            <a:ext cx="8606350" cy="5296791"/>
          </a:xfrm>
        </p:spPr>
        <p:txBody>
          <a:bodyPr/>
          <a:lstStyle/>
          <a:p>
            <a:pPr marL="0" indent="0">
              <a:buNone/>
            </a:pPr>
            <a:r>
              <a:rPr lang="en-US" sz="1400" dirty="0"/>
              <a:t>The following table provides the beginning and ending dates of qualifying wartime periods for pension benefits (</a:t>
            </a:r>
            <a:r>
              <a:rPr lang="en-US" sz="1400" dirty="0">
                <a:hlinkClick r:id="rId2"/>
              </a:rPr>
              <a:t>M21-1 IX.i.1.2.c.  Pension Wartime Periods Table</a:t>
            </a:r>
            <a:r>
              <a:rPr lang="en-US" sz="1400" dirty="0"/>
              <a:t>):</a:t>
            </a:r>
          </a:p>
          <a:p>
            <a:pPr marL="0" indent="0">
              <a:buNone/>
            </a:pPr>
            <a:endParaRPr lang="en-US" dirty="0"/>
          </a:p>
          <a:p>
            <a:pPr marL="0" indent="0">
              <a:buNone/>
            </a:pPr>
            <a:endParaRPr lang="en-US" dirty="0"/>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7</a:t>
            </a:fld>
            <a:endParaRPr lang="en-US" altLang="en-US" dirty="0"/>
          </a:p>
        </p:txBody>
      </p:sp>
      <p:pic>
        <p:nvPicPr>
          <p:cNvPr id="7" name="Picture 6">
            <a:extLst>
              <a:ext uri="{FF2B5EF4-FFF2-40B4-BE49-F238E27FC236}">
                <a16:creationId xmlns:a16="http://schemas.microsoft.com/office/drawing/2014/main" id="{640E94DF-90E5-4913-1390-F50488A5430D}"/>
              </a:ext>
            </a:extLst>
          </p:cNvPr>
          <p:cNvPicPr>
            <a:picLocks noChangeAspect="1"/>
          </p:cNvPicPr>
          <p:nvPr/>
        </p:nvPicPr>
        <p:blipFill>
          <a:blip r:embed="rId3"/>
          <a:stretch>
            <a:fillRect/>
          </a:stretch>
        </p:blipFill>
        <p:spPr>
          <a:xfrm>
            <a:off x="2508308" y="1921080"/>
            <a:ext cx="3363986" cy="4416374"/>
          </a:xfrm>
          <a:prstGeom prst="rect">
            <a:avLst/>
          </a:prstGeom>
        </p:spPr>
      </p:pic>
    </p:spTree>
    <p:extLst>
      <p:ext uri="{BB962C8B-B14F-4D97-AF65-F5344CB8AC3E}">
        <p14:creationId xmlns:p14="http://schemas.microsoft.com/office/powerpoint/2010/main" val="187834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Basics - Eligibility Requirements (continued)</a:t>
            </a:r>
          </a:p>
        </p:txBody>
      </p:sp>
      <p:sp>
        <p:nvSpPr>
          <p:cNvPr id="3" name="Content Placeholder 2"/>
          <p:cNvSpPr>
            <a:spLocks noGrp="1"/>
          </p:cNvSpPr>
          <p:nvPr>
            <p:ph idx="1"/>
          </p:nvPr>
        </p:nvSpPr>
        <p:spPr>
          <a:xfrm>
            <a:off x="457200" y="1501254"/>
            <a:ext cx="8316930" cy="5221664"/>
          </a:xfrm>
        </p:spPr>
        <p:txBody>
          <a:bodyPr/>
          <a:lstStyle/>
          <a:p>
            <a:pPr marL="0" lvl="0" indent="0">
              <a:buNone/>
            </a:pPr>
            <a:r>
              <a:rPr lang="en-US" dirty="0">
                <a:solidFill>
                  <a:prstClr val="black"/>
                </a:solidFill>
              </a:rPr>
              <a:t>Pension is a needs-based benefit paid to those meeting certain criteria related to:</a:t>
            </a:r>
            <a:endParaRPr lang="en-US" dirty="0"/>
          </a:p>
          <a:p>
            <a:r>
              <a:rPr lang="en-US" b="1" dirty="0"/>
              <a:t>Income </a:t>
            </a:r>
          </a:p>
          <a:p>
            <a:pPr lvl="1"/>
            <a:r>
              <a:rPr lang="en-US" altLang="en-US" sz="1800" dirty="0">
                <a:cs typeface="Times New Roman" pitchFamily="18" charset="0"/>
              </a:rPr>
              <a:t>All income (including income of dependents) is countable unless specifically excluded by 38 CFR 3.272.</a:t>
            </a:r>
          </a:p>
          <a:p>
            <a:pPr lvl="1"/>
            <a:r>
              <a:rPr lang="en-US" altLang="en-US" sz="1800" dirty="0">
                <a:solidFill>
                  <a:prstClr val="black"/>
                </a:solidFill>
                <a:latin typeface="Calibri" pitchFamily="34" charset="0"/>
                <a:cs typeface="Times New Roman" pitchFamily="18" charset="0"/>
              </a:rPr>
              <a:t>Expenses may be used to reduce countable income.  </a:t>
            </a:r>
          </a:p>
          <a:p>
            <a:pPr lvl="1"/>
            <a:r>
              <a:rPr lang="en-US" altLang="en-US" sz="1800" dirty="0">
                <a:solidFill>
                  <a:prstClr val="black"/>
                </a:solidFill>
                <a:latin typeface="Calibri" pitchFamily="34" charset="0"/>
                <a:cs typeface="Times New Roman" pitchFamily="18" charset="0"/>
              </a:rPr>
              <a:t>The amount of a claimant’s countable income for VA purposes (</a:t>
            </a:r>
            <a:r>
              <a:rPr lang="en-US" altLang="en-US" sz="1800" b="1" i="1" dirty="0">
                <a:solidFill>
                  <a:prstClr val="black"/>
                </a:solidFill>
                <a:latin typeface="Calibri" pitchFamily="34" charset="0"/>
                <a:cs typeface="Times New Roman" pitchFamily="18" charset="0"/>
              </a:rPr>
              <a:t>IVAP</a:t>
            </a:r>
            <a:r>
              <a:rPr lang="en-US" altLang="en-US" sz="1800" dirty="0">
                <a:solidFill>
                  <a:prstClr val="black"/>
                </a:solidFill>
                <a:latin typeface="Calibri" pitchFamily="34" charset="0"/>
                <a:cs typeface="Times New Roman" pitchFamily="18" charset="0"/>
              </a:rPr>
              <a:t>) determines the VA benefit rate payable (the higher the IVAP, the lower the benefit rate).</a:t>
            </a:r>
          </a:p>
          <a:p>
            <a:pPr lvl="1"/>
            <a:endParaRPr lang="en-US" altLang="en-US" dirty="0">
              <a:solidFill>
                <a:prstClr val="black"/>
              </a:solidFill>
              <a:latin typeface="Calibri" pitchFamily="34" charset="0"/>
              <a:cs typeface="Times New Roman" pitchFamily="18" charset="0"/>
            </a:endParaRPr>
          </a:p>
          <a:p>
            <a:pPr lvl="1"/>
            <a:endParaRPr lang="en-US" dirty="0"/>
          </a:p>
          <a:p>
            <a:pPr marL="0" indent="0">
              <a:buNone/>
            </a:pP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5A01C542-1BC5-4D8B-BF2D-02E377B45743}" type="slidenum">
              <a:rPr lang="en-US" altLang="en-US" smtClean="0"/>
              <a:pPr>
                <a:defRPr/>
              </a:pPr>
              <a:t>8</a:t>
            </a:fld>
            <a:endParaRPr lang="en-US" altLang="en-US" dirty="0"/>
          </a:p>
        </p:txBody>
      </p:sp>
    </p:spTree>
    <p:extLst>
      <p:ext uri="{BB962C8B-B14F-4D97-AF65-F5344CB8AC3E}">
        <p14:creationId xmlns:p14="http://schemas.microsoft.com/office/powerpoint/2010/main" val="95801609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
  <TotalTime>11548</TotalTime>
  <Words>4255</Words>
  <Application>Microsoft Office PowerPoint</Application>
  <PresentationFormat>On-screen Show (4:3)</PresentationFormat>
  <Paragraphs>366</Paragraphs>
  <Slides>37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vt:lpstr>
      <vt:lpstr>Calibri</vt:lpstr>
      <vt:lpstr>Georgia</vt:lpstr>
      <vt:lpstr>Times New Roman</vt:lpstr>
      <vt:lpstr>Wingdings</vt:lpstr>
      <vt:lpstr>Office Theme</vt:lpstr>
      <vt:lpstr>PowerPoint Presentation</vt:lpstr>
      <vt:lpstr>Pension Overview Topics</vt:lpstr>
      <vt:lpstr>Jurisdiction of the PMCs</vt:lpstr>
      <vt:lpstr>Contact Information</vt:lpstr>
      <vt:lpstr>Contact Information, continued</vt:lpstr>
      <vt:lpstr>Contact Information, continued: Centralized Mail</vt:lpstr>
      <vt:lpstr>The Basics – Eligibility Requirements</vt:lpstr>
      <vt:lpstr>The Basics – Eligibility Requirements (continued)</vt:lpstr>
      <vt:lpstr>The Basics - Eligibility Requirements (continued)</vt:lpstr>
      <vt:lpstr>The Basics - Eligibility Requirements (continued)</vt:lpstr>
      <vt:lpstr>The Basics: Continued (Net Worth)</vt:lpstr>
      <vt:lpstr>The Basics, continued</vt:lpstr>
      <vt:lpstr>Maximum Annual Pension Rate (MAPR) Chart</vt:lpstr>
      <vt:lpstr>The Basics, continued</vt:lpstr>
      <vt:lpstr>How to Apply</vt:lpstr>
      <vt:lpstr>Survivor Benefits</vt:lpstr>
      <vt:lpstr>Survivor Benefits, continued</vt:lpstr>
      <vt:lpstr>How to Apply, continued</vt:lpstr>
      <vt:lpstr>How to Apply, continued</vt:lpstr>
      <vt:lpstr>How to Apply: Intent to File</vt:lpstr>
      <vt:lpstr>How to Apply: Intent to File, continued</vt:lpstr>
      <vt:lpstr>How to Apply, continued</vt:lpstr>
      <vt:lpstr>How to Apply, continued</vt:lpstr>
      <vt:lpstr>Medical Expenses</vt:lpstr>
      <vt:lpstr>Medical Expenses, continued</vt:lpstr>
      <vt:lpstr>Medical Expenses, continued</vt:lpstr>
      <vt:lpstr>Medical Expenses, continued: Common Examples of Medical Expenses</vt:lpstr>
      <vt:lpstr>VA Representatives</vt:lpstr>
      <vt:lpstr>Declaration of Representation Requirements </vt:lpstr>
      <vt:lpstr>What Constitutes a Complete VA Form 21-22?</vt:lpstr>
      <vt:lpstr>Appeals Modernization Act (AMA)</vt:lpstr>
      <vt:lpstr>AMA – Review Options</vt:lpstr>
      <vt:lpstr>AMA – Overview of Review Options</vt:lpstr>
      <vt:lpstr>AMA Impact on Regular Claims Processing</vt:lpstr>
      <vt:lpstr>AMA References</vt:lpstr>
      <vt:lpstr>New Issues:  The PACT Act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Yeager</dc:creator>
  <cp:lastModifiedBy>Studebaker, Kathryn L.  VBAMIW</cp:lastModifiedBy>
  <cp:revision>564</cp:revision>
  <cp:lastPrinted>2016-09-16T18:59:27Z</cp:lastPrinted>
  <dcterms:created xsi:type="dcterms:W3CDTF">2011-05-12T19:56:03Z</dcterms:created>
  <dcterms:modified xsi:type="dcterms:W3CDTF">2026-04-29T20:19:28Z</dcterms:modified>
</cp:coreProperties>
</file>