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6858000" cy="9144000"/>
  <p:embeddedFontLst>
    <p:embeddedFont>
      <p:font typeface="Abhaya Libre"/>
      <p:regular r:id="rId30"/>
      <p:bold r:id="rId31"/>
    </p:embeddedFont>
    <p:embeddedFont>
      <p:font typeface="Alatsi"/>
      <p:regular r:id="rId32"/>
    </p:embeddedFont>
    <p:embeddedFont>
      <p:font typeface="Open Sans"/>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5" roundtripDataSignature="AMtx7mjcGOMmgTFgiQwp/VXSWJpIgYsD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bhayaLibre-bold.fntdata"/><Relationship Id="rId30" Type="http://schemas.openxmlformats.org/officeDocument/2006/relationships/font" Target="fonts/AbhayaLibre-regular.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Alatsi-regular.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1792288" y="612775"/>
            <a:ext cx="5486400" cy="4114800"/>
          </a:xfrm>
          <a:prstGeom prst="rect">
            <a:avLst/>
          </a:prstGeom>
          <a:noFill/>
          <a:ln>
            <a:noFill/>
          </a:ln>
        </p:spPr>
      </p:sp>
      <p:sp>
        <p:nvSpPr>
          <p:cNvPr id="64" name="Google Shape;64;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83" name="Shape 83"/>
        <p:cNvGrpSpPr/>
        <p:nvPr/>
      </p:nvGrpSpPr>
      <p:grpSpPr>
        <a:xfrm>
          <a:off x="0" y="0"/>
          <a:ext cx="0" cy="0"/>
          <a:chOff x="0" y="0"/>
          <a:chExt cx="0" cy="0"/>
        </a:xfrm>
      </p:grpSpPr>
      <p:grpSp>
        <p:nvGrpSpPr>
          <p:cNvPr id="84" name="Google Shape;84;p1"/>
          <p:cNvGrpSpPr/>
          <p:nvPr/>
        </p:nvGrpSpPr>
        <p:grpSpPr>
          <a:xfrm>
            <a:off x="-31071" y="-180826"/>
            <a:ext cx="4239084" cy="10467826"/>
            <a:chOff x="0" y="-241102"/>
            <a:chExt cx="5652112" cy="13957102"/>
          </a:xfrm>
        </p:grpSpPr>
        <p:grpSp>
          <p:nvGrpSpPr>
            <p:cNvPr id="85" name="Google Shape;85;p1"/>
            <p:cNvGrpSpPr/>
            <p:nvPr/>
          </p:nvGrpSpPr>
          <p:grpSpPr>
            <a:xfrm>
              <a:off x="2826056" y="-241102"/>
              <a:ext cx="2826056" cy="13957102"/>
              <a:chOff x="0" y="-47625"/>
              <a:chExt cx="558233" cy="2756958"/>
            </a:xfrm>
          </p:grpSpPr>
          <p:sp>
            <p:nvSpPr>
              <p:cNvPr id="86" name="Google Shape;86;p1"/>
              <p:cNvSpPr/>
              <p:nvPr/>
            </p:nvSpPr>
            <p:spPr>
              <a:xfrm>
                <a:off x="0" y="0"/>
                <a:ext cx="558233" cy="2709333"/>
              </a:xfrm>
              <a:custGeom>
                <a:rect b="b" l="l" r="r" t="t"/>
                <a:pathLst>
                  <a:path extrusionOk="0" h="2709333" w="558233">
                    <a:moveTo>
                      <a:pt x="0" y="0"/>
                    </a:moveTo>
                    <a:lnTo>
                      <a:pt x="558233" y="0"/>
                    </a:lnTo>
                    <a:lnTo>
                      <a:pt x="558233" y="2709333"/>
                    </a:lnTo>
                    <a:lnTo>
                      <a:pt x="0" y="2709333"/>
                    </a:lnTo>
                    <a:close/>
                  </a:path>
                </a:pathLst>
              </a:custGeom>
              <a:solidFill>
                <a:srgbClr val="E9E0D9"/>
              </a:solidFill>
              <a:ln>
                <a:noFill/>
              </a:ln>
            </p:spPr>
          </p:sp>
          <p:sp>
            <p:nvSpPr>
              <p:cNvPr id="87" name="Google Shape;87;p1"/>
              <p:cNvSpPr txBox="1"/>
              <p:nvPr/>
            </p:nvSpPr>
            <p:spPr>
              <a:xfrm>
                <a:off x="0" y="-47625"/>
                <a:ext cx="5582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
            <p:cNvGrpSpPr/>
            <p:nvPr/>
          </p:nvGrpSpPr>
          <p:grpSpPr>
            <a:xfrm>
              <a:off x="1413028" y="-241102"/>
              <a:ext cx="2826056" cy="13957102"/>
              <a:chOff x="0" y="-47625"/>
              <a:chExt cx="558233" cy="2756958"/>
            </a:xfrm>
          </p:grpSpPr>
          <p:sp>
            <p:nvSpPr>
              <p:cNvPr id="89" name="Google Shape;89;p1"/>
              <p:cNvSpPr/>
              <p:nvPr/>
            </p:nvSpPr>
            <p:spPr>
              <a:xfrm>
                <a:off x="0" y="0"/>
                <a:ext cx="558233" cy="2709333"/>
              </a:xfrm>
              <a:custGeom>
                <a:rect b="b" l="l" r="r" t="t"/>
                <a:pathLst>
                  <a:path extrusionOk="0" h="2709333" w="558233">
                    <a:moveTo>
                      <a:pt x="0" y="0"/>
                    </a:moveTo>
                    <a:lnTo>
                      <a:pt x="558233" y="0"/>
                    </a:lnTo>
                    <a:lnTo>
                      <a:pt x="558233" y="2709333"/>
                    </a:lnTo>
                    <a:lnTo>
                      <a:pt x="0" y="2709333"/>
                    </a:lnTo>
                    <a:close/>
                  </a:path>
                </a:pathLst>
              </a:custGeom>
              <a:solidFill>
                <a:srgbClr val="9FC3D0"/>
              </a:solidFill>
              <a:ln>
                <a:noFill/>
              </a:ln>
            </p:spPr>
          </p:sp>
          <p:sp>
            <p:nvSpPr>
              <p:cNvPr id="90" name="Google Shape;90;p1"/>
              <p:cNvSpPr txBox="1"/>
              <p:nvPr/>
            </p:nvSpPr>
            <p:spPr>
              <a:xfrm>
                <a:off x="0" y="-47625"/>
                <a:ext cx="5582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
            <p:cNvGrpSpPr/>
            <p:nvPr/>
          </p:nvGrpSpPr>
          <p:grpSpPr>
            <a:xfrm>
              <a:off x="0" y="-241102"/>
              <a:ext cx="2826056" cy="13957102"/>
              <a:chOff x="0" y="-47625"/>
              <a:chExt cx="558233" cy="2756958"/>
            </a:xfrm>
          </p:grpSpPr>
          <p:sp>
            <p:nvSpPr>
              <p:cNvPr id="92" name="Google Shape;92;p1"/>
              <p:cNvSpPr/>
              <p:nvPr/>
            </p:nvSpPr>
            <p:spPr>
              <a:xfrm>
                <a:off x="0" y="0"/>
                <a:ext cx="558233" cy="2709333"/>
              </a:xfrm>
              <a:custGeom>
                <a:rect b="b" l="l" r="r" t="t"/>
                <a:pathLst>
                  <a:path extrusionOk="0" h="2709333" w="558233">
                    <a:moveTo>
                      <a:pt x="0" y="0"/>
                    </a:moveTo>
                    <a:lnTo>
                      <a:pt x="558233" y="0"/>
                    </a:lnTo>
                    <a:lnTo>
                      <a:pt x="558233" y="2709333"/>
                    </a:lnTo>
                    <a:lnTo>
                      <a:pt x="0" y="2709333"/>
                    </a:lnTo>
                    <a:close/>
                  </a:path>
                </a:pathLst>
              </a:custGeom>
              <a:solidFill>
                <a:srgbClr val="E9C7C6"/>
              </a:solidFill>
              <a:ln>
                <a:noFill/>
              </a:ln>
            </p:spPr>
          </p:sp>
          <p:sp>
            <p:nvSpPr>
              <p:cNvPr id="93" name="Google Shape;93;p1"/>
              <p:cNvSpPr txBox="1"/>
              <p:nvPr/>
            </p:nvSpPr>
            <p:spPr>
              <a:xfrm>
                <a:off x="0" y="-47625"/>
                <a:ext cx="5582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4" name="Google Shape;94;p1"/>
          <p:cNvSpPr txBox="1"/>
          <p:nvPr/>
        </p:nvSpPr>
        <p:spPr>
          <a:xfrm>
            <a:off x="6241693" y="2300434"/>
            <a:ext cx="8534002" cy="2396800"/>
          </a:xfrm>
          <a:prstGeom prst="rect">
            <a:avLst/>
          </a:prstGeom>
          <a:noFill/>
          <a:ln>
            <a:noFill/>
          </a:ln>
        </p:spPr>
        <p:txBody>
          <a:bodyPr anchorCtr="0" anchor="t" bIns="0" lIns="0" spcFirstLastPara="1" rIns="0" wrap="square" tIns="0">
            <a:spAutoFit/>
          </a:bodyPr>
          <a:lstStyle/>
          <a:p>
            <a:pPr indent="0" lvl="0" marL="0" marR="0" rtl="0" algn="ctr">
              <a:lnSpc>
                <a:spcPct val="97000"/>
              </a:lnSpc>
              <a:spcBef>
                <a:spcPts val="0"/>
              </a:spcBef>
              <a:spcAft>
                <a:spcPts val="0"/>
              </a:spcAft>
              <a:buNone/>
            </a:pPr>
            <a:r>
              <a:rPr b="0" i="0" lang="en-US" sz="6401" u="none" cap="none" strike="noStrike">
                <a:solidFill>
                  <a:srgbClr val="000000"/>
                </a:solidFill>
                <a:latin typeface="Alatsi"/>
                <a:ea typeface="Alatsi"/>
                <a:cs typeface="Alatsi"/>
                <a:sym typeface="Alatsi"/>
              </a:rPr>
              <a:t>USING AI EFFECTIVELY IN VETERANS’ COMPENSATION CLAIMS</a:t>
            </a:r>
            <a:endParaRPr/>
          </a:p>
        </p:txBody>
      </p:sp>
      <p:sp>
        <p:nvSpPr>
          <p:cNvPr id="95" name="Google Shape;95;p1"/>
          <p:cNvSpPr/>
          <p:nvPr/>
        </p:nvSpPr>
        <p:spPr>
          <a:xfrm>
            <a:off x="12646898" y="-210192"/>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sp>
        <p:nvSpPr>
          <p:cNvPr id="96" name="Google Shape;96;p1"/>
          <p:cNvSpPr txBox="1"/>
          <p:nvPr/>
        </p:nvSpPr>
        <p:spPr>
          <a:xfrm>
            <a:off x="4633952" y="6469533"/>
            <a:ext cx="12625348" cy="199745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735" u="none" cap="none" strike="noStrike">
                <a:solidFill>
                  <a:srgbClr val="000000"/>
                </a:solidFill>
                <a:latin typeface="Alatsi"/>
                <a:ea typeface="Alatsi"/>
                <a:cs typeface="Alatsi"/>
                <a:sym typeface="Alatsi"/>
              </a:rPr>
              <a:t>Presented By : Janelle Gallatin</a:t>
            </a:r>
            <a:endParaRPr/>
          </a:p>
          <a:p>
            <a:pPr indent="0" lvl="0" marL="0" marR="0" rtl="0" algn="ctr">
              <a:lnSpc>
                <a:spcPct val="140000"/>
              </a:lnSpc>
              <a:spcBef>
                <a:spcPts val="0"/>
              </a:spcBef>
              <a:spcAft>
                <a:spcPts val="0"/>
              </a:spcAft>
              <a:buNone/>
            </a:pPr>
            <a:r>
              <a:rPr b="0" i="0" lang="en-US" sz="5735" u="none" cap="none" strike="noStrike">
                <a:solidFill>
                  <a:srgbClr val="000000"/>
                </a:solidFill>
                <a:latin typeface="Alatsi"/>
                <a:ea typeface="Alatsi"/>
                <a:cs typeface="Alatsi"/>
                <a:sym typeface="Alatsi"/>
              </a:rPr>
              <a:t>Dane County Assistant VSO</a:t>
            </a:r>
            <a:endParaRPr/>
          </a:p>
        </p:txBody>
      </p:sp>
      <p:sp>
        <p:nvSpPr>
          <p:cNvPr id="97" name="Google Shape;97;p1"/>
          <p:cNvSpPr txBox="1"/>
          <p:nvPr/>
        </p:nvSpPr>
        <p:spPr>
          <a:xfrm>
            <a:off x="7067640" y="8725001"/>
            <a:ext cx="6882108" cy="533299"/>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US" sz="3126" u="none" cap="none" strike="noStrike">
                <a:solidFill>
                  <a:srgbClr val="000000"/>
                </a:solidFill>
                <a:latin typeface="Alatsi"/>
                <a:ea typeface="Alatsi"/>
                <a:cs typeface="Alatsi"/>
                <a:sym typeface="Alatsi"/>
              </a:rPr>
              <a:t>Fall Conference 2025</a:t>
            </a:r>
            <a:endParaRPr/>
          </a:p>
        </p:txBody>
      </p:sp>
      <p:sp>
        <p:nvSpPr>
          <p:cNvPr id="98" name="Google Shape;98;p1"/>
          <p:cNvSpPr/>
          <p:nvPr/>
        </p:nvSpPr>
        <p:spPr>
          <a:xfrm>
            <a:off x="11118095" y="9258300"/>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295" name="Shape 295"/>
        <p:cNvGrpSpPr/>
        <p:nvPr/>
      </p:nvGrpSpPr>
      <p:grpSpPr>
        <a:xfrm>
          <a:off x="0" y="0"/>
          <a:ext cx="0" cy="0"/>
          <a:chOff x="0" y="0"/>
          <a:chExt cx="0" cy="0"/>
        </a:xfrm>
      </p:grpSpPr>
      <p:sp>
        <p:nvSpPr>
          <p:cNvPr id="296" name="Google Shape;296;p10"/>
          <p:cNvSpPr txBox="1"/>
          <p:nvPr/>
        </p:nvSpPr>
        <p:spPr>
          <a:xfrm>
            <a:off x="1028700" y="1269054"/>
            <a:ext cx="16230600"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PROMPT LEVEL 3: CFR-ALIGNED</a:t>
            </a:r>
            <a:endParaRPr/>
          </a:p>
        </p:txBody>
      </p:sp>
      <p:sp>
        <p:nvSpPr>
          <p:cNvPr id="297" name="Google Shape;297;p10"/>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298" name="Google Shape;298;p10"/>
          <p:cNvSpPr/>
          <p:nvPr/>
        </p:nvSpPr>
        <p:spPr>
          <a:xfrm>
            <a:off x="13417488" y="6142174"/>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grpSp>
        <p:nvGrpSpPr>
          <p:cNvPr id="299" name="Google Shape;299;p10"/>
          <p:cNvGrpSpPr/>
          <p:nvPr/>
        </p:nvGrpSpPr>
        <p:grpSpPr>
          <a:xfrm>
            <a:off x="5462650" y="3210826"/>
            <a:ext cx="7362728" cy="5165996"/>
            <a:chOff x="5462650" y="3210826"/>
            <a:chExt cx="7362728" cy="5165996"/>
          </a:xfrm>
        </p:grpSpPr>
        <p:grpSp>
          <p:nvGrpSpPr>
            <p:cNvPr id="300" name="Google Shape;300;p10"/>
            <p:cNvGrpSpPr/>
            <p:nvPr/>
          </p:nvGrpSpPr>
          <p:grpSpPr>
            <a:xfrm>
              <a:off x="5462650" y="3210826"/>
              <a:ext cx="7362728" cy="5165996"/>
              <a:chOff x="0" y="-38100"/>
              <a:chExt cx="1939142" cy="1202513"/>
            </a:xfrm>
          </p:grpSpPr>
          <p:sp>
            <p:nvSpPr>
              <p:cNvPr id="301" name="Google Shape;301;p10"/>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0"/>
            <p:cNvSpPr txBox="1"/>
            <p:nvPr/>
          </p:nvSpPr>
          <p:spPr>
            <a:xfrm>
              <a:off x="5826238" y="4271716"/>
              <a:ext cx="6635400" cy="4051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000000"/>
                  </a:solidFill>
                  <a:latin typeface="Alatsi"/>
                  <a:ea typeface="Alatsi"/>
                  <a:cs typeface="Alatsi"/>
                  <a:sym typeface="Alatsi"/>
                </a:rPr>
                <a:t>“Draft a VA disability claim narrative for lumbar spine DDD with bilateral radiculopathy. Include constant pain, flare-ups 3–4 times weekly, standing/sitting limits, cane use, and impact on ADLs and employment. Use 38 CFR § 4.71a language.”</a:t>
              </a:r>
              <a:endParaRPr/>
            </a:p>
          </p:txBody>
        </p:sp>
        <p:sp>
          <p:nvSpPr>
            <p:cNvPr id="304" name="Google Shape;304;p10"/>
            <p:cNvSpPr txBox="1"/>
            <p:nvPr/>
          </p:nvSpPr>
          <p:spPr>
            <a:xfrm>
              <a:off x="7930252" y="3560198"/>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Prompt</a:t>
              </a:r>
              <a:endParaRPr/>
            </a:p>
          </p:txBody>
        </p:sp>
        <p:grpSp>
          <p:nvGrpSpPr>
            <p:cNvPr id="305" name="Google Shape;305;p10"/>
            <p:cNvGrpSpPr/>
            <p:nvPr/>
          </p:nvGrpSpPr>
          <p:grpSpPr>
            <a:xfrm>
              <a:off x="7262205" y="3679544"/>
              <a:ext cx="516960" cy="516960"/>
              <a:chOff x="0" y="0"/>
              <a:chExt cx="812800" cy="812800"/>
            </a:xfrm>
          </p:grpSpPr>
          <p:sp>
            <p:nvSpPr>
              <p:cNvPr id="306" name="Google Shape;306;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308" name="Google Shape;308;p10"/>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309" name="Google Shape;309;p10"/>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310" name="Google Shape;310;p10"/>
          <p:cNvGrpSpPr/>
          <p:nvPr/>
        </p:nvGrpSpPr>
        <p:grpSpPr>
          <a:xfrm>
            <a:off x="15859155" y="-98041"/>
            <a:ext cx="1562612" cy="1771266"/>
            <a:chOff x="0" y="-130721"/>
            <a:chExt cx="2083482" cy="2361688"/>
          </a:xfrm>
        </p:grpSpPr>
        <p:grpSp>
          <p:nvGrpSpPr>
            <p:cNvPr id="311" name="Google Shape;311;p10"/>
            <p:cNvGrpSpPr/>
            <p:nvPr/>
          </p:nvGrpSpPr>
          <p:grpSpPr>
            <a:xfrm>
              <a:off x="75599" y="-130721"/>
              <a:ext cx="1932284" cy="2361688"/>
              <a:chOff x="0" y="-47625"/>
              <a:chExt cx="703982" cy="860425"/>
            </a:xfrm>
          </p:grpSpPr>
          <p:sp>
            <p:nvSpPr>
              <p:cNvPr id="312" name="Google Shape;312;p10"/>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10"/>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9</a:t>
              </a:r>
              <a:endParaRPr/>
            </a:p>
          </p:txBody>
        </p:sp>
      </p:grpSp>
      <p:sp>
        <p:nvSpPr>
          <p:cNvPr id="315" name="Google Shape;315;p10"/>
          <p:cNvSpPr/>
          <p:nvPr/>
        </p:nvSpPr>
        <p:spPr>
          <a:xfrm>
            <a:off x="-2243137"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1000"/>
                                        <p:tgtEl>
                                          <p:spTgt spid="299"/>
                                        </p:tgtEl>
                                        <p:attrNameLst>
                                          <p:attrName>ppt_w</p:attrName>
                                        </p:attrNameLst>
                                      </p:cBhvr>
                                      <p:tavLst>
                                        <p:tav fmla="" tm="0">
                                          <p:val>
                                            <p:strVal val="0"/>
                                          </p:val>
                                        </p:tav>
                                        <p:tav fmla="" tm="100000">
                                          <p:val>
                                            <p:strVal val="#ppt_w"/>
                                          </p:val>
                                        </p:tav>
                                      </p:tavLst>
                                    </p:anim>
                                    <p:anim calcmode="lin" valueType="num">
                                      <p:cBhvr additive="base">
                                        <p:cTn dur="1000"/>
                                        <p:tgtEl>
                                          <p:spTgt spid="2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319" name="Shape 319"/>
        <p:cNvGrpSpPr/>
        <p:nvPr/>
      </p:nvGrpSpPr>
      <p:grpSpPr>
        <a:xfrm>
          <a:off x="0" y="0"/>
          <a:ext cx="0" cy="0"/>
          <a:chOff x="0" y="0"/>
          <a:chExt cx="0" cy="0"/>
        </a:xfrm>
      </p:grpSpPr>
      <p:sp>
        <p:nvSpPr>
          <p:cNvPr id="320" name="Google Shape;320;p11"/>
          <p:cNvSpPr txBox="1"/>
          <p:nvPr/>
        </p:nvSpPr>
        <p:spPr>
          <a:xfrm>
            <a:off x="5702996" y="9529682"/>
            <a:ext cx="6882000" cy="4155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321" name="Google Shape;321;p11"/>
          <p:cNvCxnSpPr/>
          <p:nvPr/>
        </p:nvCxnSpPr>
        <p:spPr>
          <a:xfrm>
            <a:off x="1" y="9721742"/>
            <a:ext cx="7105200" cy="19200"/>
          </a:xfrm>
          <a:prstGeom prst="straightConnector1">
            <a:avLst/>
          </a:prstGeom>
          <a:noFill/>
          <a:ln cap="flat" cmpd="sng" w="114300">
            <a:solidFill>
              <a:srgbClr val="9FC3D0"/>
            </a:solidFill>
            <a:prstDash val="solid"/>
            <a:round/>
            <a:headEnd len="sm" w="sm" type="none"/>
            <a:tailEnd len="sm" w="sm" type="none"/>
          </a:ln>
        </p:spPr>
      </p:cxnSp>
      <p:cxnSp>
        <p:nvCxnSpPr>
          <p:cNvPr id="322" name="Google Shape;322;p11"/>
          <p:cNvCxnSpPr/>
          <p:nvPr/>
        </p:nvCxnSpPr>
        <p:spPr>
          <a:xfrm>
            <a:off x="11182744" y="9727817"/>
            <a:ext cx="7105200" cy="19200"/>
          </a:xfrm>
          <a:prstGeom prst="straightConnector1">
            <a:avLst/>
          </a:prstGeom>
          <a:noFill/>
          <a:ln cap="flat" cmpd="sng" w="114300">
            <a:solidFill>
              <a:srgbClr val="9FC3D0"/>
            </a:solidFill>
            <a:prstDash val="solid"/>
            <a:round/>
            <a:headEnd len="sm" w="sm" type="none"/>
            <a:tailEnd len="sm" w="sm" type="none"/>
          </a:ln>
        </p:spPr>
      </p:cxnSp>
      <p:grpSp>
        <p:nvGrpSpPr>
          <p:cNvPr id="323" name="Google Shape;323;p11"/>
          <p:cNvGrpSpPr/>
          <p:nvPr/>
        </p:nvGrpSpPr>
        <p:grpSpPr>
          <a:xfrm>
            <a:off x="15859155" y="-98041"/>
            <a:ext cx="1562612" cy="1771266"/>
            <a:chOff x="0" y="-130721"/>
            <a:chExt cx="2083482" cy="2361688"/>
          </a:xfrm>
        </p:grpSpPr>
        <p:grpSp>
          <p:nvGrpSpPr>
            <p:cNvPr id="324" name="Google Shape;324;p11"/>
            <p:cNvGrpSpPr/>
            <p:nvPr/>
          </p:nvGrpSpPr>
          <p:grpSpPr>
            <a:xfrm>
              <a:off x="75599" y="-130721"/>
              <a:ext cx="1932284" cy="2361688"/>
              <a:chOff x="0" y="-47625"/>
              <a:chExt cx="703982" cy="860425"/>
            </a:xfrm>
          </p:grpSpPr>
          <p:sp>
            <p:nvSpPr>
              <p:cNvPr id="325" name="Google Shape;325;p11"/>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7" name="Google Shape;327;p11"/>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10</a:t>
              </a:r>
              <a:endParaRPr/>
            </a:p>
          </p:txBody>
        </p:sp>
      </p:grpSp>
      <p:sp>
        <p:nvSpPr>
          <p:cNvPr id="328" name="Google Shape;328;p11"/>
          <p:cNvSpPr txBox="1"/>
          <p:nvPr/>
        </p:nvSpPr>
        <p:spPr>
          <a:xfrm>
            <a:off x="2553980" y="30162"/>
            <a:ext cx="1318003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OUTPUT</a:t>
            </a:r>
            <a:endParaRPr/>
          </a:p>
        </p:txBody>
      </p:sp>
      <p:sp>
        <p:nvSpPr>
          <p:cNvPr id="329" name="Google Shape;329;p11"/>
          <p:cNvSpPr txBox="1"/>
          <p:nvPr/>
        </p:nvSpPr>
        <p:spPr>
          <a:xfrm>
            <a:off x="239300" y="1787238"/>
            <a:ext cx="17413200" cy="76284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0" i="0" lang="en-US" sz="1899" u="none" cap="none" strike="noStrike">
                <a:solidFill>
                  <a:srgbClr val="000000"/>
                </a:solidFill>
                <a:latin typeface="Alatsi"/>
                <a:ea typeface="Alatsi"/>
                <a:cs typeface="Alatsi"/>
                <a:sym typeface="Alatsi"/>
              </a:rPr>
              <a:t>VA D</a:t>
            </a:r>
            <a:r>
              <a:rPr b="0" i="0" lang="en-US" sz="1699" u="none" cap="none" strike="noStrike">
                <a:solidFill>
                  <a:srgbClr val="000000"/>
                </a:solidFill>
                <a:latin typeface="Alatsi"/>
                <a:ea typeface="Alatsi"/>
                <a:cs typeface="Alatsi"/>
                <a:sym typeface="Alatsi"/>
              </a:rPr>
              <a:t>isability Claim Narrative</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Condition: Lumbar Spine Degenerative Disc Disease (DDD) with Bilateral Lower Extremity Radiculopathy</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Regulatory Reference: 38 CFR § 4.71a, Diagnostic Codes 5235–5243</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 is diagnosed with lumbar spine degenerative disc disease, with progression resulting in chronic pain and functional loss consistent with limited motion, weakness, and neurologic involvement of both lower extremities.</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 experiences constant low back pain that is described as aching and sharp, with flare-ups occurring three to four times per week. During flare-ups, pain intensity significantly increases, causing additional limitation of motion and functional impairment. The veteran reports that these episodes are often triggered by prolonged sitting, standing, or bending, and may last for several hours to several days.</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veteran’s range of motion of the thoracolumbar spine is limited due to pain, stiffness, and muscle spasms, consistent with criteria under 38 CFR § 4.71a for functional loss due to pain on movement and during flare-ups. Forward flexion is markedly reduced during flare-ups, and repetitive use further decreases motion and endurance.</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 is unable to stand or walk for extended periods, generally limited to 10–15 minutes of standing or walking before pain intensifies. Sitting tolerance is limited to approximately 20–30 minutes before needing to change position or recline. The veteran uses a cane for ambulation to maintain balance and stability, particularly during flare-ups or after prolonged activity.</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Associated bilateral lower extremity radiculopathy is manifested by pain, numbness, and tingling radiating from the lower back into both legs and feet, more pronounced on the [right/left] side. These symptoms are</a:t>
            </a:r>
            <a:r>
              <a:rPr lang="en-US"/>
              <a:t> </a:t>
            </a:r>
            <a:r>
              <a:rPr b="0" i="0" lang="en-US" sz="1699" u="none" cap="none" strike="noStrike">
                <a:solidFill>
                  <a:srgbClr val="000000"/>
                </a:solidFill>
                <a:latin typeface="Alatsi"/>
                <a:ea typeface="Alatsi"/>
                <a:cs typeface="Alatsi"/>
                <a:sym typeface="Alatsi"/>
              </a:rPr>
              <a:t>consistent with sciatic nerve involvement under Diagnostic Code 8520, resulting in mild to moderate incomplete paralysis characterized by sensory disturbance and intermittent weakness.</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This condition has a significant impact on the veteran’s activities of daily living (ADLs). Tasks such as household cleaning, lifting, yard work, or prolonged driving are limited or require assistance. The veteran must frequently alternate between sitting and standing to manage pain levels and avoid worsening symptoms. Sleep is often interrupted by back and leg pain.</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veteran’s condition also interferes with employment. Prolonged standing, walking, lifting, or sitting required by occupational tasks exacerbates symptoms and reduces functional capacity. The veteran’s pain and limited mobility contribute to decreased productivity, frequent position changes, and difficulty performing physically demanding duties.</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Overall, the veteran’s lumbar spine DDD with bilateral radiculopathy results in functional loss comparable to limitation of motion and neurologic impairment as described in 38 CFR § 4.71a, warranting consideration for an increased evaluation based on painful motion, flare-ups, and their impact on occupational and daily functioning.</a:t>
            </a:r>
            <a:endParaRPr b="0" i="0" sz="1699" u="none" cap="none" strike="noStrike">
              <a:solidFill>
                <a:srgbClr val="000000"/>
              </a:solidFill>
              <a:latin typeface="Alatsi"/>
              <a:ea typeface="Alatsi"/>
              <a:cs typeface="Alatsi"/>
              <a:sym typeface="Alatsi"/>
            </a:endParaRPr>
          </a:p>
        </p:txBody>
      </p:sp>
      <p:sp>
        <p:nvSpPr>
          <p:cNvPr id="330" name="Google Shape;330;p11"/>
          <p:cNvSpPr/>
          <p:nvPr/>
        </p:nvSpPr>
        <p:spPr>
          <a:xfrm>
            <a:off x="14982801" y="637964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331" name="Google Shape;331;p11"/>
          <p:cNvSpPr/>
          <p:nvPr/>
        </p:nvSpPr>
        <p:spPr>
          <a:xfrm>
            <a:off x="-1648907"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335" name="Shape 335"/>
        <p:cNvGrpSpPr/>
        <p:nvPr/>
      </p:nvGrpSpPr>
      <p:grpSpPr>
        <a:xfrm>
          <a:off x="0" y="0"/>
          <a:ext cx="0" cy="0"/>
          <a:chOff x="0" y="0"/>
          <a:chExt cx="0" cy="0"/>
        </a:xfrm>
      </p:grpSpPr>
      <p:sp>
        <p:nvSpPr>
          <p:cNvPr id="336" name="Google Shape;336;p12"/>
          <p:cNvSpPr txBox="1"/>
          <p:nvPr/>
        </p:nvSpPr>
        <p:spPr>
          <a:xfrm>
            <a:off x="794082" y="3584575"/>
            <a:ext cx="16230600" cy="29559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PROGRESSIVE PROMPTING DEMO – PTSD</a:t>
            </a:r>
            <a:endParaRPr/>
          </a:p>
        </p:txBody>
      </p:sp>
      <p:sp>
        <p:nvSpPr>
          <p:cNvPr id="337" name="Google Shape;337;p12"/>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338" name="Google Shape;338;p12"/>
          <p:cNvSpPr/>
          <p:nvPr/>
        </p:nvSpPr>
        <p:spPr>
          <a:xfrm>
            <a:off x="13764167" y="5827621"/>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cxnSp>
        <p:nvCxnSpPr>
          <p:cNvPr id="339" name="Google Shape;339;p12"/>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340" name="Google Shape;340;p12"/>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341" name="Google Shape;341;p12"/>
          <p:cNvGrpSpPr/>
          <p:nvPr/>
        </p:nvGrpSpPr>
        <p:grpSpPr>
          <a:xfrm>
            <a:off x="15859155" y="-98041"/>
            <a:ext cx="1562612" cy="1771266"/>
            <a:chOff x="0" y="-130721"/>
            <a:chExt cx="2083482" cy="2361688"/>
          </a:xfrm>
        </p:grpSpPr>
        <p:grpSp>
          <p:nvGrpSpPr>
            <p:cNvPr id="342" name="Google Shape;342;p12"/>
            <p:cNvGrpSpPr/>
            <p:nvPr/>
          </p:nvGrpSpPr>
          <p:grpSpPr>
            <a:xfrm>
              <a:off x="75599" y="-130721"/>
              <a:ext cx="1932284" cy="2361688"/>
              <a:chOff x="0" y="-47625"/>
              <a:chExt cx="703982" cy="860425"/>
            </a:xfrm>
          </p:grpSpPr>
          <p:sp>
            <p:nvSpPr>
              <p:cNvPr id="343" name="Google Shape;343;p12"/>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2"/>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12"/>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11</a:t>
              </a:r>
              <a:endParaRPr/>
            </a:p>
          </p:txBody>
        </p:sp>
      </p:grpSp>
      <p:sp>
        <p:nvSpPr>
          <p:cNvPr id="346" name="Google Shape;346;p12"/>
          <p:cNvSpPr/>
          <p:nvPr/>
        </p:nvSpPr>
        <p:spPr>
          <a:xfrm>
            <a:off x="-2628900" y="-1449083"/>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350" name="Shape 350"/>
        <p:cNvGrpSpPr/>
        <p:nvPr/>
      </p:nvGrpSpPr>
      <p:grpSpPr>
        <a:xfrm>
          <a:off x="0" y="0"/>
          <a:ext cx="0" cy="0"/>
          <a:chOff x="0" y="0"/>
          <a:chExt cx="0" cy="0"/>
        </a:xfrm>
      </p:grpSpPr>
      <p:sp>
        <p:nvSpPr>
          <p:cNvPr id="351" name="Google Shape;351;p13"/>
          <p:cNvSpPr txBox="1"/>
          <p:nvPr/>
        </p:nvSpPr>
        <p:spPr>
          <a:xfrm>
            <a:off x="1028700" y="1269054"/>
            <a:ext cx="16230600"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PROMPT LEVEL 1: VAGUE</a:t>
            </a:r>
            <a:endParaRPr/>
          </a:p>
        </p:txBody>
      </p:sp>
      <p:sp>
        <p:nvSpPr>
          <p:cNvPr id="352" name="Google Shape;352;p13"/>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353" name="Google Shape;353;p13"/>
          <p:cNvSpPr/>
          <p:nvPr/>
        </p:nvSpPr>
        <p:spPr>
          <a:xfrm>
            <a:off x="13417488" y="6142174"/>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grpSp>
        <p:nvGrpSpPr>
          <p:cNvPr id="354" name="Google Shape;354;p13"/>
          <p:cNvGrpSpPr/>
          <p:nvPr/>
        </p:nvGrpSpPr>
        <p:grpSpPr>
          <a:xfrm>
            <a:off x="1390722" y="2958149"/>
            <a:ext cx="7362681" cy="4565792"/>
            <a:chOff x="1390722" y="2958149"/>
            <a:chExt cx="7362681" cy="4565792"/>
          </a:xfrm>
        </p:grpSpPr>
        <p:grpSp>
          <p:nvGrpSpPr>
            <p:cNvPr id="355" name="Google Shape;355;p13"/>
            <p:cNvGrpSpPr/>
            <p:nvPr/>
          </p:nvGrpSpPr>
          <p:grpSpPr>
            <a:xfrm>
              <a:off x="1390722" y="2958149"/>
              <a:ext cx="7362681" cy="4565792"/>
              <a:chOff x="0" y="-38100"/>
              <a:chExt cx="1939142" cy="1202513"/>
            </a:xfrm>
          </p:grpSpPr>
          <p:sp>
            <p:nvSpPr>
              <p:cNvPr id="356" name="Google Shape;356;p13"/>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13"/>
            <p:cNvSpPr txBox="1"/>
            <p:nvPr/>
          </p:nvSpPr>
          <p:spPr>
            <a:xfrm>
              <a:off x="2508477" y="4190066"/>
              <a:ext cx="5499000" cy="114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Alatsi"/>
                  <a:ea typeface="Alatsi"/>
                  <a:cs typeface="Alatsi"/>
                  <a:sym typeface="Alatsi"/>
                </a:rPr>
                <a:t>“Write about a Veteran with PTSD.”</a:t>
              </a:r>
              <a:endParaRPr/>
            </a:p>
          </p:txBody>
        </p:sp>
        <p:sp>
          <p:nvSpPr>
            <p:cNvPr id="359" name="Google Shape;359;p13"/>
            <p:cNvSpPr txBox="1"/>
            <p:nvPr/>
          </p:nvSpPr>
          <p:spPr>
            <a:xfrm>
              <a:off x="2479902" y="3496012"/>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Prompt</a:t>
              </a:r>
              <a:endParaRPr/>
            </a:p>
          </p:txBody>
        </p:sp>
        <p:grpSp>
          <p:nvGrpSpPr>
            <p:cNvPr id="360" name="Google Shape;360;p13"/>
            <p:cNvGrpSpPr/>
            <p:nvPr/>
          </p:nvGrpSpPr>
          <p:grpSpPr>
            <a:xfrm>
              <a:off x="1739665" y="3615357"/>
              <a:ext cx="516960" cy="516960"/>
              <a:chOff x="0" y="0"/>
              <a:chExt cx="812800" cy="812800"/>
            </a:xfrm>
          </p:grpSpPr>
          <p:sp>
            <p:nvSpPr>
              <p:cNvPr id="361" name="Google Shape;36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63" name="Google Shape;363;p13"/>
          <p:cNvGrpSpPr/>
          <p:nvPr/>
        </p:nvGrpSpPr>
        <p:grpSpPr>
          <a:xfrm>
            <a:off x="9534597" y="2958149"/>
            <a:ext cx="7362681" cy="4565792"/>
            <a:chOff x="9534597" y="2958149"/>
            <a:chExt cx="7362681" cy="4565792"/>
          </a:xfrm>
        </p:grpSpPr>
        <p:grpSp>
          <p:nvGrpSpPr>
            <p:cNvPr id="364" name="Google Shape;364;p13"/>
            <p:cNvGrpSpPr/>
            <p:nvPr/>
          </p:nvGrpSpPr>
          <p:grpSpPr>
            <a:xfrm>
              <a:off x="9534597" y="2958149"/>
              <a:ext cx="7362681" cy="4565792"/>
              <a:chOff x="0" y="-38100"/>
              <a:chExt cx="1939142" cy="1202513"/>
            </a:xfrm>
          </p:grpSpPr>
          <p:sp>
            <p:nvSpPr>
              <p:cNvPr id="365" name="Google Shape;365;p13"/>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13"/>
            <p:cNvSpPr txBox="1"/>
            <p:nvPr/>
          </p:nvSpPr>
          <p:spPr>
            <a:xfrm>
              <a:off x="10667924" y="4190066"/>
              <a:ext cx="5499000" cy="114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Alatsi"/>
                  <a:ea typeface="Alatsi"/>
                  <a:cs typeface="Alatsi"/>
                  <a:sym typeface="Alatsi"/>
                </a:rPr>
                <a:t>Generic sentence about nightmares and anxiety.</a:t>
              </a:r>
              <a:endParaRPr/>
            </a:p>
          </p:txBody>
        </p:sp>
        <p:sp>
          <p:nvSpPr>
            <p:cNvPr id="368" name="Google Shape;368;p13"/>
            <p:cNvSpPr txBox="1"/>
            <p:nvPr/>
          </p:nvSpPr>
          <p:spPr>
            <a:xfrm>
              <a:off x="10639349" y="3496012"/>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Output</a:t>
              </a:r>
              <a:endParaRPr/>
            </a:p>
          </p:txBody>
        </p:sp>
        <p:grpSp>
          <p:nvGrpSpPr>
            <p:cNvPr id="369" name="Google Shape;369;p13"/>
            <p:cNvGrpSpPr/>
            <p:nvPr/>
          </p:nvGrpSpPr>
          <p:grpSpPr>
            <a:xfrm>
              <a:off x="9944736" y="3615357"/>
              <a:ext cx="516960" cy="516960"/>
              <a:chOff x="0" y="0"/>
              <a:chExt cx="812800" cy="812800"/>
            </a:xfrm>
          </p:grpSpPr>
          <p:sp>
            <p:nvSpPr>
              <p:cNvPr id="370" name="Google Shape;37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372" name="Google Shape;372;p13"/>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373" name="Google Shape;373;p13"/>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374" name="Google Shape;374;p13"/>
          <p:cNvGrpSpPr/>
          <p:nvPr/>
        </p:nvGrpSpPr>
        <p:grpSpPr>
          <a:xfrm>
            <a:off x="15859155" y="-98041"/>
            <a:ext cx="1562612" cy="1771266"/>
            <a:chOff x="0" y="-130721"/>
            <a:chExt cx="2083482" cy="2361688"/>
          </a:xfrm>
        </p:grpSpPr>
        <p:grpSp>
          <p:nvGrpSpPr>
            <p:cNvPr id="375" name="Google Shape;375;p13"/>
            <p:cNvGrpSpPr/>
            <p:nvPr/>
          </p:nvGrpSpPr>
          <p:grpSpPr>
            <a:xfrm>
              <a:off x="75599" y="-130721"/>
              <a:ext cx="1932284" cy="2361688"/>
              <a:chOff x="0" y="-47625"/>
              <a:chExt cx="703982" cy="860425"/>
            </a:xfrm>
          </p:grpSpPr>
          <p:sp>
            <p:nvSpPr>
              <p:cNvPr id="376" name="Google Shape;376;p13"/>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13"/>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12</a:t>
              </a:r>
              <a:endParaRPr/>
            </a:p>
          </p:txBody>
        </p:sp>
      </p:grpSp>
      <p:sp>
        <p:nvSpPr>
          <p:cNvPr id="379" name="Google Shape;379;p13"/>
          <p:cNvSpPr/>
          <p:nvPr/>
        </p:nvSpPr>
        <p:spPr>
          <a:xfrm>
            <a:off x="-2243137"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380" name="Google Shape;380;p13"/>
          <p:cNvSpPr txBox="1"/>
          <p:nvPr/>
        </p:nvSpPr>
        <p:spPr>
          <a:xfrm>
            <a:off x="11497013" y="7691576"/>
            <a:ext cx="2408400" cy="9972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Note: Too vague.</a:t>
            </a:r>
            <a:endParaRPr/>
          </a:p>
          <a:p>
            <a:pPr indent="0" lvl="0" marL="0" marR="0" rtl="0" algn="ctr">
              <a:lnSpc>
                <a:spcPct val="139962"/>
              </a:lnSpc>
              <a:spcBef>
                <a:spcPts val="0"/>
              </a:spcBef>
              <a:spcAft>
                <a:spcPts val="0"/>
              </a:spcAft>
              <a:buNone/>
            </a:pPr>
            <a:r>
              <a:t/>
            </a:r>
            <a:endParaRPr b="0" i="0" sz="2700" u="none" cap="none" strike="noStrike">
              <a:solidFill>
                <a:srgbClr val="000000"/>
              </a:solidFill>
              <a:latin typeface="Alatsi"/>
              <a:ea typeface="Alatsi"/>
              <a:cs typeface="Alatsi"/>
              <a:sym typeface="Alats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1000"/>
                                        <p:tgtEl>
                                          <p:spTgt spid="3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1000"/>
                                        <p:tgtEl>
                                          <p:spTgt spid="3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384" name="Shape 384"/>
        <p:cNvGrpSpPr/>
        <p:nvPr/>
      </p:nvGrpSpPr>
      <p:grpSpPr>
        <a:xfrm>
          <a:off x="0" y="0"/>
          <a:ext cx="0" cy="0"/>
          <a:chOff x="0" y="0"/>
          <a:chExt cx="0" cy="0"/>
        </a:xfrm>
      </p:grpSpPr>
      <p:sp>
        <p:nvSpPr>
          <p:cNvPr id="385" name="Google Shape;385;p14"/>
          <p:cNvSpPr txBox="1"/>
          <p:nvPr/>
        </p:nvSpPr>
        <p:spPr>
          <a:xfrm>
            <a:off x="1028700" y="1269054"/>
            <a:ext cx="16230600"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PROMPT LEVEL 2: MODERATE</a:t>
            </a:r>
            <a:endParaRPr/>
          </a:p>
        </p:txBody>
      </p:sp>
      <p:sp>
        <p:nvSpPr>
          <p:cNvPr id="386" name="Google Shape;386;p14"/>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387" name="Google Shape;387;p14"/>
          <p:cNvSpPr/>
          <p:nvPr/>
        </p:nvSpPr>
        <p:spPr>
          <a:xfrm>
            <a:off x="13417488" y="6142174"/>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grpSp>
        <p:nvGrpSpPr>
          <p:cNvPr id="388" name="Google Shape;388;p14"/>
          <p:cNvGrpSpPr/>
          <p:nvPr/>
        </p:nvGrpSpPr>
        <p:grpSpPr>
          <a:xfrm>
            <a:off x="1390722" y="2958149"/>
            <a:ext cx="7362681" cy="4565792"/>
            <a:chOff x="1390722" y="2958149"/>
            <a:chExt cx="7362681" cy="4565792"/>
          </a:xfrm>
        </p:grpSpPr>
        <p:grpSp>
          <p:nvGrpSpPr>
            <p:cNvPr id="389" name="Google Shape;389;p14"/>
            <p:cNvGrpSpPr/>
            <p:nvPr/>
          </p:nvGrpSpPr>
          <p:grpSpPr>
            <a:xfrm>
              <a:off x="1390722" y="2958149"/>
              <a:ext cx="7362681" cy="4565792"/>
              <a:chOff x="0" y="-38100"/>
              <a:chExt cx="1939142" cy="1202513"/>
            </a:xfrm>
          </p:grpSpPr>
          <p:sp>
            <p:nvSpPr>
              <p:cNvPr id="390" name="Google Shape;390;p14"/>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2" name="Google Shape;392;p14"/>
            <p:cNvSpPr txBox="1"/>
            <p:nvPr/>
          </p:nvSpPr>
          <p:spPr>
            <a:xfrm>
              <a:off x="2508477" y="4190066"/>
              <a:ext cx="5499000" cy="2480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Alatsi"/>
                  <a:ea typeface="Alatsi"/>
                  <a:cs typeface="Alatsi"/>
                  <a:sym typeface="Alatsi"/>
                </a:rPr>
                <a:t>“Write a VA claim statement for a Veteran with PTSD who has nightmares, anxiety, and trouble around crowds.”</a:t>
              </a:r>
              <a:endParaRPr/>
            </a:p>
          </p:txBody>
        </p:sp>
        <p:sp>
          <p:nvSpPr>
            <p:cNvPr id="393" name="Google Shape;393;p14"/>
            <p:cNvSpPr txBox="1"/>
            <p:nvPr/>
          </p:nvSpPr>
          <p:spPr>
            <a:xfrm>
              <a:off x="2479902" y="3496012"/>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Prompt</a:t>
              </a:r>
              <a:endParaRPr/>
            </a:p>
          </p:txBody>
        </p:sp>
        <p:grpSp>
          <p:nvGrpSpPr>
            <p:cNvPr id="394" name="Google Shape;394;p14"/>
            <p:cNvGrpSpPr/>
            <p:nvPr/>
          </p:nvGrpSpPr>
          <p:grpSpPr>
            <a:xfrm>
              <a:off x="1739665" y="3615357"/>
              <a:ext cx="516960" cy="516960"/>
              <a:chOff x="0" y="0"/>
              <a:chExt cx="812800" cy="812800"/>
            </a:xfrm>
          </p:grpSpPr>
          <p:sp>
            <p:nvSpPr>
              <p:cNvPr id="395" name="Google Shape;39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97" name="Google Shape;397;p14"/>
          <p:cNvGrpSpPr/>
          <p:nvPr/>
        </p:nvGrpSpPr>
        <p:grpSpPr>
          <a:xfrm>
            <a:off x="9534597" y="2958148"/>
            <a:ext cx="7362728" cy="4565822"/>
            <a:chOff x="9534597" y="2958148"/>
            <a:chExt cx="7362728" cy="4565822"/>
          </a:xfrm>
        </p:grpSpPr>
        <p:grpSp>
          <p:nvGrpSpPr>
            <p:cNvPr id="398" name="Google Shape;398;p14"/>
            <p:cNvGrpSpPr/>
            <p:nvPr/>
          </p:nvGrpSpPr>
          <p:grpSpPr>
            <a:xfrm>
              <a:off x="9534597" y="2958148"/>
              <a:ext cx="7362728" cy="4565822"/>
              <a:chOff x="0" y="-38100"/>
              <a:chExt cx="1939142" cy="1202513"/>
            </a:xfrm>
          </p:grpSpPr>
          <p:sp>
            <p:nvSpPr>
              <p:cNvPr id="399" name="Google Shape;399;p14"/>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1" name="Google Shape;401;p14"/>
            <p:cNvSpPr txBox="1"/>
            <p:nvPr/>
          </p:nvSpPr>
          <p:spPr>
            <a:xfrm>
              <a:off x="10667924" y="4190066"/>
              <a:ext cx="5499000" cy="114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Alatsi"/>
                  <a:ea typeface="Alatsi"/>
                  <a:cs typeface="Alatsi"/>
                  <a:sym typeface="Alatsi"/>
                </a:rPr>
                <a:t>Better social detail but no severity or occupational impact.</a:t>
              </a:r>
              <a:endParaRPr/>
            </a:p>
          </p:txBody>
        </p:sp>
        <p:sp>
          <p:nvSpPr>
            <p:cNvPr id="402" name="Google Shape;402;p14"/>
            <p:cNvSpPr txBox="1"/>
            <p:nvPr/>
          </p:nvSpPr>
          <p:spPr>
            <a:xfrm>
              <a:off x="10639349" y="3496012"/>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Output</a:t>
              </a:r>
              <a:endParaRPr/>
            </a:p>
          </p:txBody>
        </p:sp>
        <p:grpSp>
          <p:nvGrpSpPr>
            <p:cNvPr id="403" name="Google Shape;403;p14"/>
            <p:cNvGrpSpPr/>
            <p:nvPr/>
          </p:nvGrpSpPr>
          <p:grpSpPr>
            <a:xfrm>
              <a:off x="9944736" y="3615357"/>
              <a:ext cx="516960" cy="516960"/>
              <a:chOff x="0" y="0"/>
              <a:chExt cx="812800" cy="812800"/>
            </a:xfrm>
          </p:grpSpPr>
          <p:sp>
            <p:nvSpPr>
              <p:cNvPr id="404" name="Google Shape;40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406" name="Google Shape;406;p14"/>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407" name="Google Shape;407;p14"/>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408" name="Google Shape;408;p14"/>
          <p:cNvGrpSpPr/>
          <p:nvPr/>
        </p:nvGrpSpPr>
        <p:grpSpPr>
          <a:xfrm>
            <a:off x="15859155" y="-98041"/>
            <a:ext cx="1562612" cy="1771266"/>
            <a:chOff x="0" y="-130721"/>
            <a:chExt cx="2083482" cy="2361688"/>
          </a:xfrm>
        </p:grpSpPr>
        <p:grpSp>
          <p:nvGrpSpPr>
            <p:cNvPr id="409" name="Google Shape;409;p14"/>
            <p:cNvGrpSpPr/>
            <p:nvPr/>
          </p:nvGrpSpPr>
          <p:grpSpPr>
            <a:xfrm>
              <a:off x="75599" y="-130721"/>
              <a:ext cx="1932284" cy="2361688"/>
              <a:chOff x="0" y="-47625"/>
              <a:chExt cx="703982" cy="860425"/>
            </a:xfrm>
          </p:grpSpPr>
          <p:sp>
            <p:nvSpPr>
              <p:cNvPr id="410" name="Google Shape;410;p14"/>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2" name="Google Shape;412;p14"/>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13</a:t>
              </a:r>
              <a:endParaRPr/>
            </a:p>
          </p:txBody>
        </p:sp>
      </p:grpSp>
      <p:sp>
        <p:nvSpPr>
          <p:cNvPr id="413" name="Google Shape;413;p14"/>
          <p:cNvSpPr/>
          <p:nvPr/>
        </p:nvSpPr>
        <p:spPr>
          <a:xfrm>
            <a:off x="-2243137"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414" name="Google Shape;414;p14"/>
          <p:cNvSpPr txBox="1"/>
          <p:nvPr/>
        </p:nvSpPr>
        <p:spPr>
          <a:xfrm>
            <a:off x="9407585" y="7691576"/>
            <a:ext cx="6587100" cy="9972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Note: Better, but missing flare-ups and ADLs.</a:t>
            </a:r>
            <a:endParaRPr/>
          </a:p>
          <a:p>
            <a:pPr indent="0" lvl="0" marL="0" marR="0" rtl="0" algn="ctr">
              <a:lnSpc>
                <a:spcPct val="139962"/>
              </a:lnSpc>
              <a:spcBef>
                <a:spcPts val="0"/>
              </a:spcBef>
              <a:spcAft>
                <a:spcPts val="0"/>
              </a:spcAft>
              <a:buNone/>
            </a:pPr>
            <a:r>
              <a:t/>
            </a:r>
            <a:endParaRPr b="0" i="0" sz="2700" u="none" cap="none" strike="noStrike">
              <a:solidFill>
                <a:srgbClr val="000000"/>
              </a:solidFill>
              <a:latin typeface="Alatsi"/>
              <a:ea typeface="Alatsi"/>
              <a:cs typeface="Alatsi"/>
              <a:sym typeface="Alats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88"/>
                                        </p:tgtEl>
                                        <p:attrNameLst>
                                          <p:attrName>style.visibility</p:attrName>
                                        </p:attrNameLst>
                                      </p:cBhvr>
                                      <p:to>
                                        <p:strVal val="visible"/>
                                      </p:to>
                                    </p:set>
                                    <p:anim calcmode="lin" valueType="num">
                                      <p:cBhvr additive="base">
                                        <p:cTn dur="1000"/>
                                        <p:tgtEl>
                                          <p:spTgt spid="3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1000"/>
                                        <p:tgtEl>
                                          <p:spTgt spid="3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418" name="Shape 418"/>
        <p:cNvGrpSpPr/>
        <p:nvPr/>
      </p:nvGrpSpPr>
      <p:grpSpPr>
        <a:xfrm>
          <a:off x="0" y="0"/>
          <a:ext cx="0" cy="0"/>
          <a:chOff x="0" y="0"/>
          <a:chExt cx="0" cy="0"/>
        </a:xfrm>
      </p:grpSpPr>
      <p:sp>
        <p:nvSpPr>
          <p:cNvPr id="419" name="Google Shape;419;p15"/>
          <p:cNvSpPr txBox="1"/>
          <p:nvPr/>
        </p:nvSpPr>
        <p:spPr>
          <a:xfrm>
            <a:off x="1028700" y="1269054"/>
            <a:ext cx="16230600"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PROMPT LEVEL 3: CFR-ALIGNED</a:t>
            </a:r>
            <a:endParaRPr/>
          </a:p>
        </p:txBody>
      </p:sp>
      <p:sp>
        <p:nvSpPr>
          <p:cNvPr id="420" name="Google Shape;420;p15"/>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421" name="Google Shape;421;p15"/>
          <p:cNvSpPr/>
          <p:nvPr/>
        </p:nvSpPr>
        <p:spPr>
          <a:xfrm>
            <a:off x="13417488" y="6142174"/>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grpSp>
        <p:nvGrpSpPr>
          <p:cNvPr id="422" name="Google Shape;422;p15"/>
          <p:cNvGrpSpPr/>
          <p:nvPr/>
        </p:nvGrpSpPr>
        <p:grpSpPr>
          <a:xfrm>
            <a:off x="5462660" y="3210813"/>
            <a:ext cx="7362728" cy="4565822"/>
            <a:chOff x="5462660" y="3210813"/>
            <a:chExt cx="7362728" cy="4565822"/>
          </a:xfrm>
        </p:grpSpPr>
        <p:grpSp>
          <p:nvGrpSpPr>
            <p:cNvPr id="423" name="Google Shape;423;p15"/>
            <p:cNvGrpSpPr/>
            <p:nvPr/>
          </p:nvGrpSpPr>
          <p:grpSpPr>
            <a:xfrm>
              <a:off x="5462660" y="3210813"/>
              <a:ext cx="7362728" cy="4565822"/>
              <a:chOff x="0" y="-38100"/>
              <a:chExt cx="1939142" cy="1202513"/>
            </a:xfrm>
          </p:grpSpPr>
          <p:sp>
            <p:nvSpPr>
              <p:cNvPr id="424" name="Google Shape;424;p15"/>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15"/>
            <p:cNvSpPr txBox="1"/>
            <p:nvPr/>
          </p:nvSpPr>
          <p:spPr>
            <a:xfrm>
              <a:off x="5826238" y="4271716"/>
              <a:ext cx="6635400" cy="3447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000000"/>
                  </a:solidFill>
                  <a:latin typeface="Alatsi"/>
                  <a:ea typeface="Alatsi"/>
                  <a:cs typeface="Alatsi"/>
                  <a:sym typeface="Alatsi"/>
                </a:rPr>
                <a:t>Draft a VA claim narrative for PTSD including intrusive memories, nightmares 3×/week, panic attacks 2–3×/week, hypervigilance, irritability, isolation, poor concentration, and employment impact per 38 CFR § 4.130.”</a:t>
              </a:r>
              <a:endParaRPr/>
            </a:p>
          </p:txBody>
        </p:sp>
        <p:sp>
          <p:nvSpPr>
            <p:cNvPr id="427" name="Google Shape;427;p15"/>
            <p:cNvSpPr txBox="1"/>
            <p:nvPr/>
          </p:nvSpPr>
          <p:spPr>
            <a:xfrm>
              <a:off x="7930252" y="3560198"/>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Prompt</a:t>
              </a:r>
              <a:endParaRPr/>
            </a:p>
          </p:txBody>
        </p:sp>
        <p:grpSp>
          <p:nvGrpSpPr>
            <p:cNvPr id="428" name="Google Shape;428;p15"/>
            <p:cNvGrpSpPr/>
            <p:nvPr/>
          </p:nvGrpSpPr>
          <p:grpSpPr>
            <a:xfrm>
              <a:off x="7262205" y="3679544"/>
              <a:ext cx="516960" cy="516960"/>
              <a:chOff x="0" y="0"/>
              <a:chExt cx="812800" cy="812800"/>
            </a:xfrm>
          </p:grpSpPr>
          <p:sp>
            <p:nvSpPr>
              <p:cNvPr id="429" name="Google Shape;42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431" name="Google Shape;431;p15"/>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432" name="Google Shape;432;p15"/>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433" name="Google Shape;433;p15"/>
          <p:cNvGrpSpPr/>
          <p:nvPr/>
        </p:nvGrpSpPr>
        <p:grpSpPr>
          <a:xfrm>
            <a:off x="15859155" y="-98041"/>
            <a:ext cx="1562612" cy="1771266"/>
            <a:chOff x="0" y="-130721"/>
            <a:chExt cx="2083482" cy="2361688"/>
          </a:xfrm>
        </p:grpSpPr>
        <p:grpSp>
          <p:nvGrpSpPr>
            <p:cNvPr id="434" name="Google Shape;434;p15"/>
            <p:cNvGrpSpPr/>
            <p:nvPr/>
          </p:nvGrpSpPr>
          <p:grpSpPr>
            <a:xfrm>
              <a:off x="75599" y="-130721"/>
              <a:ext cx="1932284" cy="2361688"/>
              <a:chOff x="0" y="-47625"/>
              <a:chExt cx="703982" cy="860425"/>
            </a:xfrm>
          </p:grpSpPr>
          <p:sp>
            <p:nvSpPr>
              <p:cNvPr id="435" name="Google Shape;435;p15"/>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5"/>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7" name="Google Shape;437;p15"/>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14</a:t>
              </a:r>
              <a:endParaRPr/>
            </a:p>
          </p:txBody>
        </p:sp>
      </p:grpSp>
      <p:sp>
        <p:nvSpPr>
          <p:cNvPr id="438" name="Google Shape;438;p15"/>
          <p:cNvSpPr/>
          <p:nvPr/>
        </p:nvSpPr>
        <p:spPr>
          <a:xfrm>
            <a:off x="-2243137"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1000"/>
                                        <p:tgtEl>
                                          <p:spTgt spid="4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442" name="Shape 442"/>
        <p:cNvGrpSpPr/>
        <p:nvPr/>
      </p:nvGrpSpPr>
      <p:grpSpPr>
        <a:xfrm>
          <a:off x="0" y="0"/>
          <a:ext cx="0" cy="0"/>
          <a:chOff x="0" y="0"/>
          <a:chExt cx="0" cy="0"/>
        </a:xfrm>
      </p:grpSpPr>
      <p:sp>
        <p:nvSpPr>
          <p:cNvPr id="443" name="Google Shape;443;p16"/>
          <p:cNvSpPr txBox="1"/>
          <p:nvPr/>
        </p:nvSpPr>
        <p:spPr>
          <a:xfrm>
            <a:off x="5666296" y="9546645"/>
            <a:ext cx="6882000" cy="4155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444" name="Google Shape;444;p16"/>
          <p:cNvCxnSpPr/>
          <p:nvPr/>
        </p:nvCxnSpPr>
        <p:spPr>
          <a:xfrm>
            <a:off x="1" y="9769442"/>
            <a:ext cx="7105200" cy="19200"/>
          </a:xfrm>
          <a:prstGeom prst="straightConnector1">
            <a:avLst/>
          </a:prstGeom>
          <a:noFill/>
          <a:ln cap="flat" cmpd="sng" w="114300">
            <a:solidFill>
              <a:srgbClr val="9FC3D0"/>
            </a:solidFill>
            <a:prstDash val="solid"/>
            <a:round/>
            <a:headEnd len="sm" w="sm" type="none"/>
            <a:tailEnd len="sm" w="sm" type="none"/>
          </a:ln>
        </p:spPr>
      </p:cxnSp>
      <p:cxnSp>
        <p:nvCxnSpPr>
          <p:cNvPr id="445" name="Google Shape;445;p16"/>
          <p:cNvCxnSpPr/>
          <p:nvPr/>
        </p:nvCxnSpPr>
        <p:spPr>
          <a:xfrm>
            <a:off x="11182794" y="9769442"/>
            <a:ext cx="7105200" cy="19200"/>
          </a:xfrm>
          <a:prstGeom prst="straightConnector1">
            <a:avLst/>
          </a:prstGeom>
          <a:noFill/>
          <a:ln cap="flat" cmpd="sng" w="114300">
            <a:solidFill>
              <a:srgbClr val="9FC3D0"/>
            </a:solidFill>
            <a:prstDash val="solid"/>
            <a:round/>
            <a:headEnd len="sm" w="sm" type="none"/>
            <a:tailEnd len="sm" w="sm" type="none"/>
          </a:ln>
        </p:spPr>
      </p:cxnSp>
      <p:grpSp>
        <p:nvGrpSpPr>
          <p:cNvPr id="446" name="Google Shape;446;p16"/>
          <p:cNvGrpSpPr/>
          <p:nvPr/>
        </p:nvGrpSpPr>
        <p:grpSpPr>
          <a:xfrm>
            <a:off x="15859155" y="-98041"/>
            <a:ext cx="1562612" cy="1771266"/>
            <a:chOff x="0" y="-130721"/>
            <a:chExt cx="2083482" cy="2361688"/>
          </a:xfrm>
        </p:grpSpPr>
        <p:grpSp>
          <p:nvGrpSpPr>
            <p:cNvPr id="447" name="Google Shape;447;p16"/>
            <p:cNvGrpSpPr/>
            <p:nvPr/>
          </p:nvGrpSpPr>
          <p:grpSpPr>
            <a:xfrm>
              <a:off x="75599" y="-130721"/>
              <a:ext cx="1932284" cy="2361688"/>
              <a:chOff x="0" y="-47625"/>
              <a:chExt cx="703982" cy="860425"/>
            </a:xfrm>
          </p:grpSpPr>
          <p:sp>
            <p:nvSpPr>
              <p:cNvPr id="448" name="Google Shape;448;p16"/>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16"/>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15</a:t>
              </a:r>
              <a:endParaRPr/>
            </a:p>
          </p:txBody>
        </p:sp>
      </p:grpSp>
      <p:sp>
        <p:nvSpPr>
          <p:cNvPr id="451" name="Google Shape;451;p16"/>
          <p:cNvSpPr txBox="1"/>
          <p:nvPr/>
        </p:nvSpPr>
        <p:spPr>
          <a:xfrm>
            <a:off x="2553980" y="30162"/>
            <a:ext cx="1318003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OUTPUT</a:t>
            </a:r>
            <a:endParaRPr/>
          </a:p>
        </p:txBody>
      </p:sp>
      <p:sp>
        <p:nvSpPr>
          <p:cNvPr id="452" name="Google Shape;452;p16"/>
          <p:cNvSpPr/>
          <p:nvPr/>
        </p:nvSpPr>
        <p:spPr>
          <a:xfrm>
            <a:off x="14982801" y="637964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453" name="Google Shape;453;p16"/>
          <p:cNvSpPr txBox="1"/>
          <p:nvPr/>
        </p:nvSpPr>
        <p:spPr>
          <a:xfrm>
            <a:off x="121233" y="1673237"/>
            <a:ext cx="17413200" cy="82746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VA Disability Claim Narrative</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Condition: Posttraumatic Stress Disorder (PTSD)</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Regulatory Reference: 38 CFR § 4.130, Diagnostic Code 9411</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 has a confirmed diagnosis of Posttraumatic Stress Disorder (PTSD) directly related to traumatic experiences during military service. The condition is chronic and results in occupational and social impairment with reduced reliability and productivity due to persistent symptoms that significantly affect daily functioning.</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 experiences intrusive memories of traumatic events on a near-daily basis. These recollections cause emotional distress and physiological reactions, including rapid heartbeat, sweating, and heightened anxiety. The Veteran reports nightmares approximately three times per week, often resulting in poor sleep, fatigue, and irritability during the day.</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 experiences panic attacks two to three times per week, triggered by stress or reminders of past trauma. During these episodes, the Veteran experiences intense fear, chest tightness, and shortness of breath, requiring removal from the situation or environment.</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 is hypervigilant and constantly on alert for potential danger. This symptom contributes to difficulty relaxing in public settings or crowded environments and leads to a strong preference for isolation. The Veteran avoids social interactions and large gatherings, resulting in limited social contact and emotional detachment from others.</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Irritability and anger outbursts occur frequently, often disproportionate to the triggering event. The Veteran reports struggling to manage frustration, leading to verbal outbursts that strain family and work relationships.</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Veteran’s concentration and short-term memory are impaired, affecting the ability to focus on tasks, follow through with instructions, and complete projects efficiently. These cognitive difficulties contribute to decreased occupational performance, increased errors, and missed deadlines. The Veteran reports having to take frequent breaks to manage anxiety and regain focus.</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cumulative effect of these symptoms results in significant occupational and social impairment. The Veteran struggles to maintain effective work relationships, adapt to stressful circumstances, and engage in consistent employment. Sleep disturbance, panic attacks, and irritability contribute to decreased reliability and productivity.</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The Veteran continues to participate in mental health treatment, including therapy and medication management; however, symptoms remain persistent and cause clinically significant distress and functional impairment.</a:t>
            </a:r>
            <a:endParaRPr/>
          </a:p>
          <a:p>
            <a:pPr indent="0" lvl="0" marL="0" marR="0" rtl="0" algn="l">
              <a:lnSpc>
                <a:spcPct val="140023"/>
              </a:lnSpc>
              <a:spcBef>
                <a:spcPts val="0"/>
              </a:spcBef>
              <a:spcAft>
                <a:spcPts val="0"/>
              </a:spcAft>
              <a:buNone/>
            </a:pPr>
            <a:r>
              <a:rPr b="0" i="0" lang="en-US" sz="1699" u="none" cap="none" strike="noStrike">
                <a:solidFill>
                  <a:srgbClr val="000000"/>
                </a:solidFill>
                <a:latin typeface="Alatsi"/>
                <a:ea typeface="Alatsi"/>
                <a:cs typeface="Alatsi"/>
                <a:sym typeface="Alatsi"/>
              </a:rPr>
              <a:t>Based on the frequency, duration, and severity of the Veteran’s symptoms—specifically intrusive memories, nightmares, panic attacks, hypervigilance, irritability, isolation, poor concentration, and occupational impact—the condition is consistent with occupational and social impairment with reduced reliability and productivity, as described under 38 CFR § 4.130, Diagnostic Code 9411.</a:t>
            </a:r>
            <a:endParaRPr/>
          </a:p>
          <a:p>
            <a:pPr indent="0" lvl="0" marL="0" marR="0" rtl="0" algn="l">
              <a:lnSpc>
                <a:spcPct val="83578"/>
              </a:lnSpc>
              <a:spcBef>
                <a:spcPts val="0"/>
              </a:spcBef>
              <a:spcAft>
                <a:spcPts val="0"/>
              </a:spcAft>
              <a:buNone/>
            </a:pPr>
            <a:r>
              <a:t/>
            </a:r>
            <a:endParaRPr b="0" i="0" sz="1699" u="none" cap="none" strike="noStrike">
              <a:solidFill>
                <a:srgbClr val="000000"/>
              </a:solidFill>
              <a:latin typeface="Alatsi"/>
              <a:ea typeface="Alatsi"/>
              <a:cs typeface="Alatsi"/>
              <a:sym typeface="Alatsi"/>
            </a:endParaRPr>
          </a:p>
        </p:txBody>
      </p:sp>
      <p:sp>
        <p:nvSpPr>
          <p:cNvPr id="454" name="Google Shape;454;p16"/>
          <p:cNvSpPr/>
          <p:nvPr/>
        </p:nvSpPr>
        <p:spPr>
          <a:xfrm>
            <a:off x="-1648907"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458" name="Shape 458"/>
        <p:cNvGrpSpPr/>
        <p:nvPr/>
      </p:nvGrpSpPr>
      <p:grpSpPr>
        <a:xfrm>
          <a:off x="0" y="0"/>
          <a:ext cx="0" cy="0"/>
          <a:chOff x="0" y="0"/>
          <a:chExt cx="0" cy="0"/>
        </a:xfrm>
      </p:grpSpPr>
      <p:sp>
        <p:nvSpPr>
          <p:cNvPr id="459" name="Google Shape;459;p17"/>
          <p:cNvSpPr txBox="1"/>
          <p:nvPr/>
        </p:nvSpPr>
        <p:spPr>
          <a:xfrm>
            <a:off x="2553980" y="866775"/>
            <a:ext cx="1318003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PROS OF AI USE</a:t>
            </a:r>
            <a:endParaRPr/>
          </a:p>
        </p:txBody>
      </p:sp>
      <p:sp>
        <p:nvSpPr>
          <p:cNvPr id="460" name="Google Shape;460;p17"/>
          <p:cNvSpPr txBox="1"/>
          <p:nvPr/>
        </p:nvSpPr>
        <p:spPr>
          <a:xfrm rot="-5400000">
            <a:off x="-2373736" y="4911090"/>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461" name="Google Shape;461;p17"/>
          <p:cNvSpPr txBox="1"/>
          <p:nvPr/>
        </p:nvSpPr>
        <p:spPr>
          <a:xfrm>
            <a:off x="7788805" y="4797599"/>
            <a:ext cx="6590100" cy="603300"/>
          </a:xfrm>
          <a:prstGeom prst="rect">
            <a:avLst/>
          </a:prstGeom>
          <a:noFill/>
          <a:ln>
            <a:noFill/>
          </a:ln>
        </p:spPr>
        <p:txBody>
          <a:bodyPr anchorCtr="0" anchor="t" bIns="0" lIns="0" spcFirstLastPara="1" rIns="0" wrap="square" tIns="0">
            <a:spAutoFit/>
          </a:bodyPr>
          <a:lstStyle/>
          <a:p>
            <a:pPr indent="0" lvl="0" marL="0" marR="0" rtl="0" algn="l">
              <a:lnSpc>
                <a:spcPct val="140045"/>
              </a:lnSpc>
              <a:spcBef>
                <a:spcPts val="0"/>
              </a:spcBef>
              <a:spcAft>
                <a:spcPts val="0"/>
              </a:spcAft>
              <a:buNone/>
            </a:pPr>
            <a:r>
              <a:rPr b="0" i="0" lang="en-US" sz="3918" u="none" cap="none" strike="noStrike">
                <a:solidFill>
                  <a:srgbClr val="000000"/>
                </a:solidFill>
                <a:latin typeface="Alatsi"/>
                <a:ea typeface="Alatsi"/>
                <a:cs typeface="Alatsi"/>
                <a:sym typeface="Alatsi"/>
              </a:rPr>
              <a:t>Consistency</a:t>
            </a:r>
            <a:endParaRPr/>
          </a:p>
        </p:txBody>
      </p:sp>
      <p:cxnSp>
        <p:nvCxnSpPr>
          <p:cNvPr id="462" name="Google Shape;462;p17"/>
          <p:cNvCxnSpPr/>
          <p:nvPr/>
        </p:nvCxnSpPr>
        <p:spPr>
          <a:xfrm rot="10800000">
            <a:off x="1085850" y="7289441"/>
            <a:ext cx="5403" cy="2997456"/>
          </a:xfrm>
          <a:prstGeom prst="straightConnector1">
            <a:avLst/>
          </a:prstGeom>
          <a:noFill/>
          <a:ln cap="flat" cmpd="sng" w="114300">
            <a:solidFill>
              <a:srgbClr val="9FC3D0"/>
            </a:solidFill>
            <a:prstDash val="solid"/>
            <a:round/>
            <a:headEnd len="sm" w="sm" type="none"/>
            <a:tailEnd len="sm" w="sm" type="none"/>
          </a:ln>
        </p:spPr>
      </p:cxnSp>
      <p:cxnSp>
        <p:nvCxnSpPr>
          <p:cNvPr id="463" name="Google Shape;463;p17"/>
          <p:cNvCxnSpPr/>
          <p:nvPr/>
        </p:nvCxnSpPr>
        <p:spPr>
          <a:xfrm rot="10800000">
            <a:off x="1090490" y="-104525"/>
            <a:ext cx="5403" cy="2997456"/>
          </a:xfrm>
          <a:prstGeom prst="straightConnector1">
            <a:avLst/>
          </a:prstGeom>
          <a:noFill/>
          <a:ln cap="flat" cmpd="sng" w="114300">
            <a:solidFill>
              <a:srgbClr val="9FC3D0"/>
            </a:solidFill>
            <a:prstDash val="solid"/>
            <a:round/>
            <a:headEnd len="sm" w="sm" type="none"/>
            <a:tailEnd len="sm" w="sm" type="none"/>
          </a:ln>
        </p:spPr>
      </p:cxnSp>
      <p:grpSp>
        <p:nvGrpSpPr>
          <p:cNvPr id="464" name="Google Shape;464;p17"/>
          <p:cNvGrpSpPr/>
          <p:nvPr/>
        </p:nvGrpSpPr>
        <p:grpSpPr>
          <a:xfrm>
            <a:off x="15859155" y="-98041"/>
            <a:ext cx="1562612" cy="1771266"/>
            <a:chOff x="0" y="-130721"/>
            <a:chExt cx="2083482" cy="2361688"/>
          </a:xfrm>
        </p:grpSpPr>
        <p:grpSp>
          <p:nvGrpSpPr>
            <p:cNvPr id="465" name="Google Shape;465;p17"/>
            <p:cNvGrpSpPr/>
            <p:nvPr/>
          </p:nvGrpSpPr>
          <p:grpSpPr>
            <a:xfrm>
              <a:off x="75599" y="-130721"/>
              <a:ext cx="1932284" cy="2361688"/>
              <a:chOff x="0" y="-47625"/>
              <a:chExt cx="703982" cy="860425"/>
            </a:xfrm>
          </p:grpSpPr>
          <p:sp>
            <p:nvSpPr>
              <p:cNvPr id="466" name="Google Shape;466;p17"/>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7"/>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8" name="Google Shape;468;p17"/>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16</a:t>
              </a:r>
              <a:endParaRPr/>
            </a:p>
          </p:txBody>
        </p:sp>
      </p:grpSp>
      <p:sp>
        <p:nvSpPr>
          <p:cNvPr id="469" name="Google Shape;469;p17"/>
          <p:cNvSpPr/>
          <p:nvPr/>
        </p:nvSpPr>
        <p:spPr>
          <a:xfrm>
            <a:off x="1475832" y="-1449083"/>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470" name="Google Shape;470;p17"/>
          <p:cNvSpPr/>
          <p:nvPr/>
        </p:nvSpPr>
        <p:spPr>
          <a:xfrm>
            <a:off x="10721225" y="8788169"/>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sp>
        <p:nvSpPr>
          <p:cNvPr id="471" name="Google Shape;471;p17"/>
          <p:cNvSpPr txBox="1"/>
          <p:nvPr/>
        </p:nvSpPr>
        <p:spPr>
          <a:xfrm>
            <a:off x="5848990" y="3220758"/>
            <a:ext cx="6590100" cy="603300"/>
          </a:xfrm>
          <a:prstGeom prst="rect">
            <a:avLst/>
          </a:prstGeom>
          <a:noFill/>
          <a:ln>
            <a:noFill/>
          </a:ln>
        </p:spPr>
        <p:txBody>
          <a:bodyPr anchorCtr="0" anchor="t" bIns="0" lIns="0" spcFirstLastPara="1" rIns="0" wrap="square" tIns="0">
            <a:spAutoFit/>
          </a:bodyPr>
          <a:lstStyle/>
          <a:p>
            <a:pPr indent="0" lvl="0" marL="0" marR="0" rtl="0" algn="ctr">
              <a:lnSpc>
                <a:spcPct val="140045"/>
              </a:lnSpc>
              <a:spcBef>
                <a:spcPts val="0"/>
              </a:spcBef>
              <a:spcAft>
                <a:spcPts val="0"/>
              </a:spcAft>
              <a:buNone/>
            </a:pPr>
            <a:r>
              <a:rPr b="0" i="0" lang="en-US" sz="3918" u="none" cap="none" strike="noStrike">
                <a:solidFill>
                  <a:srgbClr val="000000"/>
                </a:solidFill>
                <a:latin typeface="Alatsi"/>
                <a:ea typeface="Alatsi"/>
                <a:cs typeface="Alatsi"/>
                <a:sym typeface="Alatsi"/>
              </a:rPr>
              <a:t>Time savings</a:t>
            </a:r>
            <a:endParaRPr/>
          </a:p>
        </p:txBody>
      </p:sp>
      <p:sp>
        <p:nvSpPr>
          <p:cNvPr id="472" name="Google Shape;472;p17"/>
          <p:cNvSpPr txBox="1"/>
          <p:nvPr/>
        </p:nvSpPr>
        <p:spPr>
          <a:xfrm>
            <a:off x="7426215" y="6373306"/>
            <a:ext cx="6590100" cy="603300"/>
          </a:xfrm>
          <a:prstGeom prst="rect">
            <a:avLst/>
          </a:prstGeom>
          <a:noFill/>
          <a:ln>
            <a:noFill/>
          </a:ln>
        </p:spPr>
        <p:txBody>
          <a:bodyPr anchorCtr="0" anchor="t" bIns="0" lIns="0" spcFirstLastPara="1" rIns="0" wrap="square" tIns="0">
            <a:spAutoFit/>
          </a:bodyPr>
          <a:lstStyle/>
          <a:p>
            <a:pPr indent="0" lvl="0" marL="0" marR="0" rtl="0" algn="l">
              <a:lnSpc>
                <a:spcPct val="140045"/>
              </a:lnSpc>
              <a:spcBef>
                <a:spcPts val="0"/>
              </a:spcBef>
              <a:spcAft>
                <a:spcPts val="0"/>
              </a:spcAft>
              <a:buNone/>
            </a:pPr>
            <a:r>
              <a:rPr b="0" i="0" lang="en-US" sz="3918" u="none" cap="none" strike="noStrike">
                <a:solidFill>
                  <a:srgbClr val="000000"/>
                </a:solidFill>
                <a:latin typeface="Alatsi"/>
                <a:ea typeface="Alatsi"/>
                <a:cs typeface="Alatsi"/>
                <a:sym typeface="Alatsi"/>
              </a:rPr>
              <a:t>Evidence summaries</a:t>
            </a:r>
            <a:endParaRPr/>
          </a:p>
        </p:txBody>
      </p:sp>
      <p:sp>
        <p:nvSpPr>
          <p:cNvPr id="473" name="Google Shape;473;p17"/>
          <p:cNvSpPr txBox="1"/>
          <p:nvPr/>
        </p:nvSpPr>
        <p:spPr>
          <a:xfrm>
            <a:off x="7788805" y="7949014"/>
            <a:ext cx="6590100" cy="603300"/>
          </a:xfrm>
          <a:prstGeom prst="rect">
            <a:avLst/>
          </a:prstGeom>
          <a:noFill/>
          <a:ln>
            <a:noFill/>
          </a:ln>
        </p:spPr>
        <p:txBody>
          <a:bodyPr anchorCtr="0" anchor="t" bIns="0" lIns="0" spcFirstLastPara="1" rIns="0" wrap="square" tIns="0">
            <a:spAutoFit/>
          </a:bodyPr>
          <a:lstStyle/>
          <a:p>
            <a:pPr indent="0" lvl="0" marL="0" marR="0" rtl="0" algn="l">
              <a:lnSpc>
                <a:spcPct val="140045"/>
              </a:lnSpc>
              <a:spcBef>
                <a:spcPts val="0"/>
              </a:spcBef>
              <a:spcAft>
                <a:spcPts val="0"/>
              </a:spcAft>
              <a:buNone/>
            </a:pPr>
            <a:r>
              <a:rPr b="0" i="0" lang="en-US" sz="3918" u="none" cap="none" strike="noStrike">
                <a:solidFill>
                  <a:srgbClr val="000000"/>
                </a:solidFill>
                <a:latin typeface="Alatsi"/>
                <a:ea typeface="Alatsi"/>
                <a:cs typeface="Alatsi"/>
                <a:sym typeface="Alatsi"/>
              </a:rPr>
              <a:t>Training tool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1000"/>
                                        <p:tgtEl>
                                          <p:spTgt spid="4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1000"/>
                                        <p:tgtEl>
                                          <p:spTgt spid="4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1000"/>
                                        <p:tgtEl>
                                          <p:spTgt spid="4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1000"/>
                                        <p:tgtEl>
                                          <p:spTgt spid="4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477" name="Shape 477"/>
        <p:cNvGrpSpPr/>
        <p:nvPr/>
      </p:nvGrpSpPr>
      <p:grpSpPr>
        <a:xfrm>
          <a:off x="0" y="0"/>
          <a:ext cx="0" cy="0"/>
          <a:chOff x="0" y="0"/>
          <a:chExt cx="0" cy="0"/>
        </a:xfrm>
      </p:grpSpPr>
      <p:sp>
        <p:nvSpPr>
          <p:cNvPr id="478" name="Google Shape;478;p18"/>
          <p:cNvSpPr txBox="1"/>
          <p:nvPr/>
        </p:nvSpPr>
        <p:spPr>
          <a:xfrm>
            <a:off x="2553980" y="866775"/>
            <a:ext cx="1318003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CONS OF AI USE</a:t>
            </a:r>
            <a:endParaRPr/>
          </a:p>
        </p:txBody>
      </p:sp>
      <p:sp>
        <p:nvSpPr>
          <p:cNvPr id="479" name="Google Shape;479;p18"/>
          <p:cNvSpPr txBox="1"/>
          <p:nvPr/>
        </p:nvSpPr>
        <p:spPr>
          <a:xfrm rot="-5400000">
            <a:off x="-2373736" y="4911090"/>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480" name="Google Shape;480;p18"/>
          <p:cNvSpPr txBox="1"/>
          <p:nvPr/>
        </p:nvSpPr>
        <p:spPr>
          <a:xfrm>
            <a:off x="8402421" y="4797599"/>
            <a:ext cx="6590100" cy="603300"/>
          </a:xfrm>
          <a:prstGeom prst="rect">
            <a:avLst/>
          </a:prstGeom>
          <a:noFill/>
          <a:ln>
            <a:noFill/>
          </a:ln>
        </p:spPr>
        <p:txBody>
          <a:bodyPr anchorCtr="0" anchor="t" bIns="0" lIns="0" spcFirstLastPara="1" rIns="0" wrap="square" tIns="0">
            <a:spAutoFit/>
          </a:bodyPr>
          <a:lstStyle/>
          <a:p>
            <a:pPr indent="0" lvl="0" marL="0" marR="0" rtl="0" algn="l">
              <a:lnSpc>
                <a:spcPct val="140045"/>
              </a:lnSpc>
              <a:spcBef>
                <a:spcPts val="0"/>
              </a:spcBef>
              <a:spcAft>
                <a:spcPts val="0"/>
              </a:spcAft>
              <a:buNone/>
            </a:pPr>
            <a:r>
              <a:rPr b="0" i="0" lang="en-US" sz="3918" u="none" cap="none" strike="noStrike">
                <a:solidFill>
                  <a:srgbClr val="000000"/>
                </a:solidFill>
                <a:latin typeface="Alatsi"/>
                <a:ea typeface="Alatsi"/>
                <a:cs typeface="Alatsi"/>
                <a:sym typeface="Alatsi"/>
              </a:rPr>
              <a:t>PII risk</a:t>
            </a:r>
            <a:endParaRPr/>
          </a:p>
        </p:txBody>
      </p:sp>
      <p:cxnSp>
        <p:nvCxnSpPr>
          <p:cNvPr id="481" name="Google Shape;481;p18"/>
          <p:cNvCxnSpPr/>
          <p:nvPr/>
        </p:nvCxnSpPr>
        <p:spPr>
          <a:xfrm rot="10800000">
            <a:off x="1085850" y="7289441"/>
            <a:ext cx="5403" cy="2997456"/>
          </a:xfrm>
          <a:prstGeom prst="straightConnector1">
            <a:avLst/>
          </a:prstGeom>
          <a:noFill/>
          <a:ln cap="flat" cmpd="sng" w="114300">
            <a:solidFill>
              <a:srgbClr val="9FC3D0"/>
            </a:solidFill>
            <a:prstDash val="solid"/>
            <a:round/>
            <a:headEnd len="sm" w="sm" type="none"/>
            <a:tailEnd len="sm" w="sm" type="none"/>
          </a:ln>
        </p:spPr>
      </p:cxnSp>
      <p:cxnSp>
        <p:nvCxnSpPr>
          <p:cNvPr id="482" name="Google Shape;482;p18"/>
          <p:cNvCxnSpPr/>
          <p:nvPr/>
        </p:nvCxnSpPr>
        <p:spPr>
          <a:xfrm rot="10800000">
            <a:off x="1090490" y="-104525"/>
            <a:ext cx="5403" cy="2997456"/>
          </a:xfrm>
          <a:prstGeom prst="straightConnector1">
            <a:avLst/>
          </a:prstGeom>
          <a:noFill/>
          <a:ln cap="flat" cmpd="sng" w="114300">
            <a:solidFill>
              <a:srgbClr val="9FC3D0"/>
            </a:solidFill>
            <a:prstDash val="solid"/>
            <a:round/>
            <a:headEnd len="sm" w="sm" type="none"/>
            <a:tailEnd len="sm" w="sm" type="none"/>
          </a:ln>
        </p:spPr>
      </p:cxnSp>
      <p:grpSp>
        <p:nvGrpSpPr>
          <p:cNvPr id="483" name="Google Shape;483;p18"/>
          <p:cNvGrpSpPr/>
          <p:nvPr/>
        </p:nvGrpSpPr>
        <p:grpSpPr>
          <a:xfrm>
            <a:off x="15859155" y="-98041"/>
            <a:ext cx="1562612" cy="1771266"/>
            <a:chOff x="0" y="-130721"/>
            <a:chExt cx="2083482" cy="2361688"/>
          </a:xfrm>
        </p:grpSpPr>
        <p:grpSp>
          <p:nvGrpSpPr>
            <p:cNvPr id="484" name="Google Shape;484;p18"/>
            <p:cNvGrpSpPr/>
            <p:nvPr/>
          </p:nvGrpSpPr>
          <p:grpSpPr>
            <a:xfrm>
              <a:off x="75599" y="-130721"/>
              <a:ext cx="1932284" cy="2361688"/>
              <a:chOff x="0" y="-47625"/>
              <a:chExt cx="703982" cy="860425"/>
            </a:xfrm>
          </p:grpSpPr>
          <p:sp>
            <p:nvSpPr>
              <p:cNvPr id="485" name="Google Shape;485;p18"/>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8"/>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7" name="Google Shape;487;p18"/>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17</a:t>
              </a:r>
              <a:endParaRPr/>
            </a:p>
          </p:txBody>
        </p:sp>
      </p:grpSp>
      <p:sp>
        <p:nvSpPr>
          <p:cNvPr id="488" name="Google Shape;488;p18"/>
          <p:cNvSpPr/>
          <p:nvPr/>
        </p:nvSpPr>
        <p:spPr>
          <a:xfrm>
            <a:off x="1475832" y="-1449083"/>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489" name="Google Shape;489;p18"/>
          <p:cNvSpPr/>
          <p:nvPr/>
        </p:nvSpPr>
        <p:spPr>
          <a:xfrm>
            <a:off x="10721225" y="8788169"/>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sp>
        <p:nvSpPr>
          <p:cNvPr id="490" name="Google Shape;490;p18"/>
          <p:cNvSpPr txBox="1"/>
          <p:nvPr/>
        </p:nvSpPr>
        <p:spPr>
          <a:xfrm>
            <a:off x="6047513" y="3220758"/>
            <a:ext cx="6590100" cy="603300"/>
          </a:xfrm>
          <a:prstGeom prst="rect">
            <a:avLst/>
          </a:prstGeom>
          <a:noFill/>
          <a:ln>
            <a:noFill/>
          </a:ln>
        </p:spPr>
        <p:txBody>
          <a:bodyPr anchorCtr="0" anchor="t" bIns="0" lIns="0" spcFirstLastPara="1" rIns="0" wrap="square" tIns="0">
            <a:spAutoFit/>
          </a:bodyPr>
          <a:lstStyle/>
          <a:p>
            <a:pPr indent="0" lvl="0" marL="0" marR="0" rtl="0" algn="ctr">
              <a:lnSpc>
                <a:spcPct val="140045"/>
              </a:lnSpc>
              <a:spcBef>
                <a:spcPts val="0"/>
              </a:spcBef>
              <a:spcAft>
                <a:spcPts val="0"/>
              </a:spcAft>
              <a:buNone/>
            </a:pPr>
            <a:r>
              <a:rPr b="0" i="0" lang="en-US" sz="3918" u="none" cap="none" strike="noStrike">
                <a:solidFill>
                  <a:srgbClr val="000000"/>
                </a:solidFill>
                <a:latin typeface="Alatsi"/>
                <a:ea typeface="Alatsi"/>
                <a:cs typeface="Alatsi"/>
                <a:sym typeface="Alatsi"/>
              </a:rPr>
              <a:t>Hallucinated citations</a:t>
            </a:r>
            <a:endParaRPr/>
          </a:p>
        </p:txBody>
      </p:sp>
      <p:sp>
        <p:nvSpPr>
          <p:cNvPr id="491" name="Google Shape;491;p18"/>
          <p:cNvSpPr txBox="1"/>
          <p:nvPr/>
        </p:nvSpPr>
        <p:spPr>
          <a:xfrm>
            <a:off x="6047513" y="6373306"/>
            <a:ext cx="6590100" cy="603300"/>
          </a:xfrm>
          <a:prstGeom prst="rect">
            <a:avLst/>
          </a:prstGeom>
          <a:noFill/>
          <a:ln>
            <a:noFill/>
          </a:ln>
        </p:spPr>
        <p:txBody>
          <a:bodyPr anchorCtr="0" anchor="t" bIns="0" lIns="0" spcFirstLastPara="1" rIns="0" wrap="square" tIns="0">
            <a:spAutoFit/>
          </a:bodyPr>
          <a:lstStyle/>
          <a:p>
            <a:pPr indent="0" lvl="0" marL="0" marR="0" rtl="0" algn="l">
              <a:lnSpc>
                <a:spcPct val="140045"/>
              </a:lnSpc>
              <a:spcBef>
                <a:spcPts val="0"/>
              </a:spcBef>
              <a:spcAft>
                <a:spcPts val="0"/>
              </a:spcAft>
              <a:buNone/>
            </a:pPr>
            <a:r>
              <a:rPr b="0" i="0" lang="en-US" sz="3918" u="none" cap="none" strike="noStrike">
                <a:solidFill>
                  <a:srgbClr val="000000"/>
                </a:solidFill>
                <a:latin typeface="Alatsi"/>
                <a:ea typeface="Alatsi"/>
                <a:cs typeface="Alatsi"/>
                <a:sym typeface="Alatsi"/>
              </a:rPr>
              <a:t>Over-reliance / outdated regs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495" name="Shape 495"/>
        <p:cNvGrpSpPr/>
        <p:nvPr/>
      </p:nvGrpSpPr>
      <p:grpSpPr>
        <a:xfrm>
          <a:off x="0" y="0"/>
          <a:ext cx="0" cy="0"/>
          <a:chOff x="0" y="0"/>
          <a:chExt cx="0" cy="0"/>
        </a:xfrm>
      </p:grpSpPr>
      <p:grpSp>
        <p:nvGrpSpPr>
          <p:cNvPr id="496" name="Google Shape;496;p19"/>
          <p:cNvGrpSpPr/>
          <p:nvPr/>
        </p:nvGrpSpPr>
        <p:grpSpPr>
          <a:xfrm>
            <a:off x="627362" y="-144661"/>
            <a:ext cx="937061" cy="10431661"/>
            <a:chOff x="0" y="-38100"/>
            <a:chExt cx="246798" cy="2747433"/>
          </a:xfrm>
        </p:grpSpPr>
        <p:sp>
          <p:nvSpPr>
            <p:cNvPr id="497" name="Google Shape;497;p19"/>
            <p:cNvSpPr/>
            <p:nvPr/>
          </p:nvSpPr>
          <p:spPr>
            <a:xfrm>
              <a:off x="0" y="0"/>
              <a:ext cx="246798" cy="2709333"/>
            </a:xfrm>
            <a:custGeom>
              <a:rect b="b" l="l" r="r" t="t"/>
              <a:pathLst>
                <a:path extrusionOk="0" h="2709333" w="246798">
                  <a:moveTo>
                    <a:pt x="0" y="0"/>
                  </a:moveTo>
                  <a:lnTo>
                    <a:pt x="246798" y="0"/>
                  </a:lnTo>
                  <a:lnTo>
                    <a:pt x="246798" y="2709333"/>
                  </a:lnTo>
                  <a:lnTo>
                    <a:pt x="0" y="2709333"/>
                  </a:lnTo>
                  <a:close/>
                </a:path>
              </a:pathLst>
            </a:custGeom>
            <a:solidFill>
              <a:srgbClr val="F6F3EB"/>
            </a:solidFill>
            <a:ln>
              <a:noFill/>
            </a:ln>
          </p:spPr>
        </p:sp>
        <p:sp>
          <p:nvSpPr>
            <p:cNvPr id="498" name="Google Shape;498;p19"/>
            <p:cNvSpPr txBox="1"/>
            <p:nvPr/>
          </p:nvSpPr>
          <p:spPr>
            <a:xfrm>
              <a:off x="0" y="-38100"/>
              <a:ext cx="24679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9" name="Google Shape;499;p19"/>
          <p:cNvSpPr txBox="1"/>
          <p:nvPr/>
        </p:nvSpPr>
        <p:spPr>
          <a:xfrm>
            <a:off x="2553980" y="866775"/>
            <a:ext cx="1318003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BEST PRACTICES (DO’S)</a:t>
            </a:r>
            <a:endParaRPr/>
          </a:p>
        </p:txBody>
      </p:sp>
      <p:grpSp>
        <p:nvGrpSpPr>
          <p:cNvPr id="500" name="Google Shape;500;p19"/>
          <p:cNvGrpSpPr/>
          <p:nvPr/>
        </p:nvGrpSpPr>
        <p:grpSpPr>
          <a:xfrm>
            <a:off x="2553980" y="2757952"/>
            <a:ext cx="6088700" cy="1736400"/>
            <a:chOff x="2553980" y="2757952"/>
            <a:chExt cx="6088700" cy="1736400"/>
          </a:xfrm>
        </p:grpSpPr>
        <p:grpSp>
          <p:nvGrpSpPr>
            <p:cNvPr id="501" name="Google Shape;501;p19"/>
            <p:cNvGrpSpPr/>
            <p:nvPr/>
          </p:nvGrpSpPr>
          <p:grpSpPr>
            <a:xfrm>
              <a:off x="2553980" y="2946411"/>
              <a:ext cx="503827" cy="503827"/>
              <a:chOff x="0" y="0"/>
              <a:chExt cx="812800" cy="812800"/>
            </a:xfrm>
          </p:grpSpPr>
          <p:sp>
            <p:nvSpPr>
              <p:cNvPr id="502" name="Google Shape;50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4" name="Google Shape;504;p19"/>
            <p:cNvSpPr txBox="1"/>
            <p:nvPr/>
          </p:nvSpPr>
          <p:spPr>
            <a:xfrm>
              <a:off x="3260980" y="2757952"/>
              <a:ext cx="5381700" cy="1736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Cross-check CFR &amp; M21-1</a:t>
              </a:r>
              <a:endParaRPr/>
            </a:p>
          </p:txBody>
        </p:sp>
      </p:grpSp>
      <p:sp>
        <p:nvSpPr>
          <p:cNvPr id="505" name="Google Shape;505;p19"/>
          <p:cNvSpPr txBox="1"/>
          <p:nvPr/>
        </p:nvSpPr>
        <p:spPr>
          <a:xfrm rot="-5400000">
            <a:off x="-2373736" y="4911090"/>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grpSp>
        <p:nvGrpSpPr>
          <p:cNvPr id="506" name="Google Shape;506;p19"/>
          <p:cNvGrpSpPr/>
          <p:nvPr/>
        </p:nvGrpSpPr>
        <p:grpSpPr>
          <a:xfrm>
            <a:off x="2553980" y="6291775"/>
            <a:ext cx="6088700" cy="1736400"/>
            <a:chOff x="2553980" y="6291775"/>
            <a:chExt cx="6088700" cy="1736400"/>
          </a:xfrm>
        </p:grpSpPr>
        <p:grpSp>
          <p:nvGrpSpPr>
            <p:cNvPr id="507" name="Google Shape;507;p19"/>
            <p:cNvGrpSpPr/>
            <p:nvPr/>
          </p:nvGrpSpPr>
          <p:grpSpPr>
            <a:xfrm>
              <a:off x="2553980" y="6480234"/>
              <a:ext cx="503827" cy="503827"/>
              <a:chOff x="0" y="0"/>
              <a:chExt cx="812800" cy="812800"/>
            </a:xfrm>
          </p:grpSpPr>
          <p:sp>
            <p:nvSpPr>
              <p:cNvPr id="508" name="Google Shape;50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0" name="Google Shape;510;p19"/>
            <p:cNvSpPr txBox="1"/>
            <p:nvPr/>
          </p:nvSpPr>
          <p:spPr>
            <a:xfrm>
              <a:off x="3260980" y="6291775"/>
              <a:ext cx="5381700" cy="1736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Treat AI as assistant only</a:t>
              </a:r>
              <a:endParaRPr/>
            </a:p>
          </p:txBody>
        </p:sp>
      </p:grpSp>
      <p:grpSp>
        <p:nvGrpSpPr>
          <p:cNvPr id="511" name="Google Shape;511;p19"/>
          <p:cNvGrpSpPr/>
          <p:nvPr/>
        </p:nvGrpSpPr>
        <p:grpSpPr>
          <a:xfrm>
            <a:off x="9703942" y="2757952"/>
            <a:ext cx="6088700" cy="1736400"/>
            <a:chOff x="9703942" y="2757952"/>
            <a:chExt cx="6088700" cy="1736400"/>
          </a:xfrm>
        </p:grpSpPr>
        <p:grpSp>
          <p:nvGrpSpPr>
            <p:cNvPr id="512" name="Google Shape;512;p19"/>
            <p:cNvGrpSpPr/>
            <p:nvPr/>
          </p:nvGrpSpPr>
          <p:grpSpPr>
            <a:xfrm>
              <a:off x="9703942" y="2946411"/>
              <a:ext cx="503827" cy="503827"/>
              <a:chOff x="0" y="0"/>
              <a:chExt cx="812800" cy="812800"/>
            </a:xfrm>
          </p:grpSpPr>
          <p:sp>
            <p:nvSpPr>
              <p:cNvPr id="513" name="Google Shape;513;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5" name="Google Shape;515;p19"/>
            <p:cNvSpPr txBox="1"/>
            <p:nvPr/>
          </p:nvSpPr>
          <p:spPr>
            <a:xfrm>
              <a:off x="10410942" y="2757952"/>
              <a:ext cx="5381700" cy="1736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Include specific symptoms &amp; impact</a:t>
              </a:r>
              <a:endParaRPr/>
            </a:p>
          </p:txBody>
        </p:sp>
      </p:grpSp>
      <p:grpSp>
        <p:nvGrpSpPr>
          <p:cNvPr id="516" name="Google Shape;516;p19"/>
          <p:cNvGrpSpPr/>
          <p:nvPr/>
        </p:nvGrpSpPr>
        <p:grpSpPr>
          <a:xfrm>
            <a:off x="9900082" y="6291775"/>
            <a:ext cx="6088699" cy="1736400"/>
            <a:chOff x="9900082" y="6291775"/>
            <a:chExt cx="6088699" cy="1736400"/>
          </a:xfrm>
        </p:grpSpPr>
        <p:grpSp>
          <p:nvGrpSpPr>
            <p:cNvPr id="517" name="Google Shape;517;p19"/>
            <p:cNvGrpSpPr/>
            <p:nvPr/>
          </p:nvGrpSpPr>
          <p:grpSpPr>
            <a:xfrm>
              <a:off x="9900082" y="6480234"/>
              <a:ext cx="503827" cy="503827"/>
              <a:chOff x="0" y="0"/>
              <a:chExt cx="812800" cy="812800"/>
            </a:xfrm>
          </p:grpSpPr>
          <p:sp>
            <p:nvSpPr>
              <p:cNvPr id="518" name="Google Shape;51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0" name="Google Shape;520;p19"/>
            <p:cNvSpPr txBox="1"/>
            <p:nvPr/>
          </p:nvSpPr>
          <p:spPr>
            <a:xfrm>
              <a:off x="10607081" y="6291775"/>
              <a:ext cx="5381700" cy="1736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Keep data secure</a:t>
              </a:r>
              <a:endParaRPr/>
            </a:p>
            <a:p>
              <a:pPr indent="0" lvl="0" marL="0" marR="0" rtl="0" algn="l">
                <a:lnSpc>
                  <a:spcPct val="140000"/>
                </a:lnSpc>
                <a:spcBef>
                  <a:spcPts val="0"/>
                </a:spcBef>
                <a:spcAft>
                  <a:spcPts val="0"/>
                </a:spcAft>
                <a:buNone/>
              </a:pPr>
              <a:r>
                <a:t/>
              </a:r>
              <a:endParaRPr b="0" i="0" sz="4700" u="none" cap="none" strike="noStrike">
                <a:solidFill>
                  <a:srgbClr val="000000"/>
                </a:solidFill>
                <a:latin typeface="Alatsi"/>
                <a:ea typeface="Alatsi"/>
                <a:cs typeface="Alatsi"/>
                <a:sym typeface="Alatsi"/>
              </a:endParaRPr>
            </a:p>
          </p:txBody>
        </p:sp>
      </p:grpSp>
      <p:cxnSp>
        <p:nvCxnSpPr>
          <p:cNvPr id="521" name="Google Shape;521;p19"/>
          <p:cNvCxnSpPr/>
          <p:nvPr/>
        </p:nvCxnSpPr>
        <p:spPr>
          <a:xfrm rot="10800000">
            <a:off x="1085850" y="7289441"/>
            <a:ext cx="5403" cy="2997456"/>
          </a:xfrm>
          <a:prstGeom prst="straightConnector1">
            <a:avLst/>
          </a:prstGeom>
          <a:noFill/>
          <a:ln cap="flat" cmpd="sng" w="114300">
            <a:solidFill>
              <a:srgbClr val="9FC3D0"/>
            </a:solidFill>
            <a:prstDash val="solid"/>
            <a:round/>
            <a:headEnd len="sm" w="sm" type="none"/>
            <a:tailEnd len="sm" w="sm" type="none"/>
          </a:ln>
        </p:spPr>
      </p:cxnSp>
      <p:cxnSp>
        <p:nvCxnSpPr>
          <p:cNvPr id="522" name="Google Shape;522;p19"/>
          <p:cNvCxnSpPr/>
          <p:nvPr/>
        </p:nvCxnSpPr>
        <p:spPr>
          <a:xfrm rot="10800000">
            <a:off x="1090490" y="-104525"/>
            <a:ext cx="5403" cy="2997456"/>
          </a:xfrm>
          <a:prstGeom prst="straightConnector1">
            <a:avLst/>
          </a:prstGeom>
          <a:noFill/>
          <a:ln cap="flat" cmpd="sng" w="114300">
            <a:solidFill>
              <a:srgbClr val="9FC3D0"/>
            </a:solidFill>
            <a:prstDash val="solid"/>
            <a:round/>
            <a:headEnd len="sm" w="sm" type="none"/>
            <a:tailEnd len="sm" w="sm" type="none"/>
          </a:ln>
        </p:spPr>
      </p:cxnSp>
      <p:grpSp>
        <p:nvGrpSpPr>
          <p:cNvPr id="523" name="Google Shape;523;p19"/>
          <p:cNvGrpSpPr/>
          <p:nvPr/>
        </p:nvGrpSpPr>
        <p:grpSpPr>
          <a:xfrm>
            <a:off x="15859155" y="-98041"/>
            <a:ext cx="1562612" cy="1771266"/>
            <a:chOff x="0" y="-130721"/>
            <a:chExt cx="2083482" cy="2361688"/>
          </a:xfrm>
        </p:grpSpPr>
        <p:grpSp>
          <p:nvGrpSpPr>
            <p:cNvPr id="524" name="Google Shape;524;p19"/>
            <p:cNvGrpSpPr/>
            <p:nvPr/>
          </p:nvGrpSpPr>
          <p:grpSpPr>
            <a:xfrm>
              <a:off x="75599" y="-130721"/>
              <a:ext cx="1932284" cy="2361688"/>
              <a:chOff x="0" y="-47625"/>
              <a:chExt cx="703982" cy="860425"/>
            </a:xfrm>
          </p:grpSpPr>
          <p:sp>
            <p:nvSpPr>
              <p:cNvPr id="525" name="Google Shape;525;p19"/>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9"/>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7" name="Google Shape;527;p19"/>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18</a:t>
              </a:r>
              <a:endParaRPr/>
            </a:p>
          </p:txBody>
        </p:sp>
      </p:grpSp>
      <p:sp>
        <p:nvSpPr>
          <p:cNvPr id="528" name="Google Shape;528;p19"/>
          <p:cNvSpPr/>
          <p:nvPr/>
        </p:nvSpPr>
        <p:spPr>
          <a:xfrm>
            <a:off x="1263762" y="-1458608"/>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529" name="Google Shape;529;p19"/>
          <p:cNvSpPr/>
          <p:nvPr/>
        </p:nvSpPr>
        <p:spPr>
          <a:xfrm>
            <a:off x="11804788" y="9258300"/>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gtEl>
                                        <p:attrNameLst>
                                          <p:attrName>style.visibility</p:attrName>
                                        </p:attrNameLst>
                                      </p:cBhvr>
                                      <p:to>
                                        <p:strVal val="visible"/>
                                      </p:to>
                                    </p:set>
                                    <p:anim calcmode="lin" valueType="num">
                                      <p:cBhvr additive="base">
                                        <p:cTn dur="1000"/>
                                        <p:tgtEl>
                                          <p:spTgt spid="5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1000"/>
                                        <p:tgtEl>
                                          <p:spTgt spid="5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1000"/>
                                        <p:tgtEl>
                                          <p:spTgt spid="5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1000"/>
                                        <p:tgtEl>
                                          <p:spTgt spid="5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102" name="Shape 102"/>
        <p:cNvGrpSpPr/>
        <p:nvPr/>
      </p:nvGrpSpPr>
      <p:grpSpPr>
        <a:xfrm>
          <a:off x="0" y="0"/>
          <a:ext cx="0" cy="0"/>
          <a:chOff x="0" y="0"/>
          <a:chExt cx="0" cy="0"/>
        </a:xfrm>
      </p:grpSpPr>
      <p:sp>
        <p:nvSpPr>
          <p:cNvPr id="103" name="Google Shape;103;p2"/>
          <p:cNvSpPr txBox="1"/>
          <p:nvPr/>
        </p:nvSpPr>
        <p:spPr>
          <a:xfrm>
            <a:off x="1791340" y="2895980"/>
            <a:ext cx="14705400" cy="4246500"/>
          </a:xfrm>
          <a:prstGeom prst="rect">
            <a:avLst/>
          </a:prstGeom>
          <a:noFill/>
          <a:ln>
            <a:noFill/>
          </a:ln>
        </p:spPr>
        <p:txBody>
          <a:bodyPr anchorCtr="0" anchor="t" bIns="0" lIns="0" spcFirstLastPara="1" rIns="0" wrap="square" tIns="0">
            <a:spAutoFit/>
          </a:bodyPr>
          <a:lstStyle/>
          <a:p>
            <a:pPr indent="-451273" lvl="1" marL="902546" marR="0" rtl="0" algn="l">
              <a:lnSpc>
                <a:spcPct val="140000"/>
              </a:lnSpc>
              <a:spcBef>
                <a:spcPts val="0"/>
              </a:spcBef>
              <a:spcAft>
                <a:spcPts val="0"/>
              </a:spcAft>
              <a:buClr>
                <a:srgbClr val="000000"/>
              </a:buClr>
              <a:buSzPts val="4180"/>
              <a:buFont typeface="Arial"/>
              <a:buChar char="•"/>
            </a:pPr>
            <a:r>
              <a:rPr b="0" i="0" lang="en-US" sz="4180" u="none" cap="none" strike="noStrike">
                <a:solidFill>
                  <a:srgbClr val="000000"/>
                </a:solidFill>
                <a:latin typeface="Alatsi"/>
                <a:ea typeface="Alatsi"/>
                <a:cs typeface="Alatsi"/>
                <a:sym typeface="Alatsi"/>
              </a:rPr>
              <a:t>Understand what AI can and cannot do</a:t>
            </a:r>
            <a:endParaRPr/>
          </a:p>
          <a:p>
            <a:pPr indent="-451273" lvl="1" marL="902546" marR="0" rtl="0" algn="l">
              <a:lnSpc>
                <a:spcPct val="140000"/>
              </a:lnSpc>
              <a:spcBef>
                <a:spcPts val="0"/>
              </a:spcBef>
              <a:spcAft>
                <a:spcPts val="0"/>
              </a:spcAft>
              <a:buClr>
                <a:srgbClr val="000000"/>
              </a:buClr>
              <a:buSzPts val="4180"/>
              <a:buFont typeface="Arial"/>
              <a:buChar char="•"/>
            </a:pPr>
            <a:r>
              <a:rPr b="0" i="0" lang="en-US" sz="4180" u="none" cap="none" strike="noStrike">
                <a:solidFill>
                  <a:srgbClr val="000000"/>
                </a:solidFill>
                <a:latin typeface="Alatsi"/>
                <a:ea typeface="Alatsi"/>
                <a:cs typeface="Alatsi"/>
                <a:sym typeface="Alatsi"/>
              </a:rPr>
              <a:t>See live examples of AI-drafted narratives</a:t>
            </a:r>
            <a:endParaRPr/>
          </a:p>
          <a:p>
            <a:pPr indent="-451273" lvl="1" marL="902546" marR="0" rtl="0" algn="l">
              <a:lnSpc>
                <a:spcPct val="140000"/>
              </a:lnSpc>
              <a:spcBef>
                <a:spcPts val="0"/>
              </a:spcBef>
              <a:spcAft>
                <a:spcPts val="0"/>
              </a:spcAft>
              <a:buClr>
                <a:srgbClr val="000000"/>
              </a:buClr>
              <a:buSzPts val="4180"/>
              <a:buFont typeface="Arial"/>
              <a:buChar char="•"/>
            </a:pPr>
            <a:r>
              <a:rPr b="0" i="0" lang="en-US" sz="4180" u="none" cap="none" strike="noStrike">
                <a:solidFill>
                  <a:srgbClr val="000000"/>
                </a:solidFill>
                <a:latin typeface="Alatsi"/>
                <a:ea typeface="Alatsi"/>
                <a:cs typeface="Alatsi"/>
                <a:sym typeface="Alatsi"/>
              </a:rPr>
              <a:t>Learn best practices for safe, accurate use</a:t>
            </a:r>
            <a:endParaRPr/>
          </a:p>
          <a:p>
            <a:pPr indent="-451273" lvl="1" marL="902546" marR="0" rtl="0" algn="l">
              <a:lnSpc>
                <a:spcPct val="140000"/>
              </a:lnSpc>
              <a:spcBef>
                <a:spcPts val="0"/>
              </a:spcBef>
              <a:spcAft>
                <a:spcPts val="0"/>
              </a:spcAft>
              <a:buClr>
                <a:srgbClr val="000000"/>
              </a:buClr>
              <a:buSzPts val="4180"/>
              <a:buFont typeface="Arial"/>
              <a:buChar char="•"/>
            </a:pPr>
            <a:r>
              <a:rPr b="0" i="0" lang="en-US" sz="4180" u="none" cap="none" strike="noStrike">
                <a:solidFill>
                  <a:srgbClr val="000000"/>
                </a:solidFill>
                <a:latin typeface="Alatsi"/>
                <a:ea typeface="Alatsi"/>
                <a:cs typeface="Alatsi"/>
                <a:sym typeface="Alatsi"/>
              </a:rPr>
              <a:t>Discuss risks and safeguards</a:t>
            </a:r>
            <a:endParaRPr/>
          </a:p>
          <a:p>
            <a:pPr indent="0" lvl="0" marL="0" marR="0" rtl="0" algn="l">
              <a:lnSpc>
                <a:spcPct val="140000"/>
              </a:lnSpc>
              <a:spcBef>
                <a:spcPts val="0"/>
              </a:spcBef>
              <a:spcAft>
                <a:spcPts val="0"/>
              </a:spcAft>
              <a:buNone/>
            </a:pPr>
            <a:r>
              <a:t/>
            </a:r>
            <a:endParaRPr b="0" i="0" sz="4180" u="none" cap="none" strike="noStrike">
              <a:solidFill>
                <a:srgbClr val="000000"/>
              </a:solidFill>
              <a:latin typeface="Alatsi"/>
              <a:ea typeface="Alatsi"/>
              <a:cs typeface="Alatsi"/>
              <a:sym typeface="Alatsi"/>
            </a:endParaRPr>
          </a:p>
        </p:txBody>
      </p:sp>
      <p:sp>
        <p:nvSpPr>
          <p:cNvPr id="104" name="Google Shape;104;p2"/>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105" name="Google Shape;105;p2"/>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sp>
        <p:nvSpPr>
          <p:cNvPr id="106" name="Google Shape;106;p2"/>
          <p:cNvSpPr/>
          <p:nvPr/>
        </p:nvSpPr>
        <p:spPr>
          <a:xfrm>
            <a:off x="13764167" y="620819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cxnSp>
        <p:nvCxnSpPr>
          <p:cNvPr id="107" name="Google Shape;107;p2"/>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sp>
        <p:nvSpPr>
          <p:cNvPr id="108" name="Google Shape;108;p2"/>
          <p:cNvSpPr txBox="1"/>
          <p:nvPr/>
        </p:nvSpPr>
        <p:spPr>
          <a:xfrm>
            <a:off x="2553980" y="866775"/>
            <a:ext cx="1318003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OBJECTIVES</a:t>
            </a:r>
            <a:endParaRPr/>
          </a:p>
        </p:txBody>
      </p:sp>
      <p:grpSp>
        <p:nvGrpSpPr>
          <p:cNvPr id="109" name="Google Shape;109;p2"/>
          <p:cNvGrpSpPr/>
          <p:nvPr/>
        </p:nvGrpSpPr>
        <p:grpSpPr>
          <a:xfrm>
            <a:off x="15859155" y="-98041"/>
            <a:ext cx="1562612" cy="1771266"/>
            <a:chOff x="0" y="-130721"/>
            <a:chExt cx="2083482" cy="2361688"/>
          </a:xfrm>
        </p:grpSpPr>
        <p:grpSp>
          <p:nvGrpSpPr>
            <p:cNvPr id="110" name="Google Shape;110;p2"/>
            <p:cNvGrpSpPr/>
            <p:nvPr/>
          </p:nvGrpSpPr>
          <p:grpSpPr>
            <a:xfrm>
              <a:off x="75599" y="-130721"/>
              <a:ext cx="1932284" cy="2361688"/>
              <a:chOff x="0" y="-47625"/>
              <a:chExt cx="703982" cy="860425"/>
            </a:xfrm>
          </p:grpSpPr>
          <p:sp>
            <p:nvSpPr>
              <p:cNvPr id="111" name="Google Shape;111;p2"/>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2"/>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a:t>
              </a:r>
              <a:endParaRPr/>
            </a:p>
          </p:txBody>
        </p:sp>
      </p:grpSp>
      <p:sp>
        <p:nvSpPr>
          <p:cNvPr id="114" name="Google Shape;114;p2"/>
          <p:cNvSpPr/>
          <p:nvPr/>
        </p:nvSpPr>
        <p:spPr>
          <a:xfrm>
            <a:off x="-2627572" y="-733336"/>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533" name="Shape 533"/>
        <p:cNvGrpSpPr/>
        <p:nvPr/>
      </p:nvGrpSpPr>
      <p:grpSpPr>
        <a:xfrm>
          <a:off x="0" y="0"/>
          <a:ext cx="0" cy="0"/>
          <a:chOff x="0" y="0"/>
          <a:chExt cx="0" cy="0"/>
        </a:xfrm>
      </p:grpSpPr>
      <p:grpSp>
        <p:nvGrpSpPr>
          <p:cNvPr id="534" name="Google Shape;534;p20"/>
          <p:cNvGrpSpPr/>
          <p:nvPr/>
        </p:nvGrpSpPr>
        <p:grpSpPr>
          <a:xfrm>
            <a:off x="627362" y="-144661"/>
            <a:ext cx="937061" cy="10431661"/>
            <a:chOff x="0" y="-38100"/>
            <a:chExt cx="246798" cy="2747433"/>
          </a:xfrm>
        </p:grpSpPr>
        <p:sp>
          <p:nvSpPr>
            <p:cNvPr id="535" name="Google Shape;535;p20"/>
            <p:cNvSpPr/>
            <p:nvPr/>
          </p:nvSpPr>
          <p:spPr>
            <a:xfrm>
              <a:off x="0" y="0"/>
              <a:ext cx="246798" cy="2709333"/>
            </a:xfrm>
            <a:custGeom>
              <a:rect b="b" l="l" r="r" t="t"/>
              <a:pathLst>
                <a:path extrusionOk="0" h="2709333" w="246798">
                  <a:moveTo>
                    <a:pt x="0" y="0"/>
                  </a:moveTo>
                  <a:lnTo>
                    <a:pt x="246798" y="0"/>
                  </a:lnTo>
                  <a:lnTo>
                    <a:pt x="246798" y="2709333"/>
                  </a:lnTo>
                  <a:lnTo>
                    <a:pt x="0" y="2709333"/>
                  </a:lnTo>
                  <a:close/>
                </a:path>
              </a:pathLst>
            </a:custGeom>
            <a:solidFill>
              <a:srgbClr val="F6F3EB"/>
            </a:solidFill>
            <a:ln>
              <a:noFill/>
            </a:ln>
          </p:spPr>
        </p:sp>
        <p:sp>
          <p:nvSpPr>
            <p:cNvPr id="536" name="Google Shape;536;p20"/>
            <p:cNvSpPr txBox="1"/>
            <p:nvPr/>
          </p:nvSpPr>
          <p:spPr>
            <a:xfrm>
              <a:off x="0" y="-38100"/>
              <a:ext cx="24679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7" name="Google Shape;537;p20"/>
          <p:cNvSpPr txBox="1"/>
          <p:nvPr/>
        </p:nvSpPr>
        <p:spPr>
          <a:xfrm>
            <a:off x="2553980" y="866775"/>
            <a:ext cx="1318003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BEST PRACTICES (DON’TS)</a:t>
            </a:r>
            <a:endParaRPr/>
          </a:p>
        </p:txBody>
      </p:sp>
      <p:grpSp>
        <p:nvGrpSpPr>
          <p:cNvPr id="538" name="Google Shape;538;p20"/>
          <p:cNvGrpSpPr/>
          <p:nvPr/>
        </p:nvGrpSpPr>
        <p:grpSpPr>
          <a:xfrm>
            <a:off x="5951881" y="4916676"/>
            <a:ext cx="6321495" cy="1736400"/>
            <a:chOff x="5951881" y="4916676"/>
            <a:chExt cx="6321495" cy="1736400"/>
          </a:xfrm>
        </p:grpSpPr>
        <p:grpSp>
          <p:nvGrpSpPr>
            <p:cNvPr id="539" name="Google Shape;539;p20"/>
            <p:cNvGrpSpPr/>
            <p:nvPr/>
          </p:nvGrpSpPr>
          <p:grpSpPr>
            <a:xfrm>
              <a:off x="5951881" y="4942264"/>
              <a:ext cx="503855" cy="503855"/>
              <a:chOff x="0" y="0"/>
              <a:chExt cx="812800" cy="812800"/>
            </a:xfrm>
          </p:grpSpPr>
          <p:sp>
            <p:nvSpPr>
              <p:cNvPr id="540" name="Google Shape;54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2" name="Google Shape;542;p20"/>
            <p:cNvSpPr txBox="1"/>
            <p:nvPr/>
          </p:nvSpPr>
          <p:spPr>
            <a:xfrm>
              <a:off x="6891676" y="4916676"/>
              <a:ext cx="5381700" cy="1736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Don’t submit without review</a:t>
              </a:r>
              <a:endParaRPr/>
            </a:p>
          </p:txBody>
        </p:sp>
      </p:grpSp>
      <p:sp>
        <p:nvSpPr>
          <p:cNvPr id="543" name="Google Shape;543;p20"/>
          <p:cNvSpPr txBox="1"/>
          <p:nvPr/>
        </p:nvSpPr>
        <p:spPr>
          <a:xfrm rot="-5400000">
            <a:off x="-2373736" y="4911090"/>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grpSp>
        <p:nvGrpSpPr>
          <p:cNvPr id="544" name="Google Shape;544;p20"/>
          <p:cNvGrpSpPr/>
          <p:nvPr/>
        </p:nvGrpSpPr>
        <p:grpSpPr>
          <a:xfrm>
            <a:off x="5951881" y="7026146"/>
            <a:ext cx="6321495" cy="723300"/>
            <a:chOff x="5951881" y="7026146"/>
            <a:chExt cx="6321495" cy="723300"/>
          </a:xfrm>
        </p:grpSpPr>
        <p:grpSp>
          <p:nvGrpSpPr>
            <p:cNvPr id="545" name="Google Shape;545;p20"/>
            <p:cNvGrpSpPr/>
            <p:nvPr/>
          </p:nvGrpSpPr>
          <p:grpSpPr>
            <a:xfrm>
              <a:off x="5951881" y="7111871"/>
              <a:ext cx="503827" cy="503827"/>
              <a:chOff x="0" y="0"/>
              <a:chExt cx="812800" cy="812800"/>
            </a:xfrm>
          </p:grpSpPr>
          <p:sp>
            <p:nvSpPr>
              <p:cNvPr id="546" name="Google Shape;54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8" name="Google Shape;548;p20"/>
            <p:cNvSpPr txBox="1"/>
            <p:nvPr/>
          </p:nvSpPr>
          <p:spPr>
            <a:xfrm>
              <a:off x="6891676" y="7026146"/>
              <a:ext cx="5381700" cy="723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Don’t enter PII online</a:t>
              </a:r>
              <a:endParaRPr/>
            </a:p>
          </p:txBody>
        </p:sp>
      </p:grpSp>
      <p:grpSp>
        <p:nvGrpSpPr>
          <p:cNvPr id="549" name="Google Shape;549;p20"/>
          <p:cNvGrpSpPr/>
          <p:nvPr/>
        </p:nvGrpSpPr>
        <p:grpSpPr>
          <a:xfrm>
            <a:off x="5951881" y="2807206"/>
            <a:ext cx="6321495" cy="1736400"/>
            <a:chOff x="5951881" y="2807206"/>
            <a:chExt cx="6321495" cy="1736400"/>
          </a:xfrm>
        </p:grpSpPr>
        <p:grpSp>
          <p:nvGrpSpPr>
            <p:cNvPr id="550" name="Google Shape;550;p20"/>
            <p:cNvGrpSpPr/>
            <p:nvPr/>
          </p:nvGrpSpPr>
          <p:grpSpPr>
            <a:xfrm>
              <a:off x="5951881" y="2892931"/>
              <a:ext cx="503827" cy="503827"/>
              <a:chOff x="0" y="0"/>
              <a:chExt cx="812800" cy="812800"/>
            </a:xfrm>
          </p:grpSpPr>
          <p:sp>
            <p:nvSpPr>
              <p:cNvPr id="551" name="Google Shape;55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3" name="Google Shape;553;p20"/>
            <p:cNvSpPr txBox="1"/>
            <p:nvPr/>
          </p:nvSpPr>
          <p:spPr>
            <a:xfrm>
              <a:off x="6891676" y="2807206"/>
              <a:ext cx="5381700" cy="1736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Don’t trust AI nexus opinions</a:t>
              </a:r>
              <a:endParaRPr/>
            </a:p>
          </p:txBody>
        </p:sp>
      </p:grpSp>
      <p:cxnSp>
        <p:nvCxnSpPr>
          <p:cNvPr id="554" name="Google Shape;554;p20"/>
          <p:cNvCxnSpPr/>
          <p:nvPr/>
        </p:nvCxnSpPr>
        <p:spPr>
          <a:xfrm rot="10800000">
            <a:off x="1085850" y="7289441"/>
            <a:ext cx="5403" cy="2997456"/>
          </a:xfrm>
          <a:prstGeom prst="straightConnector1">
            <a:avLst/>
          </a:prstGeom>
          <a:noFill/>
          <a:ln cap="flat" cmpd="sng" w="114300">
            <a:solidFill>
              <a:srgbClr val="9FC3D0"/>
            </a:solidFill>
            <a:prstDash val="solid"/>
            <a:round/>
            <a:headEnd len="sm" w="sm" type="none"/>
            <a:tailEnd len="sm" w="sm" type="none"/>
          </a:ln>
        </p:spPr>
      </p:cxnSp>
      <p:cxnSp>
        <p:nvCxnSpPr>
          <p:cNvPr id="555" name="Google Shape;555;p20"/>
          <p:cNvCxnSpPr/>
          <p:nvPr/>
        </p:nvCxnSpPr>
        <p:spPr>
          <a:xfrm rot="10800000">
            <a:off x="1090490" y="-104525"/>
            <a:ext cx="5403" cy="2997456"/>
          </a:xfrm>
          <a:prstGeom prst="straightConnector1">
            <a:avLst/>
          </a:prstGeom>
          <a:noFill/>
          <a:ln cap="flat" cmpd="sng" w="114300">
            <a:solidFill>
              <a:srgbClr val="9FC3D0"/>
            </a:solidFill>
            <a:prstDash val="solid"/>
            <a:round/>
            <a:headEnd len="sm" w="sm" type="none"/>
            <a:tailEnd len="sm" w="sm" type="none"/>
          </a:ln>
        </p:spPr>
      </p:cxnSp>
      <p:grpSp>
        <p:nvGrpSpPr>
          <p:cNvPr id="556" name="Google Shape;556;p20"/>
          <p:cNvGrpSpPr/>
          <p:nvPr/>
        </p:nvGrpSpPr>
        <p:grpSpPr>
          <a:xfrm>
            <a:off x="15859155" y="-98041"/>
            <a:ext cx="1562612" cy="1771266"/>
            <a:chOff x="0" y="-130721"/>
            <a:chExt cx="2083482" cy="2361688"/>
          </a:xfrm>
        </p:grpSpPr>
        <p:grpSp>
          <p:nvGrpSpPr>
            <p:cNvPr id="557" name="Google Shape;557;p20"/>
            <p:cNvGrpSpPr/>
            <p:nvPr/>
          </p:nvGrpSpPr>
          <p:grpSpPr>
            <a:xfrm>
              <a:off x="75599" y="-130721"/>
              <a:ext cx="1932284" cy="2361688"/>
              <a:chOff x="0" y="-47625"/>
              <a:chExt cx="703982" cy="860425"/>
            </a:xfrm>
          </p:grpSpPr>
          <p:sp>
            <p:nvSpPr>
              <p:cNvPr id="558" name="Google Shape;558;p20"/>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20"/>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19</a:t>
              </a:r>
              <a:endParaRPr/>
            </a:p>
          </p:txBody>
        </p:sp>
      </p:grpSp>
      <p:sp>
        <p:nvSpPr>
          <p:cNvPr id="561" name="Google Shape;561;p20"/>
          <p:cNvSpPr/>
          <p:nvPr/>
        </p:nvSpPr>
        <p:spPr>
          <a:xfrm>
            <a:off x="1263762" y="-1458608"/>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562" name="Google Shape;562;p20"/>
          <p:cNvSpPr/>
          <p:nvPr/>
        </p:nvSpPr>
        <p:spPr>
          <a:xfrm>
            <a:off x="11804788" y="9258300"/>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1000"/>
                                        <p:tgtEl>
                                          <p:spTgt spid="54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1000"/>
                                        <p:tgtEl>
                                          <p:spTgt spid="53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1000"/>
                                        <p:tgtEl>
                                          <p:spTgt spid="54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566" name="Shape 566"/>
        <p:cNvGrpSpPr/>
        <p:nvPr/>
      </p:nvGrpSpPr>
      <p:grpSpPr>
        <a:xfrm>
          <a:off x="0" y="0"/>
          <a:ext cx="0" cy="0"/>
          <a:chOff x="0" y="0"/>
          <a:chExt cx="0" cy="0"/>
        </a:xfrm>
      </p:grpSpPr>
      <p:sp>
        <p:nvSpPr>
          <p:cNvPr id="567" name="Google Shape;567;p21"/>
          <p:cNvSpPr txBox="1"/>
          <p:nvPr/>
        </p:nvSpPr>
        <p:spPr>
          <a:xfrm>
            <a:off x="1236347" y="1511300"/>
            <a:ext cx="15815306"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GROUP CASE STUDY</a:t>
            </a:r>
            <a:endParaRPr/>
          </a:p>
        </p:txBody>
      </p:sp>
      <p:sp>
        <p:nvSpPr>
          <p:cNvPr id="568" name="Google Shape;568;p21"/>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569" name="Google Shape;569;p21"/>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570" name="Google Shape;570;p21"/>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571" name="Google Shape;571;p21"/>
          <p:cNvGrpSpPr/>
          <p:nvPr/>
        </p:nvGrpSpPr>
        <p:grpSpPr>
          <a:xfrm>
            <a:off x="15859155" y="-98041"/>
            <a:ext cx="1562612" cy="1771266"/>
            <a:chOff x="0" y="-130721"/>
            <a:chExt cx="2083482" cy="2361688"/>
          </a:xfrm>
        </p:grpSpPr>
        <p:grpSp>
          <p:nvGrpSpPr>
            <p:cNvPr id="572" name="Google Shape;572;p21"/>
            <p:cNvGrpSpPr/>
            <p:nvPr/>
          </p:nvGrpSpPr>
          <p:grpSpPr>
            <a:xfrm>
              <a:off x="75599" y="-130721"/>
              <a:ext cx="1932284" cy="2361688"/>
              <a:chOff x="0" y="-47625"/>
              <a:chExt cx="703982" cy="860425"/>
            </a:xfrm>
          </p:grpSpPr>
          <p:sp>
            <p:nvSpPr>
              <p:cNvPr id="573" name="Google Shape;573;p21"/>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1"/>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5" name="Google Shape;575;p21"/>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20</a:t>
              </a:r>
              <a:endParaRPr/>
            </a:p>
          </p:txBody>
        </p:sp>
      </p:grpSp>
      <p:sp>
        <p:nvSpPr>
          <p:cNvPr id="576" name="Google Shape;576;p21"/>
          <p:cNvSpPr/>
          <p:nvPr/>
        </p:nvSpPr>
        <p:spPr>
          <a:xfrm>
            <a:off x="-1145203"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577" name="Google Shape;577;p21"/>
          <p:cNvSpPr/>
          <p:nvPr/>
        </p:nvSpPr>
        <p:spPr>
          <a:xfrm>
            <a:off x="14982801" y="5143500"/>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578" name="Google Shape;578;p21"/>
          <p:cNvSpPr txBox="1"/>
          <p:nvPr/>
        </p:nvSpPr>
        <p:spPr>
          <a:xfrm>
            <a:off x="2475666" y="4197421"/>
            <a:ext cx="13336800" cy="274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Scenario: PTSD with inconsistent treatment records.</a:t>
            </a:r>
            <a:endParaRPr/>
          </a:p>
          <a:p>
            <a:pPr indent="0" lvl="0" marL="0" marR="0" rtl="0" algn="ctr">
              <a:lnSpc>
                <a:spcPct val="140000"/>
              </a:lnSpc>
              <a:spcBef>
                <a:spcPts val="0"/>
              </a:spcBef>
              <a:spcAft>
                <a:spcPts val="0"/>
              </a:spcAft>
              <a:buNone/>
            </a:pPr>
            <a:r>
              <a:t/>
            </a:r>
            <a:endParaRPr b="0" i="0" sz="4700" u="none" cap="none" strike="noStrike">
              <a:solidFill>
                <a:srgbClr val="000000"/>
              </a:solidFill>
              <a:latin typeface="Alatsi"/>
              <a:ea typeface="Alatsi"/>
              <a:cs typeface="Alatsi"/>
              <a:sym typeface="Alatsi"/>
            </a:endParaRPr>
          </a:p>
          <a:p>
            <a:pPr indent="0" lvl="0" marL="0" marR="0" rtl="0" algn="ctr">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 Task: “What would you ask AI to generate?”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1000"/>
                                        <p:tgtEl>
                                          <p:spTgt spid="5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582" name="Shape 582"/>
        <p:cNvGrpSpPr/>
        <p:nvPr/>
      </p:nvGrpSpPr>
      <p:grpSpPr>
        <a:xfrm>
          <a:off x="0" y="0"/>
          <a:ext cx="0" cy="0"/>
          <a:chOff x="0" y="0"/>
          <a:chExt cx="0" cy="0"/>
        </a:xfrm>
      </p:grpSpPr>
      <p:sp>
        <p:nvSpPr>
          <p:cNvPr id="583" name="Google Shape;583;p22"/>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584" name="Google Shape;584;p22"/>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585" name="Google Shape;585;p22"/>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sp>
        <p:nvSpPr>
          <p:cNvPr id="586" name="Google Shape;586;p22"/>
          <p:cNvSpPr/>
          <p:nvPr/>
        </p:nvSpPr>
        <p:spPr>
          <a:xfrm>
            <a:off x="12982861" y="5945563"/>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587" name="Google Shape;587;p22"/>
          <p:cNvSpPr/>
          <p:nvPr/>
        </p:nvSpPr>
        <p:spPr>
          <a:xfrm>
            <a:off x="12012909" y="2797221"/>
            <a:ext cx="5246392" cy="5246370"/>
          </a:xfrm>
          <a:custGeom>
            <a:rect b="b" l="l" r="r" t="t"/>
            <a:pathLst>
              <a:path extrusionOk="0" h="6350000" w="6350026">
                <a:moveTo>
                  <a:pt x="0" y="0"/>
                </a:moveTo>
                <a:lnTo>
                  <a:pt x="6350026" y="0"/>
                </a:lnTo>
                <a:lnTo>
                  <a:pt x="6350026" y="6350000"/>
                </a:lnTo>
                <a:lnTo>
                  <a:pt x="0" y="6350000"/>
                </a:lnTo>
                <a:close/>
              </a:path>
            </a:pathLst>
          </a:custGeom>
          <a:blipFill rotWithShape="1">
            <a:blip r:embed="rId4">
              <a:alphaModFix/>
            </a:blip>
            <a:stretch>
              <a:fillRect b="0" l="-25045" r="-25045" t="0"/>
            </a:stretch>
          </a:blipFill>
          <a:ln>
            <a:noFill/>
          </a:ln>
        </p:spPr>
      </p:sp>
      <p:grpSp>
        <p:nvGrpSpPr>
          <p:cNvPr id="588" name="Google Shape;588;p22"/>
          <p:cNvGrpSpPr/>
          <p:nvPr/>
        </p:nvGrpSpPr>
        <p:grpSpPr>
          <a:xfrm>
            <a:off x="15859155" y="-98041"/>
            <a:ext cx="1562612" cy="1771266"/>
            <a:chOff x="0" y="-130721"/>
            <a:chExt cx="2083482" cy="2361688"/>
          </a:xfrm>
        </p:grpSpPr>
        <p:grpSp>
          <p:nvGrpSpPr>
            <p:cNvPr id="589" name="Google Shape;589;p22"/>
            <p:cNvGrpSpPr/>
            <p:nvPr/>
          </p:nvGrpSpPr>
          <p:grpSpPr>
            <a:xfrm>
              <a:off x="75599" y="-130721"/>
              <a:ext cx="1932284" cy="2361688"/>
              <a:chOff x="0" y="-47625"/>
              <a:chExt cx="703982" cy="860425"/>
            </a:xfrm>
          </p:grpSpPr>
          <p:sp>
            <p:nvSpPr>
              <p:cNvPr id="590" name="Google Shape;590;p22"/>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2"/>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2" name="Google Shape;592;p22"/>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21</a:t>
              </a:r>
              <a:endParaRPr/>
            </a:p>
          </p:txBody>
        </p:sp>
      </p:grpSp>
      <p:sp>
        <p:nvSpPr>
          <p:cNvPr id="593" name="Google Shape;593;p22"/>
          <p:cNvSpPr txBox="1"/>
          <p:nvPr/>
        </p:nvSpPr>
        <p:spPr>
          <a:xfrm>
            <a:off x="3679044" y="866775"/>
            <a:ext cx="10929913"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KEY TAKEAWAYS</a:t>
            </a:r>
            <a:endParaRPr/>
          </a:p>
        </p:txBody>
      </p:sp>
      <p:sp>
        <p:nvSpPr>
          <p:cNvPr id="594" name="Google Shape;594;p22"/>
          <p:cNvSpPr/>
          <p:nvPr/>
        </p:nvSpPr>
        <p:spPr>
          <a:xfrm>
            <a:off x="-3009325"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595" name="Google Shape;595;p22"/>
          <p:cNvSpPr txBox="1"/>
          <p:nvPr/>
        </p:nvSpPr>
        <p:spPr>
          <a:xfrm>
            <a:off x="1536025" y="3169089"/>
            <a:ext cx="9282000" cy="578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AI = assistant, not expert</a:t>
            </a:r>
            <a:endParaRPr/>
          </a:p>
          <a:p>
            <a:pPr indent="0" lvl="0" marL="0" marR="0" rtl="0" algn="ctr">
              <a:lnSpc>
                <a:spcPct val="140000"/>
              </a:lnSpc>
              <a:spcBef>
                <a:spcPts val="0"/>
              </a:spcBef>
              <a:spcAft>
                <a:spcPts val="0"/>
              </a:spcAft>
              <a:buNone/>
            </a:pPr>
            <a:r>
              <a:t/>
            </a:r>
            <a:endParaRPr b="0" i="0" sz="4700" u="none" cap="none" strike="noStrike">
              <a:solidFill>
                <a:srgbClr val="000000"/>
              </a:solidFill>
              <a:latin typeface="Alatsi"/>
              <a:ea typeface="Alatsi"/>
              <a:cs typeface="Alatsi"/>
              <a:sym typeface="Alatsi"/>
            </a:endParaRPr>
          </a:p>
          <a:p>
            <a:pPr indent="0" lvl="0" marL="0" marR="0" rtl="0" algn="ctr">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Strong prompts = strong arguments</a:t>
            </a:r>
            <a:endParaRPr/>
          </a:p>
          <a:p>
            <a:pPr indent="0" lvl="0" marL="0" marR="0" rtl="0" algn="ctr">
              <a:lnSpc>
                <a:spcPct val="140000"/>
              </a:lnSpc>
              <a:spcBef>
                <a:spcPts val="0"/>
              </a:spcBef>
              <a:spcAft>
                <a:spcPts val="0"/>
              </a:spcAft>
              <a:buNone/>
            </a:pPr>
            <a:r>
              <a:t/>
            </a:r>
            <a:endParaRPr b="0" i="0" sz="4700" u="none" cap="none" strike="noStrike">
              <a:solidFill>
                <a:srgbClr val="000000"/>
              </a:solidFill>
              <a:latin typeface="Alatsi"/>
              <a:ea typeface="Alatsi"/>
              <a:cs typeface="Alatsi"/>
              <a:sym typeface="Alatsi"/>
            </a:endParaRPr>
          </a:p>
          <a:p>
            <a:pPr indent="0" lvl="0" marL="0" marR="0" rtl="0" algn="ctr">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Always verify against CFR &amp; M21-1</a:t>
            </a:r>
            <a:endParaRPr/>
          </a:p>
          <a:p>
            <a:pPr indent="0" lvl="0" marL="0" marR="0" rtl="0" algn="ctr">
              <a:lnSpc>
                <a:spcPct val="140000"/>
              </a:lnSpc>
              <a:spcBef>
                <a:spcPts val="0"/>
              </a:spcBef>
              <a:spcAft>
                <a:spcPts val="0"/>
              </a:spcAft>
              <a:buNone/>
            </a:pPr>
            <a:r>
              <a:t/>
            </a:r>
            <a:endParaRPr b="0" i="0" sz="4700" u="none" cap="none" strike="noStrike">
              <a:solidFill>
                <a:srgbClr val="000000"/>
              </a:solidFill>
              <a:latin typeface="Alatsi"/>
              <a:ea typeface="Alatsi"/>
              <a:cs typeface="Alatsi"/>
              <a:sym typeface="Alats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5"/>
                                        </p:tgtEl>
                                        <p:attrNameLst>
                                          <p:attrName>style.visibility</p:attrName>
                                        </p:attrNameLst>
                                      </p:cBhvr>
                                      <p:to>
                                        <p:strVal val="visible"/>
                                      </p:to>
                                    </p:set>
                                    <p:anim calcmode="lin" valueType="num">
                                      <p:cBhvr additive="base">
                                        <p:cTn dur="1000"/>
                                        <p:tgtEl>
                                          <p:spTgt spid="595"/>
                                        </p:tgtEl>
                                        <p:attrNameLst>
                                          <p:attrName>ppt_w</p:attrName>
                                        </p:attrNameLst>
                                      </p:cBhvr>
                                      <p:tavLst>
                                        <p:tav fmla="" tm="0">
                                          <p:val>
                                            <p:strVal val="0"/>
                                          </p:val>
                                        </p:tav>
                                        <p:tav fmla="" tm="100000">
                                          <p:val>
                                            <p:strVal val="#ppt_w"/>
                                          </p:val>
                                        </p:tav>
                                      </p:tavLst>
                                    </p:anim>
                                    <p:anim calcmode="lin" valueType="num">
                                      <p:cBhvr additive="base">
                                        <p:cTn dur="1000"/>
                                        <p:tgtEl>
                                          <p:spTgt spid="5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599" name="Shape 599"/>
        <p:cNvGrpSpPr/>
        <p:nvPr/>
      </p:nvGrpSpPr>
      <p:grpSpPr>
        <a:xfrm>
          <a:off x="0" y="0"/>
          <a:ext cx="0" cy="0"/>
          <a:chOff x="0" y="0"/>
          <a:chExt cx="0" cy="0"/>
        </a:xfrm>
      </p:grpSpPr>
      <p:sp>
        <p:nvSpPr>
          <p:cNvPr id="600" name="Google Shape;600;p23"/>
          <p:cNvSpPr/>
          <p:nvPr/>
        </p:nvSpPr>
        <p:spPr>
          <a:xfrm>
            <a:off x="13764167" y="637964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601" name="Google Shape;601;p23"/>
          <p:cNvSpPr txBox="1"/>
          <p:nvPr/>
        </p:nvSpPr>
        <p:spPr>
          <a:xfrm>
            <a:off x="2411959" y="866775"/>
            <a:ext cx="13464081"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CLOSING REMARKS</a:t>
            </a:r>
            <a:endParaRPr/>
          </a:p>
        </p:txBody>
      </p:sp>
      <p:sp>
        <p:nvSpPr>
          <p:cNvPr id="602" name="Google Shape;602;p23"/>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603" name="Google Shape;603;p23"/>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604" name="Google Shape;604;p23"/>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605" name="Google Shape;605;p23"/>
          <p:cNvGrpSpPr/>
          <p:nvPr/>
        </p:nvGrpSpPr>
        <p:grpSpPr>
          <a:xfrm>
            <a:off x="15859155" y="-98041"/>
            <a:ext cx="1562612" cy="1771266"/>
            <a:chOff x="0" y="-130721"/>
            <a:chExt cx="2083482" cy="2361688"/>
          </a:xfrm>
        </p:grpSpPr>
        <p:grpSp>
          <p:nvGrpSpPr>
            <p:cNvPr id="606" name="Google Shape;606;p23"/>
            <p:cNvGrpSpPr/>
            <p:nvPr/>
          </p:nvGrpSpPr>
          <p:grpSpPr>
            <a:xfrm>
              <a:off x="75599" y="-130721"/>
              <a:ext cx="1932284" cy="2361688"/>
              <a:chOff x="0" y="-47625"/>
              <a:chExt cx="703982" cy="860425"/>
            </a:xfrm>
          </p:grpSpPr>
          <p:sp>
            <p:nvSpPr>
              <p:cNvPr id="607" name="Google Shape;607;p23"/>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3"/>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9" name="Google Shape;609;p23"/>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22</a:t>
              </a:r>
              <a:endParaRPr/>
            </a:p>
          </p:txBody>
        </p:sp>
      </p:grpSp>
      <p:sp>
        <p:nvSpPr>
          <p:cNvPr id="610" name="Google Shape;610;p23"/>
          <p:cNvSpPr/>
          <p:nvPr/>
        </p:nvSpPr>
        <p:spPr>
          <a:xfrm>
            <a:off x="-3657600"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611" name="Google Shape;611;p23"/>
          <p:cNvSpPr txBox="1"/>
          <p:nvPr/>
        </p:nvSpPr>
        <p:spPr>
          <a:xfrm>
            <a:off x="1577400" y="4410619"/>
            <a:ext cx="15133201" cy="16236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“AI doesn’t replace a VSO — it makes a good VSO stronger.”</a:t>
            </a:r>
            <a:endParaRPr/>
          </a:p>
          <a:p>
            <a:pPr indent="0" lvl="0" marL="0" marR="0" rtl="0" algn="ctr">
              <a:lnSpc>
                <a:spcPct val="140000"/>
              </a:lnSpc>
              <a:spcBef>
                <a:spcPts val="0"/>
              </a:spcBef>
              <a:spcAft>
                <a:spcPts val="0"/>
              </a:spcAft>
              <a:buNone/>
            </a:pPr>
            <a:r>
              <a:rPr b="0" i="0" lang="en-US" sz="4700" u="none" cap="none" strike="noStrike">
                <a:solidFill>
                  <a:srgbClr val="000000"/>
                </a:solidFill>
                <a:latin typeface="Alatsi"/>
                <a:ea typeface="Alatsi"/>
                <a:cs typeface="Alatsi"/>
                <a:sym typeface="Alatsi"/>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615" name="Shape 615"/>
        <p:cNvGrpSpPr/>
        <p:nvPr/>
      </p:nvGrpSpPr>
      <p:grpSpPr>
        <a:xfrm>
          <a:off x="0" y="0"/>
          <a:ext cx="0" cy="0"/>
          <a:chOff x="0" y="0"/>
          <a:chExt cx="0" cy="0"/>
        </a:xfrm>
      </p:grpSpPr>
      <p:sp>
        <p:nvSpPr>
          <p:cNvPr id="616" name="Google Shape;616;p24"/>
          <p:cNvSpPr txBox="1"/>
          <p:nvPr/>
        </p:nvSpPr>
        <p:spPr>
          <a:xfrm>
            <a:off x="4554977" y="3748035"/>
            <a:ext cx="11627497" cy="25147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695" u="none" cap="none" strike="noStrike">
                <a:solidFill>
                  <a:srgbClr val="000000"/>
                </a:solidFill>
                <a:latin typeface="Alatsi"/>
                <a:ea typeface="Alatsi"/>
                <a:cs typeface="Alatsi"/>
                <a:sym typeface="Alatsi"/>
              </a:rPr>
              <a:t>QUESTIONS??</a:t>
            </a:r>
            <a:endParaRPr/>
          </a:p>
        </p:txBody>
      </p:sp>
      <p:grpSp>
        <p:nvGrpSpPr>
          <p:cNvPr id="617" name="Google Shape;617;p24"/>
          <p:cNvGrpSpPr/>
          <p:nvPr/>
        </p:nvGrpSpPr>
        <p:grpSpPr>
          <a:xfrm>
            <a:off x="-31071" y="-180826"/>
            <a:ext cx="4239084" cy="10467826"/>
            <a:chOff x="0" y="-241102"/>
            <a:chExt cx="5652112" cy="13957102"/>
          </a:xfrm>
        </p:grpSpPr>
        <p:grpSp>
          <p:nvGrpSpPr>
            <p:cNvPr id="618" name="Google Shape;618;p24"/>
            <p:cNvGrpSpPr/>
            <p:nvPr/>
          </p:nvGrpSpPr>
          <p:grpSpPr>
            <a:xfrm>
              <a:off x="2826056" y="-241102"/>
              <a:ext cx="2826056" cy="13957102"/>
              <a:chOff x="0" y="-47625"/>
              <a:chExt cx="558233" cy="2756958"/>
            </a:xfrm>
          </p:grpSpPr>
          <p:sp>
            <p:nvSpPr>
              <p:cNvPr id="619" name="Google Shape;619;p24"/>
              <p:cNvSpPr/>
              <p:nvPr/>
            </p:nvSpPr>
            <p:spPr>
              <a:xfrm>
                <a:off x="0" y="0"/>
                <a:ext cx="558233" cy="2709333"/>
              </a:xfrm>
              <a:custGeom>
                <a:rect b="b" l="l" r="r" t="t"/>
                <a:pathLst>
                  <a:path extrusionOk="0" h="2709333" w="558233">
                    <a:moveTo>
                      <a:pt x="0" y="0"/>
                    </a:moveTo>
                    <a:lnTo>
                      <a:pt x="558233" y="0"/>
                    </a:lnTo>
                    <a:lnTo>
                      <a:pt x="558233" y="2709333"/>
                    </a:lnTo>
                    <a:lnTo>
                      <a:pt x="0" y="2709333"/>
                    </a:lnTo>
                    <a:close/>
                  </a:path>
                </a:pathLst>
              </a:custGeom>
              <a:solidFill>
                <a:srgbClr val="E9E0D9"/>
              </a:solidFill>
              <a:ln>
                <a:noFill/>
              </a:ln>
            </p:spPr>
          </p:sp>
          <p:sp>
            <p:nvSpPr>
              <p:cNvPr id="620" name="Google Shape;620;p24"/>
              <p:cNvSpPr txBox="1"/>
              <p:nvPr/>
            </p:nvSpPr>
            <p:spPr>
              <a:xfrm>
                <a:off x="0" y="-47625"/>
                <a:ext cx="5582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1" name="Google Shape;621;p24"/>
            <p:cNvGrpSpPr/>
            <p:nvPr/>
          </p:nvGrpSpPr>
          <p:grpSpPr>
            <a:xfrm>
              <a:off x="1413028" y="-241102"/>
              <a:ext cx="2826056" cy="13957102"/>
              <a:chOff x="0" y="-47625"/>
              <a:chExt cx="558233" cy="2756958"/>
            </a:xfrm>
          </p:grpSpPr>
          <p:sp>
            <p:nvSpPr>
              <p:cNvPr id="622" name="Google Shape;622;p24"/>
              <p:cNvSpPr/>
              <p:nvPr/>
            </p:nvSpPr>
            <p:spPr>
              <a:xfrm>
                <a:off x="0" y="0"/>
                <a:ext cx="558233" cy="2709333"/>
              </a:xfrm>
              <a:custGeom>
                <a:rect b="b" l="l" r="r" t="t"/>
                <a:pathLst>
                  <a:path extrusionOk="0" h="2709333" w="558233">
                    <a:moveTo>
                      <a:pt x="0" y="0"/>
                    </a:moveTo>
                    <a:lnTo>
                      <a:pt x="558233" y="0"/>
                    </a:lnTo>
                    <a:lnTo>
                      <a:pt x="558233" y="2709333"/>
                    </a:lnTo>
                    <a:lnTo>
                      <a:pt x="0" y="2709333"/>
                    </a:lnTo>
                    <a:close/>
                  </a:path>
                </a:pathLst>
              </a:custGeom>
              <a:solidFill>
                <a:srgbClr val="9FC3D0"/>
              </a:solidFill>
              <a:ln>
                <a:noFill/>
              </a:ln>
            </p:spPr>
          </p:sp>
          <p:sp>
            <p:nvSpPr>
              <p:cNvPr id="623" name="Google Shape;623;p24"/>
              <p:cNvSpPr txBox="1"/>
              <p:nvPr/>
            </p:nvSpPr>
            <p:spPr>
              <a:xfrm>
                <a:off x="0" y="-47625"/>
                <a:ext cx="5582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4" name="Google Shape;624;p24"/>
            <p:cNvGrpSpPr/>
            <p:nvPr/>
          </p:nvGrpSpPr>
          <p:grpSpPr>
            <a:xfrm>
              <a:off x="0" y="-241102"/>
              <a:ext cx="2826056" cy="13957102"/>
              <a:chOff x="0" y="-47625"/>
              <a:chExt cx="558233" cy="2756958"/>
            </a:xfrm>
          </p:grpSpPr>
          <p:sp>
            <p:nvSpPr>
              <p:cNvPr id="625" name="Google Shape;625;p24"/>
              <p:cNvSpPr/>
              <p:nvPr/>
            </p:nvSpPr>
            <p:spPr>
              <a:xfrm>
                <a:off x="0" y="0"/>
                <a:ext cx="558233" cy="2709333"/>
              </a:xfrm>
              <a:custGeom>
                <a:rect b="b" l="l" r="r" t="t"/>
                <a:pathLst>
                  <a:path extrusionOk="0" h="2709333" w="558233">
                    <a:moveTo>
                      <a:pt x="0" y="0"/>
                    </a:moveTo>
                    <a:lnTo>
                      <a:pt x="558233" y="0"/>
                    </a:lnTo>
                    <a:lnTo>
                      <a:pt x="558233" y="2709333"/>
                    </a:lnTo>
                    <a:lnTo>
                      <a:pt x="0" y="2709333"/>
                    </a:lnTo>
                    <a:close/>
                  </a:path>
                </a:pathLst>
              </a:custGeom>
              <a:solidFill>
                <a:srgbClr val="E9C7C6"/>
              </a:solidFill>
              <a:ln>
                <a:noFill/>
              </a:ln>
            </p:spPr>
          </p:sp>
          <p:sp>
            <p:nvSpPr>
              <p:cNvPr id="626" name="Google Shape;626;p24"/>
              <p:cNvSpPr txBox="1"/>
              <p:nvPr/>
            </p:nvSpPr>
            <p:spPr>
              <a:xfrm>
                <a:off x="0" y="-47625"/>
                <a:ext cx="5582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27" name="Google Shape;627;p24"/>
          <p:cNvSpPr/>
          <p:nvPr/>
        </p:nvSpPr>
        <p:spPr>
          <a:xfrm>
            <a:off x="12412831" y="8026211"/>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628" name="Google Shape;628;p24"/>
          <p:cNvSpPr/>
          <p:nvPr/>
        </p:nvSpPr>
        <p:spPr>
          <a:xfrm>
            <a:off x="11413653" y="-573693"/>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118" name="Shape 118"/>
        <p:cNvGrpSpPr/>
        <p:nvPr/>
      </p:nvGrpSpPr>
      <p:grpSpPr>
        <a:xfrm>
          <a:off x="0" y="0"/>
          <a:ext cx="0" cy="0"/>
          <a:chOff x="0" y="0"/>
          <a:chExt cx="0" cy="0"/>
        </a:xfrm>
      </p:grpSpPr>
      <p:sp>
        <p:nvSpPr>
          <p:cNvPr id="119" name="Google Shape;119;p3"/>
          <p:cNvSpPr txBox="1"/>
          <p:nvPr/>
        </p:nvSpPr>
        <p:spPr>
          <a:xfrm>
            <a:off x="2553980" y="866775"/>
            <a:ext cx="1318003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AUDIENCE POLL</a:t>
            </a:r>
            <a:endParaRPr/>
          </a:p>
        </p:txBody>
      </p:sp>
      <p:sp>
        <p:nvSpPr>
          <p:cNvPr id="120" name="Google Shape;120;p3"/>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121" name="Google Shape;121;p3"/>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122" name="Google Shape;122;p3"/>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123" name="Google Shape;123;p3"/>
          <p:cNvGrpSpPr/>
          <p:nvPr/>
        </p:nvGrpSpPr>
        <p:grpSpPr>
          <a:xfrm>
            <a:off x="15859155" y="-98041"/>
            <a:ext cx="1562612" cy="1771266"/>
            <a:chOff x="0" y="-130721"/>
            <a:chExt cx="2083482" cy="2361688"/>
          </a:xfrm>
        </p:grpSpPr>
        <p:grpSp>
          <p:nvGrpSpPr>
            <p:cNvPr id="124" name="Google Shape;124;p3"/>
            <p:cNvGrpSpPr/>
            <p:nvPr/>
          </p:nvGrpSpPr>
          <p:grpSpPr>
            <a:xfrm>
              <a:off x="75599" y="-130721"/>
              <a:ext cx="1932284" cy="2361688"/>
              <a:chOff x="0" y="-47625"/>
              <a:chExt cx="703982" cy="860425"/>
            </a:xfrm>
          </p:grpSpPr>
          <p:sp>
            <p:nvSpPr>
              <p:cNvPr id="125" name="Google Shape;125;p3"/>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7" name="Google Shape;127;p3"/>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2</a:t>
              </a:r>
              <a:endParaRPr/>
            </a:p>
          </p:txBody>
        </p:sp>
      </p:grpSp>
      <p:sp>
        <p:nvSpPr>
          <p:cNvPr id="128" name="Google Shape;128;p3"/>
          <p:cNvSpPr/>
          <p:nvPr/>
        </p:nvSpPr>
        <p:spPr>
          <a:xfrm>
            <a:off x="-2845001" y="434334"/>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129" name="Google Shape;129;p3"/>
          <p:cNvSpPr/>
          <p:nvPr/>
        </p:nvSpPr>
        <p:spPr>
          <a:xfrm>
            <a:off x="13601700" y="6142060"/>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130" name="Google Shape;130;p3"/>
          <p:cNvSpPr txBox="1"/>
          <p:nvPr/>
        </p:nvSpPr>
        <p:spPr>
          <a:xfrm>
            <a:off x="2144553" y="4839017"/>
            <a:ext cx="13998893" cy="134493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7799" u="none" cap="none" strike="noStrike">
                <a:solidFill>
                  <a:srgbClr val="000000"/>
                </a:solidFill>
                <a:latin typeface="Abhaya Libre"/>
                <a:ea typeface="Abhaya Libre"/>
                <a:cs typeface="Abhaya Libre"/>
                <a:sym typeface="Abhaya Libre"/>
              </a:rPr>
              <a:t>Who Has Used AI for Claims Work?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134" name="Shape 134"/>
        <p:cNvGrpSpPr/>
        <p:nvPr/>
      </p:nvGrpSpPr>
      <p:grpSpPr>
        <a:xfrm>
          <a:off x="0" y="0"/>
          <a:ext cx="0" cy="0"/>
          <a:chOff x="0" y="0"/>
          <a:chExt cx="0" cy="0"/>
        </a:xfrm>
      </p:grpSpPr>
      <p:sp>
        <p:nvSpPr>
          <p:cNvPr id="135" name="Google Shape;135;p4"/>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136" name="Google Shape;136;p4"/>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137" name="Google Shape;137;p4"/>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sp>
        <p:nvSpPr>
          <p:cNvPr id="138" name="Google Shape;138;p4"/>
          <p:cNvSpPr/>
          <p:nvPr/>
        </p:nvSpPr>
        <p:spPr>
          <a:xfrm>
            <a:off x="12982861" y="5933231"/>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139" name="Google Shape;139;p4"/>
          <p:cNvSpPr/>
          <p:nvPr/>
        </p:nvSpPr>
        <p:spPr>
          <a:xfrm>
            <a:off x="12012909" y="2797221"/>
            <a:ext cx="5246392" cy="5246370"/>
          </a:xfrm>
          <a:custGeom>
            <a:rect b="b" l="l" r="r" t="t"/>
            <a:pathLst>
              <a:path extrusionOk="0" h="6350000" w="6350026">
                <a:moveTo>
                  <a:pt x="0" y="0"/>
                </a:moveTo>
                <a:lnTo>
                  <a:pt x="6350026" y="0"/>
                </a:lnTo>
                <a:lnTo>
                  <a:pt x="6350026" y="6350000"/>
                </a:lnTo>
                <a:lnTo>
                  <a:pt x="0" y="6350000"/>
                </a:lnTo>
                <a:close/>
              </a:path>
            </a:pathLst>
          </a:custGeom>
          <a:blipFill rotWithShape="1">
            <a:blip r:embed="rId4">
              <a:alphaModFix/>
            </a:blip>
            <a:stretch>
              <a:fillRect b="0" l="-55258" r="-55258" t="0"/>
            </a:stretch>
          </a:blipFill>
          <a:ln>
            <a:noFill/>
          </a:ln>
        </p:spPr>
      </p:sp>
      <p:sp>
        <p:nvSpPr>
          <p:cNvPr id="140" name="Google Shape;140;p4"/>
          <p:cNvSpPr txBox="1"/>
          <p:nvPr/>
        </p:nvSpPr>
        <p:spPr>
          <a:xfrm>
            <a:off x="2553980" y="866775"/>
            <a:ext cx="13179900" cy="13083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WHY AI MATTERS</a:t>
            </a:r>
            <a:endParaRPr/>
          </a:p>
        </p:txBody>
      </p:sp>
      <p:grpSp>
        <p:nvGrpSpPr>
          <p:cNvPr id="141" name="Google Shape;141;p4"/>
          <p:cNvGrpSpPr/>
          <p:nvPr/>
        </p:nvGrpSpPr>
        <p:grpSpPr>
          <a:xfrm>
            <a:off x="15859155" y="-98041"/>
            <a:ext cx="1562612" cy="1771266"/>
            <a:chOff x="0" y="-130721"/>
            <a:chExt cx="2083482" cy="2361688"/>
          </a:xfrm>
        </p:grpSpPr>
        <p:grpSp>
          <p:nvGrpSpPr>
            <p:cNvPr id="142" name="Google Shape;142;p4"/>
            <p:cNvGrpSpPr/>
            <p:nvPr/>
          </p:nvGrpSpPr>
          <p:grpSpPr>
            <a:xfrm>
              <a:off x="75599" y="-130721"/>
              <a:ext cx="1932284" cy="2361688"/>
              <a:chOff x="0" y="-47625"/>
              <a:chExt cx="703982" cy="860425"/>
            </a:xfrm>
          </p:grpSpPr>
          <p:sp>
            <p:nvSpPr>
              <p:cNvPr id="143" name="Google Shape;143;p4"/>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4"/>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3</a:t>
              </a:r>
              <a:endParaRPr/>
            </a:p>
          </p:txBody>
        </p:sp>
      </p:grpSp>
      <p:sp>
        <p:nvSpPr>
          <p:cNvPr id="146" name="Google Shape;146;p4"/>
          <p:cNvSpPr/>
          <p:nvPr/>
        </p:nvSpPr>
        <p:spPr>
          <a:xfrm>
            <a:off x="-3482681" y="-210192"/>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sp>
        <p:nvSpPr>
          <p:cNvPr id="147" name="Google Shape;147;p4"/>
          <p:cNvSpPr txBox="1"/>
          <p:nvPr/>
        </p:nvSpPr>
        <p:spPr>
          <a:xfrm>
            <a:off x="1209670" y="2895980"/>
            <a:ext cx="10793700" cy="3345600"/>
          </a:xfrm>
          <a:prstGeom prst="rect">
            <a:avLst/>
          </a:prstGeom>
          <a:noFill/>
          <a:ln>
            <a:noFill/>
          </a:ln>
        </p:spPr>
        <p:txBody>
          <a:bodyPr anchorCtr="0" anchor="t" bIns="0" lIns="0" spcFirstLastPara="1" rIns="0" wrap="square" tIns="0">
            <a:spAutoFit/>
          </a:bodyPr>
          <a:lstStyle/>
          <a:p>
            <a:pPr indent="-451273" lvl="1" marL="902545" marR="0" rtl="0" algn="l">
              <a:lnSpc>
                <a:spcPct val="140000"/>
              </a:lnSpc>
              <a:spcBef>
                <a:spcPts val="0"/>
              </a:spcBef>
              <a:spcAft>
                <a:spcPts val="0"/>
              </a:spcAft>
              <a:buClr>
                <a:srgbClr val="000000"/>
              </a:buClr>
              <a:buSzPts val="4180"/>
              <a:buFont typeface="Arial"/>
              <a:buChar char="•"/>
            </a:pPr>
            <a:r>
              <a:rPr b="0" i="0" lang="en-US" sz="4180" u="none" cap="none" strike="noStrike">
                <a:solidFill>
                  <a:srgbClr val="000000"/>
                </a:solidFill>
                <a:latin typeface="Alatsi"/>
                <a:ea typeface="Alatsi"/>
                <a:cs typeface="Alatsi"/>
                <a:sym typeface="Alatsi"/>
              </a:rPr>
              <a:t>VA regulations &amp; evidence volume growing</a:t>
            </a:r>
            <a:endParaRPr/>
          </a:p>
          <a:p>
            <a:pPr indent="-451273" lvl="1" marL="902545" marR="0" rtl="0" algn="l">
              <a:lnSpc>
                <a:spcPct val="140000"/>
              </a:lnSpc>
              <a:spcBef>
                <a:spcPts val="0"/>
              </a:spcBef>
              <a:spcAft>
                <a:spcPts val="0"/>
              </a:spcAft>
              <a:buClr>
                <a:srgbClr val="000000"/>
              </a:buClr>
              <a:buSzPts val="4180"/>
              <a:buFont typeface="Arial"/>
              <a:buChar char="•"/>
            </a:pPr>
            <a:r>
              <a:rPr b="0" i="0" lang="en-US" sz="4180" u="none" cap="none" strike="noStrike">
                <a:solidFill>
                  <a:srgbClr val="000000"/>
                </a:solidFill>
                <a:latin typeface="Alatsi"/>
                <a:ea typeface="Alatsi"/>
                <a:cs typeface="Alatsi"/>
                <a:sym typeface="Alatsi"/>
              </a:rPr>
              <a:t>Need for faster, clearer drafting</a:t>
            </a:r>
            <a:endParaRPr/>
          </a:p>
          <a:p>
            <a:pPr indent="-451273" lvl="1" marL="902545" marR="0" rtl="0" algn="l">
              <a:lnSpc>
                <a:spcPct val="140000"/>
              </a:lnSpc>
              <a:spcBef>
                <a:spcPts val="0"/>
              </a:spcBef>
              <a:spcAft>
                <a:spcPts val="0"/>
              </a:spcAft>
              <a:buClr>
                <a:srgbClr val="000000"/>
              </a:buClr>
              <a:buSzPts val="4180"/>
              <a:buFont typeface="Arial"/>
              <a:buChar char="•"/>
            </a:pPr>
            <a:r>
              <a:rPr b="0" i="0" lang="en-US" sz="4180" u="none" cap="none" strike="noStrike">
                <a:solidFill>
                  <a:srgbClr val="000000"/>
                </a:solidFill>
                <a:latin typeface="Alatsi"/>
                <a:ea typeface="Alatsi"/>
                <a:cs typeface="Alatsi"/>
                <a:sym typeface="Alatsi"/>
              </a:rPr>
              <a:t>AI supports organization and consistency</a:t>
            </a:r>
            <a:endParaRPr/>
          </a:p>
          <a:p>
            <a:pPr indent="0" lvl="0" marL="0" marR="0" rtl="0" algn="l">
              <a:lnSpc>
                <a:spcPct val="140000"/>
              </a:lnSpc>
              <a:spcBef>
                <a:spcPts val="0"/>
              </a:spcBef>
              <a:spcAft>
                <a:spcPts val="0"/>
              </a:spcAft>
              <a:buNone/>
            </a:pPr>
            <a:r>
              <a:t/>
            </a:r>
            <a:endParaRPr b="0" i="0" sz="4180" u="none" cap="none" strike="noStrike">
              <a:solidFill>
                <a:srgbClr val="000000"/>
              </a:solidFill>
              <a:latin typeface="Alatsi"/>
              <a:ea typeface="Alatsi"/>
              <a:cs typeface="Alatsi"/>
              <a:sym typeface="Alats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151" name="Shape 151"/>
        <p:cNvGrpSpPr/>
        <p:nvPr/>
      </p:nvGrpSpPr>
      <p:grpSpPr>
        <a:xfrm>
          <a:off x="0" y="0"/>
          <a:ext cx="0" cy="0"/>
          <a:chOff x="0" y="0"/>
          <a:chExt cx="0" cy="0"/>
        </a:xfrm>
      </p:grpSpPr>
      <p:sp>
        <p:nvSpPr>
          <p:cNvPr id="152" name="Google Shape;152;p5"/>
          <p:cNvSpPr txBox="1"/>
          <p:nvPr/>
        </p:nvSpPr>
        <p:spPr>
          <a:xfrm>
            <a:off x="3918390" y="866775"/>
            <a:ext cx="10451219"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WHAT AI CAN DO</a:t>
            </a:r>
            <a:endParaRPr/>
          </a:p>
        </p:txBody>
      </p:sp>
      <p:sp>
        <p:nvSpPr>
          <p:cNvPr id="153" name="Google Shape;153;p5"/>
          <p:cNvSpPr txBox="1"/>
          <p:nvPr/>
        </p:nvSpPr>
        <p:spPr>
          <a:xfrm>
            <a:off x="4957364" y="3108679"/>
            <a:ext cx="8373300" cy="567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3686" u="none" cap="none" strike="noStrike">
                <a:solidFill>
                  <a:srgbClr val="000000"/>
                </a:solidFill>
                <a:latin typeface="Alatsi"/>
                <a:ea typeface="Alatsi"/>
                <a:cs typeface="Alatsi"/>
                <a:sym typeface="Alatsi"/>
              </a:rPr>
              <a:t>Draft lay statements and claim narratives</a:t>
            </a:r>
            <a:endParaRPr/>
          </a:p>
        </p:txBody>
      </p:sp>
      <p:sp>
        <p:nvSpPr>
          <p:cNvPr id="154" name="Google Shape;154;p5"/>
          <p:cNvSpPr txBox="1"/>
          <p:nvPr/>
        </p:nvSpPr>
        <p:spPr>
          <a:xfrm rot="-5400000">
            <a:off x="-2373736" y="4911090"/>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155" name="Google Shape;155;p5"/>
          <p:cNvCxnSpPr/>
          <p:nvPr/>
        </p:nvCxnSpPr>
        <p:spPr>
          <a:xfrm rot="10800000">
            <a:off x="1090490" y="-104525"/>
            <a:ext cx="5403" cy="2997456"/>
          </a:xfrm>
          <a:prstGeom prst="straightConnector1">
            <a:avLst/>
          </a:prstGeom>
          <a:noFill/>
          <a:ln cap="flat" cmpd="sng" w="114300">
            <a:solidFill>
              <a:srgbClr val="9FC3D0"/>
            </a:solidFill>
            <a:prstDash val="solid"/>
            <a:round/>
            <a:headEnd len="sm" w="sm" type="none"/>
            <a:tailEnd len="sm" w="sm" type="none"/>
          </a:ln>
        </p:spPr>
      </p:cxnSp>
      <p:cxnSp>
        <p:nvCxnSpPr>
          <p:cNvPr id="156" name="Google Shape;156;p5"/>
          <p:cNvCxnSpPr/>
          <p:nvPr/>
        </p:nvCxnSpPr>
        <p:spPr>
          <a:xfrm rot="10800000">
            <a:off x="1085850" y="7289441"/>
            <a:ext cx="5403" cy="2997456"/>
          </a:xfrm>
          <a:prstGeom prst="straightConnector1">
            <a:avLst/>
          </a:prstGeom>
          <a:noFill/>
          <a:ln cap="flat" cmpd="sng" w="114300">
            <a:solidFill>
              <a:srgbClr val="9FC3D0"/>
            </a:solidFill>
            <a:prstDash val="solid"/>
            <a:round/>
            <a:headEnd len="sm" w="sm" type="none"/>
            <a:tailEnd len="sm" w="sm" type="none"/>
          </a:ln>
        </p:spPr>
      </p:cxnSp>
      <p:grpSp>
        <p:nvGrpSpPr>
          <p:cNvPr id="157" name="Google Shape;157;p5"/>
          <p:cNvGrpSpPr/>
          <p:nvPr/>
        </p:nvGrpSpPr>
        <p:grpSpPr>
          <a:xfrm>
            <a:off x="15859155" y="-98041"/>
            <a:ext cx="1562612" cy="1771266"/>
            <a:chOff x="0" y="-130721"/>
            <a:chExt cx="2083482" cy="2361688"/>
          </a:xfrm>
        </p:grpSpPr>
        <p:grpSp>
          <p:nvGrpSpPr>
            <p:cNvPr id="158" name="Google Shape;158;p5"/>
            <p:cNvGrpSpPr/>
            <p:nvPr/>
          </p:nvGrpSpPr>
          <p:grpSpPr>
            <a:xfrm>
              <a:off x="75599" y="-130721"/>
              <a:ext cx="1932284" cy="2361688"/>
              <a:chOff x="0" y="-47625"/>
              <a:chExt cx="703982" cy="860425"/>
            </a:xfrm>
          </p:grpSpPr>
          <p:sp>
            <p:nvSpPr>
              <p:cNvPr id="159" name="Google Shape;159;p5"/>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5"/>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4</a:t>
              </a:r>
              <a:endParaRPr/>
            </a:p>
          </p:txBody>
        </p:sp>
      </p:grpSp>
      <p:sp>
        <p:nvSpPr>
          <p:cNvPr id="162" name="Google Shape;162;p5"/>
          <p:cNvSpPr/>
          <p:nvPr/>
        </p:nvSpPr>
        <p:spPr>
          <a:xfrm>
            <a:off x="7512165" y="-1553858"/>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163" name="Google Shape;163;p5"/>
          <p:cNvSpPr/>
          <p:nvPr/>
        </p:nvSpPr>
        <p:spPr>
          <a:xfrm>
            <a:off x="892058" y="9048108"/>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sp>
        <p:nvSpPr>
          <p:cNvPr id="164" name="Google Shape;164;p5"/>
          <p:cNvSpPr txBox="1"/>
          <p:nvPr/>
        </p:nvSpPr>
        <p:spPr>
          <a:xfrm>
            <a:off x="4957364" y="4521554"/>
            <a:ext cx="8373300" cy="567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3686" u="none" cap="none" strike="noStrike">
                <a:solidFill>
                  <a:srgbClr val="000000"/>
                </a:solidFill>
                <a:latin typeface="Alatsi"/>
                <a:ea typeface="Alatsi"/>
                <a:cs typeface="Alatsi"/>
                <a:sym typeface="Alatsi"/>
              </a:rPr>
              <a:t>Summarize CFR and M21-1 sections</a:t>
            </a:r>
            <a:endParaRPr/>
          </a:p>
        </p:txBody>
      </p:sp>
      <p:sp>
        <p:nvSpPr>
          <p:cNvPr id="165" name="Google Shape;165;p5"/>
          <p:cNvSpPr txBox="1"/>
          <p:nvPr/>
        </p:nvSpPr>
        <p:spPr>
          <a:xfrm>
            <a:off x="4748814" y="5934075"/>
            <a:ext cx="8373300" cy="567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3686" u="none" cap="none" strike="noStrike">
                <a:solidFill>
                  <a:srgbClr val="000000"/>
                </a:solidFill>
                <a:latin typeface="Alatsi"/>
                <a:ea typeface="Alatsi"/>
                <a:cs typeface="Alatsi"/>
                <a:sym typeface="Alatsi"/>
              </a:rPr>
              <a:t>Reformat medical evidence</a:t>
            </a:r>
            <a:endParaRPr/>
          </a:p>
        </p:txBody>
      </p:sp>
      <p:sp>
        <p:nvSpPr>
          <p:cNvPr id="166" name="Google Shape;166;p5"/>
          <p:cNvSpPr txBox="1"/>
          <p:nvPr/>
        </p:nvSpPr>
        <p:spPr>
          <a:xfrm>
            <a:off x="4748814" y="7346596"/>
            <a:ext cx="8373300" cy="567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3686" u="none" cap="none" strike="noStrike">
                <a:solidFill>
                  <a:srgbClr val="000000"/>
                </a:solidFill>
                <a:latin typeface="Alatsi"/>
                <a:ea typeface="Alatsi"/>
                <a:cs typeface="Alatsi"/>
                <a:sym typeface="Alatsi"/>
              </a:rPr>
              <a:t>Train new VSOs through examples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170" name="Shape 170"/>
        <p:cNvGrpSpPr/>
        <p:nvPr/>
      </p:nvGrpSpPr>
      <p:grpSpPr>
        <a:xfrm>
          <a:off x="0" y="0"/>
          <a:ext cx="0" cy="0"/>
          <a:chOff x="0" y="0"/>
          <a:chExt cx="0" cy="0"/>
        </a:xfrm>
      </p:grpSpPr>
      <p:sp>
        <p:nvSpPr>
          <p:cNvPr id="171" name="Google Shape;171;p6"/>
          <p:cNvSpPr txBox="1"/>
          <p:nvPr/>
        </p:nvSpPr>
        <p:spPr>
          <a:xfrm>
            <a:off x="1028700" y="866775"/>
            <a:ext cx="16230600"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WHAT AI CANNOT DO</a:t>
            </a:r>
            <a:endParaRPr/>
          </a:p>
        </p:txBody>
      </p:sp>
      <p:grpSp>
        <p:nvGrpSpPr>
          <p:cNvPr id="172" name="Google Shape;172;p6"/>
          <p:cNvGrpSpPr/>
          <p:nvPr/>
        </p:nvGrpSpPr>
        <p:grpSpPr>
          <a:xfrm>
            <a:off x="1939313" y="2717661"/>
            <a:ext cx="15709436" cy="1105361"/>
            <a:chOff x="1939313" y="2717661"/>
            <a:chExt cx="15709436" cy="1105361"/>
          </a:xfrm>
        </p:grpSpPr>
        <p:grpSp>
          <p:nvGrpSpPr>
            <p:cNvPr id="173" name="Google Shape;173;p6"/>
            <p:cNvGrpSpPr/>
            <p:nvPr/>
          </p:nvGrpSpPr>
          <p:grpSpPr>
            <a:xfrm>
              <a:off x="1939313" y="2717661"/>
              <a:ext cx="1105361" cy="1105361"/>
              <a:chOff x="0" y="0"/>
              <a:chExt cx="812800" cy="812800"/>
            </a:xfrm>
          </p:grpSpPr>
          <p:sp>
            <p:nvSpPr>
              <p:cNvPr id="174" name="Google Shape;17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6" name="Google Shape;176;p6"/>
            <p:cNvSpPr txBox="1"/>
            <p:nvPr/>
          </p:nvSpPr>
          <p:spPr>
            <a:xfrm>
              <a:off x="1939313" y="2788372"/>
              <a:ext cx="1105500" cy="7749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34" u="none" cap="none" strike="noStrike">
                  <a:solidFill>
                    <a:srgbClr val="000000"/>
                  </a:solidFill>
                  <a:latin typeface="Alatsi"/>
                  <a:ea typeface="Alatsi"/>
                  <a:cs typeface="Alatsi"/>
                  <a:sym typeface="Alatsi"/>
                </a:rPr>
                <a:t>1</a:t>
              </a:r>
              <a:endParaRPr/>
            </a:p>
          </p:txBody>
        </p:sp>
        <p:sp>
          <p:nvSpPr>
            <p:cNvPr id="177" name="Google Shape;177;p6"/>
            <p:cNvSpPr txBox="1"/>
            <p:nvPr/>
          </p:nvSpPr>
          <p:spPr>
            <a:xfrm>
              <a:off x="3416149" y="2966808"/>
              <a:ext cx="14232600" cy="4752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087" u="none" cap="none" strike="noStrike">
                  <a:solidFill>
                    <a:srgbClr val="000000"/>
                  </a:solidFill>
                  <a:latin typeface="Alatsi"/>
                  <a:ea typeface="Alatsi"/>
                  <a:cs typeface="Alatsi"/>
                  <a:sym typeface="Alatsi"/>
                </a:rPr>
                <a:t>Provide medical nexus opinions</a:t>
              </a:r>
              <a:endParaRPr/>
            </a:p>
          </p:txBody>
        </p:sp>
      </p:grpSp>
      <p:grpSp>
        <p:nvGrpSpPr>
          <p:cNvPr id="178" name="Google Shape;178;p6"/>
          <p:cNvGrpSpPr/>
          <p:nvPr/>
        </p:nvGrpSpPr>
        <p:grpSpPr>
          <a:xfrm>
            <a:off x="1939313" y="4774189"/>
            <a:ext cx="15709436" cy="1105361"/>
            <a:chOff x="1939313" y="4774189"/>
            <a:chExt cx="15709436" cy="1105361"/>
          </a:xfrm>
        </p:grpSpPr>
        <p:grpSp>
          <p:nvGrpSpPr>
            <p:cNvPr id="179" name="Google Shape;179;p6"/>
            <p:cNvGrpSpPr/>
            <p:nvPr/>
          </p:nvGrpSpPr>
          <p:grpSpPr>
            <a:xfrm>
              <a:off x="1939313" y="4774189"/>
              <a:ext cx="1105361" cy="1105361"/>
              <a:chOff x="0" y="0"/>
              <a:chExt cx="812800" cy="812800"/>
            </a:xfrm>
          </p:grpSpPr>
          <p:sp>
            <p:nvSpPr>
              <p:cNvPr id="180" name="Google Shape;18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2" name="Google Shape;182;p6"/>
            <p:cNvSpPr txBox="1"/>
            <p:nvPr/>
          </p:nvSpPr>
          <p:spPr>
            <a:xfrm>
              <a:off x="1939313" y="4848311"/>
              <a:ext cx="1105500" cy="7749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34" u="none" cap="none" strike="noStrike">
                  <a:solidFill>
                    <a:srgbClr val="000000"/>
                  </a:solidFill>
                  <a:latin typeface="Alatsi"/>
                  <a:ea typeface="Alatsi"/>
                  <a:cs typeface="Alatsi"/>
                  <a:sym typeface="Alatsi"/>
                </a:rPr>
                <a:t>2</a:t>
              </a:r>
              <a:endParaRPr/>
            </a:p>
          </p:txBody>
        </p:sp>
        <p:sp>
          <p:nvSpPr>
            <p:cNvPr id="183" name="Google Shape;183;p6"/>
            <p:cNvSpPr txBox="1"/>
            <p:nvPr/>
          </p:nvSpPr>
          <p:spPr>
            <a:xfrm>
              <a:off x="3416149" y="5026747"/>
              <a:ext cx="14232600" cy="4752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087" u="none" cap="none" strike="noStrike">
                  <a:solidFill>
                    <a:srgbClr val="000000"/>
                  </a:solidFill>
                  <a:latin typeface="Alatsi"/>
                  <a:ea typeface="Alatsi"/>
                  <a:cs typeface="Alatsi"/>
                  <a:sym typeface="Alatsi"/>
                </a:rPr>
                <a:t>Replace legal or clinical expertise</a:t>
              </a:r>
              <a:endParaRPr/>
            </a:p>
          </p:txBody>
        </p:sp>
      </p:grpSp>
      <p:grpSp>
        <p:nvGrpSpPr>
          <p:cNvPr id="184" name="Google Shape;184;p6"/>
          <p:cNvGrpSpPr/>
          <p:nvPr/>
        </p:nvGrpSpPr>
        <p:grpSpPr>
          <a:xfrm>
            <a:off x="1939313" y="6830717"/>
            <a:ext cx="15709436" cy="1105361"/>
            <a:chOff x="1939313" y="6830717"/>
            <a:chExt cx="15709436" cy="1105361"/>
          </a:xfrm>
        </p:grpSpPr>
        <p:grpSp>
          <p:nvGrpSpPr>
            <p:cNvPr id="185" name="Google Shape;185;p6"/>
            <p:cNvGrpSpPr/>
            <p:nvPr/>
          </p:nvGrpSpPr>
          <p:grpSpPr>
            <a:xfrm>
              <a:off x="1939313" y="6830717"/>
              <a:ext cx="1105361" cy="1105361"/>
              <a:chOff x="0" y="0"/>
              <a:chExt cx="812800" cy="812800"/>
            </a:xfrm>
          </p:grpSpPr>
          <p:sp>
            <p:nvSpPr>
              <p:cNvPr id="186" name="Google Shape;18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8" name="Google Shape;188;p6"/>
            <p:cNvSpPr txBox="1"/>
            <p:nvPr/>
          </p:nvSpPr>
          <p:spPr>
            <a:xfrm>
              <a:off x="1939313" y="6908250"/>
              <a:ext cx="1105500" cy="7749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34" u="none" cap="none" strike="noStrike">
                  <a:solidFill>
                    <a:srgbClr val="000000"/>
                  </a:solidFill>
                  <a:latin typeface="Alatsi"/>
                  <a:ea typeface="Alatsi"/>
                  <a:cs typeface="Alatsi"/>
                  <a:sym typeface="Alatsi"/>
                </a:rPr>
                <a:t>3</a:t>
              </a:r>
              <a:endParaRPr/>
            </a:p>
          </p:txBody>
        </p:sp>
        <p:sp>
          <p:nvSpPr>
            <p:cNvPr id="189" name="Google Shape;189;p6"/>
            <p:cNvSpPr txBox="1"/>
            <p:nvPr/>
          </p:nvSpPr>
          <p:spPr>
            <a:xfrm>
              <a:off x="3416149" y="7083274"/>
              <a:ext cx="14232600" cy="4752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087" u="none" cap="none" strike="noStrike">
                  <a:solidFill>
                    <a:srgbClr val="000000"/>
                  </a:solidFill>
                  <a:latin typeface="Alatsi"/>
                  <a:ea typeface="Alatsi"/>
                  <a:cs typeface="Alatsi"/>
                  <a:sym typeface="Alatsi"/>
                </a:rPr>
                <a:t>Guarantee CFR accuracy</a:t>
              </a:r>
              <a:endParaRPr/>
            </a:p>
          </p:txBody>
        </p:sp>
      </p:grpSp>
      <p:grpSp>
        <p:nvGrpSpPr>
          <p:cNvPr id="190" name="Google Shape;190;p6"/>
          <p:cNvGrpSpPr/>
          <p:nvPr/>
        </p:nvGrpSpPr>
        <p:grpSpPr>
          <a:xfrm>
            <a:off x="627362" y="-144661"/>
            <a:ext cx="937061" cy="10431661"/>
            <a:chOff x="0" y="-38100"/>
            <a:chExt cx="246798" cy="2747433"/>
          </a:xfrm>
        </p:grpSpPr>
        <p:sp>
          <p:nvSpPr>
            <p:cNvPr id="191" name="Google Shape;191;p6"/>
            <p:cNvSpPr/>
            <p:nvPr/>
          </p:nvSpPr>
          <p:spPr>
            <a:xfrm>
              <a:off x="0" y="0"/>
              <a:ext cx="246798" cy="2709333"/>
            </a:xfrm>
            <a:custGeom>
              <a:rect b="b" l="l" r="r" t="t"/>
              <a:pathLst>
                <a:path extrusionOk="0" h="2709333" w="246798">
                  <a:moveTo>
                    <a:pt x="0" y="0"/>
                  </a:moveTo>
                  <a:lnTo>
                    <a:pt x="246798" y="0"/>
                  </a:lnTo>
                  <a:lnTo>
                    <a:pt x="246798" y="2709333"/>
                  </a:lnTo>
                  <a:lnTo>
                    <a:pt x="0" y="2709333"/>
                  </a:lnTo>
                  <a:close/>
                </a:path>
              </a:pathLst>
            </a:custGeom>
            <a:solidFill>
              <a:srgbClr val="F6F3EB"/>
            </a:solidFill>
            <a:ln>
              <a:noFill/>
            </a:ln>
          </p:spPr>
        </p:sp>
        <p:sp>
          <p:nvSpPr>
            <p:cNvPr id="192" name="Google Shape;192;p6"/>
            <p:cNvSpPr txBox="1"/>
            <p:nvPr/>
          </p:nvSpPr>
          <p:spPr>
            <a:xfrm>
              <a:off x="0" y="-38100"/>
              <a:ext cx="24679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6"/>
          <p:cNvSpPr txBox="1"/>
          <p:nvPr/>
        </p:nvSpPr>
        <p:spPr>
          <a:xfrm rot="-5400000">
            <a:off x="-2373736" y="4911090"/>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cxnSp>
        <p:nvCxnSpPr>
          <p:cNvPr id="194" name="Google Shape;194;p6"/>
          <p:cNvCxnSpPr/>
          <p:nvPr/>
        </p:nvCxnSpPr>
        <p:spPr>
          <a:xfrm rot="10800000">
            <a:off x="1085850" y="7289441"/>
            <a:ext cx="5403" cy="2997456"/>
          </a:xfrm>
          <a:prstGeom prst="straightConnector1">
            <a:avLst/>
          </a:prstGeom>
          <a:noFill/>
          <a:ln cap="flat" cmpd="sng" w="114300">
            <a:solidFill>
              <a:srgbClr val="9FC3D0"/>
            </a:solidFill>
            <a:prstDash val="solid"/>
            <a:round/>
            <a:headEnd len="sm" w="sm" type="none"/>
            <a:tailEnd len="sm" w="sm" type="none"/>
          </a:ln>
        </p:spPr>
      </p:cxnSp>
      <p:cxnSp>
        <p:nvCxnSpPr>
          <p:cNvPr id="195" name="Google Shape;195;p6"/>
          <p:cNvCxnSpPr/>
          <p:nvPr/>
        </p:nvCxnSpPr>
        <p:spPr>
          <a:xfrm rot="10800000">
            <a:off x="1090490" y="-104525"/>
            <a:ext cx="5403" cy="2997456"/>
          </a:xfrm>
          <a:prstGeom prst="straightConnector1">
            <a:avLst/>
          </a:prstGeom>
          <a:noFill/>
          <a:ln cap="flat" cmpd="sng" w="114300">
            <a:solidFill>
              <a:srgbClr val="9FC3D0"/>
            </a:solidFill>
            <a:prstDash val="solid"/>
            <a:round/>
            <a:headEnd len="sm" w="sm" type="none"/>
            <a:tailEnd len="sm" w="sm" type="none"/>
          </a:ln>
        </p:spPr>
      </p:cxnSp>
      <p:grpSp>
        <p:nvGrpSpPr>
          <p:cNvPr id="196" name="Google Shape;196;p6"/>
          <p:cNvGrpSpPr/>
          <p:nvPr/>
        </p:nvGrpSpPr>
        <p:grpSpPr>
          <a:xfrm>
            <a:off x="15859155" y="-98041"/>
            <a:ext cx="1562612" cy="1771266"/>
            <a:chOff x="0" y="-130721"/>
            <a:chExt cx="2083482" cy="2361688"/>
          </a:xfrm>
        </p:grpSpPr>
        <p:grpSp>
          <p:nvGrpSpPr>
            <p:cNvPr id="197" name="Google Shape;197;p6"/>
            <p:cNvGrpSpPr/>
            <p:nvPr/>
          </p:nvGrpSpPr>
          <p:grpSpPr>
            <a:xfrm>
              <a:off x="75599" y="-130721"/>
              <a:ext cx="1932284" cy="2361688"/>
              <a:chOff x="0" y="-47625"/>
              <a:chExt cx="703982" cy="860425"/>
            </a:xfrm>
          </p:grpSpPr>
          <p:sp>
            <p:nvSpPr>
              <p:cNvPr id="198" name="Google Shape;198;p6"/>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6"/>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5</a:t>
              </a:r>
              <a:endParaRPr/>
            </a:p>
          </p:txBody>
        </p:sp>
      </p:grpSp>
      <p:sp>
        <p:nvSpPr>
          <p:cNvPr id="201" name="Google Shape;201;p6"/>
          <p:cNvSpPr/>
          <p:nvPr/>
        </p:nvSpPr>
        <p:spPr>
          <a:xfrm>
            <a:off x="1564423" y="-1641171"/>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grpSp>
        <p:nvGrpSpPr>
          <p:cNvPr id="202" name="Google Shape;202;p6"/>
          <p:cNvGrpSpPr/>
          <p:nvPr/>
        </p:nvGrpSpPr>
        <p:grpSpPr>
          <a:xfrm>
            <a:off x="1939313" y="8788169"/>
            <a:ext cx="15709436" cy="2477783"/>
            <a:chOff x="1939313" y="8788169"/>
            <a:chExt cx="15709436" cy="2477783"/>
          </a:xfrm>
        </p:grpSpPr>
        <p:sp>
          <p:nvSpPr>
            <p:cNvPr id="203" name="Google Shape;203;p6"/>
            <p:cNvSpPr/>
            <p:nvPr/>
          </p:nvSpPr>
          <p:spPr>
            <a:xfrm>
              <a:off x="9697545" y="8788169"/>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grpSp>
          <p:nvGrpSpPr>
            <p:cNvPr id="204" name="Google Shape;204;p6"/>
            <p:cNvGrpSpPr/>
            <p:nvPr/>
          </p:nvGrpSpPr>
          <p:grpSpPr>
            <a:xfrm>
              <a:off x="1939313" y="8890655"/>
              <a:ext cx="1105361" cy="1105361"/>
              <a:chOff x="0" y="0"/>
              <a:chExt cx="812800" cy="812800"/>
            </a:xfrm>
          </p:grpSpPr>
          <p:sp>
            <p:nvSpPr>
              <p:cNvPr id="205" name="Google Shape;20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6"/>
            <p:cNvSpPr txBox="1"/>
            <p:nvPr/>
          </p:nvSpPr>
          <p:spPr>
            <a:xfrm>
              <a:off x="1939313" y="8964778"/>
              <a:ext cx="1105500" cy="7749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34" u="none" cap="none" strike="noStrike">
                  <a:solidFill>
                    <a:srgbClr val="000000"/>
                  </a:solidFill>
                  <a:latin typeface="Alatsi"/>
                  <a:ea typeface="Alatsi"/>
                  <a:cs typeface="Alatsi"/>
                  <a:sym typeface="Alatsi"/>
                </a:rPr>
                <a:t>4</a:t>
              </a:r>
              <a:endParaRPr/>
            </a:p>
          </p:txBody>
        </p:sp>
        <p:sp>
          <p:nvSpPr>
            <p:cNvPr id="208" name="Google Shape;208;p6"/>
            <p:cNvSpPr txBox="1"/>
            <p:nvPr/>
          </p:nvSpPr>
          <p:spPr>
            <a:xfrm>
              <a:off x="3416149" y="9191625"/>
              <a:ext cx="14232600" cy="11403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087" u="none" cap="none" strike="noStrike">
                  <a:solidFill>
                    <a:srgbClr val="000000"/>
                  </a:solidFill>
                  <a:latin typeface="Alatsi"/>
                  <a:ea typeface="Alatsi"/>
                  <a:cs typeface="Alatsi"/>
                  <a:sym typeface="Alatsi"/>
                </a:rPr>
                <a:t>Secure PII on public platforms</a:t>
              </a:r>
              <a:endParaRPr/>
            </a:p>
            <a:p>
              <a:pPr indent="0" lvl="0" marL="0" marR="0" rtl="0" algn="l">
                <a:lnSpc>
                  <a:spcPct val="140006"/>
                </a:lnSpc>
                <a:spcBef>
                  <a:spcPts val="0"/>
                </a:spcBef>
                <a:spcAft>
                  <a:spcPts val="0"/>
                </a:spcAft>
                <a:buNone/>
              </a:pPr>
              <a:r>
                <a:t/>
              </a:r>
              <a:endParaRPr b="0" i="0" sz="3087" u="none" cap="none" strike="noStrike">
                <a:solidFill>
                  <a:srgbClr val="000000"/>
                </a:solidFill>
                <a:latin typeface="Alatsi"/>
                <a:ea typeface="Alatsi"/>
                <a:cs typeface="Alatsi"/>
                <a:sym typeface="Alats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212" name="Shape 212"/>
        <p:cNvGrpSpPr/>
        <p:nvPr/>
      </p:nvGrpSpPr>
      <p:grpSpPr>
        <a:xfrm>
          <a:off x="0" y="0"/>
          <a:ext cx="0" cy="0"/>
          <a:chOff x="0" y="0"/>
          <a:chExt cx="0" cy="0"/>
        </a:xfrm>
      </p:grpSpPr>
      <p:sp>
        <p:nvSpPr>
          <p:cNvPr id="213" name="Google Shape;213;p7"/>
          <p:cNvSpPr txBox="1"/>
          <p:nvPr/>
        </p:nvSpPr>
        <p:spPr>
          <a:xfrm>
            <a:off x="794082" y="3584575"/>
            <a:ext cx="16230600" cy="29559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PROGRESSIVE PROMPTING DEMO – LUMBAR SPINE</a:t>
            </a:r>
            <a:endParaRPr/>
          </a:p>
        </p:txBody>
      </p:sp>
      <p:sp>
        <p:nvSpPr>
          <p:cNvPr id="214" name="Google Shape;214;p7"/>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215" name="Google Shape;215;p7"/>
          <p:cNvSpPr/>
          <p:nvPr/>
        </p:nvSpPr>
        <p:spPr>
          <a:xfrm>
            <a:off x="13764167" y="5827621"/>
            <a:ext cx="7315200" cy="2477783"/>
          </a:xfrm>
          <a:custGeom>
            <a:rect b="b" l="l" r="r" t="t"/>
            <a:pathLst>
              <a:path extrusionOk="0" h="2477783" w="7315200">
                <a:moveTo>
                  <a:pt x="0" y="0"/>
                </a:moveTo>
                <a:lnTo>
                  <a:pt x="7315200" y="0"/>
                </a:lnTo>
                <a:lnTo>
                  <a:pt x="7315200" y="2477784"/>
                </a:lnTo>
                <a:lnTo>
                  <a:pt x="0" y="2477784"/>
                </a:lnTo>
                <a:lnTo>
                  <a:pt x="0" y="0"/>
                </a:lnTo>
                <a:close/>
              </a:path>
            </a:pathLst>
          </a:custGeom>
          <a:blipFill rotWithShape="1">
            <a:blip r:embed="rId3">
              <a:alphaModFix/>
            </a:blip>
            <a:stretch>
              <a:fillRect b="0" l="0" r="0" t="0"/>
            </a:stretch>
          </a:blipFill>
          <a:ln>
            <a:noFill/>
          </a:ln>
        </p:spPr>
      </p:sp>
      <p:cxnSp>
        <p:nvCxnSpPr>
          <p:cNvPr id="216" name="Google Shape;216;p7"/>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217" name="Google Shape;217;p7"/>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218" name="Google Shape;218;p7"/>
          <p:cNvGrpSpPr/>
          <p:nvPr/>
        </p:nvGrpSpPr>
        <p:grpSpPr>
          <a:xfrm>
            <a:off x="15859155" y="-98041"/>
            <a:ext cx="1562612" cy="1771266"/>
            <a:chOff x="0" y="-130721"/>
            <a:chExt cx="2083482" cy="2361688"/>
          </a:xfrm>
        </p:grpSpPr>
        <p:grpSp>
          <p:nvGrpSpPr>
            <p:cNvPr id="219" name="Google Shape;219;p7"/>
            <p:cNvGrpSpPr/>
            <p:nvPr/>
          </p:nvGrpSpPr>
          <p:grpSpPr>
            <a:xfrm>
              <a:off x="75599" y="-130721"/>
              <a:ext cx="1932284" cy="2361688"/>
              <a:chOff x="0" y="-47625"/>
              <a:chExt cx="703982" cy="860425"/>
            </a:xfrm>
          </p:grpSpPr>
          <p:sp>
            <p:nvSpPr>
              <p:cNvPr id="220" name="Google Shape;220;p7"/>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7"/>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6</a:t>
              </a:r>
              <a:endParaRPr/>
            </a:p>
          </p:txBody>
        </p:sp>
      </p:grpSp>
      <p:sp>
        <p:nvSpPr>
          <p:cNvPr id="223" name="Google Shape;223;p7"/>
          <p:cNvSpPr/>
          <p:nvPr/>
        </p:nvSpPr>
        <p:spPr>
          <a:xfrm>
            <a:off x="-2628900" y="-1449083"/>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227" name="Shape 227"/>
        <p:cNvGrpSpPr/>
        <p:nvPr/>
      </p:nvGrpSpPr>
      <p:grpSpPr>
        <a:xfrm>
          <a:off x="0" y="0"/>
          <a:ext cx="0" cy="0"/>
          <a:chOff x="0" y="0"/>
          <a:chExt cx="0" cy="0"/>
        </a:xfrm>
      </p:grpSpPr>
      <p:sp>
        <p:nvSpPr>
          <p:cNvPr id="228" name="Google Shape;228;p8"/>
          <p:cNvSpPr txBox="1"/>
          <p:nvPr/>
        </p:nvSpPr>
        <p:spPr>
          <a:xfrm>
            <a:off x="1028700" y="1269054"/>
            <a:ext cx="16230600"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PROMPT LEVEL 1: VAGUE</a:t>
            </a:r>
            <a:endParaRPr/>
          </a:p>
        </p:txBody>
      </p:sp>
      <p:sp>
        <p:nvSpPr>
          <p:cNvPr id="229" name="Google Shape;229;p8"/>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230" name="Google Shape;230;p8"/>
          <p:cNvSpPr/>
          <p:nvPr/>
        </p:nvSpPr>
        <p:spPr>
          <a:xfrm>
            <a:off x="13417488" y="6142174"/>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grpSp>
        <p:nvGrpSpPr>
          <p:cNvPr id="231" name="Google Shape;231;p8"/>
          <p:cNvGrpSpPr/>
          <p:nvPr/>
        </p:nvGrpSpPr>
        <p:grpSpPr>
          <a:xfrm>
            <a:off x="1390722" y="2958149"/>
            <a:ext cx="7362681" cy="4565792"/>
            <a:chOff x="1390722" y="2958149"/>
            <a:chExt cx="7362681" cy="4565792"/>
          </a:xfrm>
        </p:grpSpPr>
        <p:grpSp>
          <p:nvGrpSpPr>
            <p:cNvPr id="232" name="Google Shape;232;p8"/>
            <p:cNvGrpSpPr/>
            <p:nvPr/>
          </p:nvGrpSpPr>
          <p:grpSpPr>
            <a:xfrm>
              <a:off x="1390722" y="2958149"/>
              <a:ext cx="7362681" cy="4565792"/>
              <a:chOff x="0" y="-38100"/>
              <a:chExt cx="1939142" cy="1202513"/>
            </a:xfrm>
          </p:grpSpPr>
          <p:sp>
            <p:nvSpPr>
              <p:cNvPr id="233" name="Google Shape;233;p8"/>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8"/>
            <p:cNvSpPr txBox="1"/>
            <p:nvPr/>
          </p:nvSpPr>
          <p:spPr>
            <a:xfrm>
              <a:off x="2508477" y="4190066"/>
              <a:ext cx="5499000" cy="114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Alatsi"/>
                  <a:ea typeface="Alatsi"/>
                  <a:cs typeface="Alatsi"/>
                  <a:sym typeface="Alatsi"/>
                </a:rPr>
                <a:t>“Write a claim statement for a Veteran with back pain.”</a:t>
              </a:r>
              <a:endParaRPr/>
            </a:p>
          </p:txBody>
        </p:sp>
        <p:sp>
          <p:nvSpPr>
            <p:cNvPr id="236" name="Google Shape;236;p8"/>
            <p:cNvSpPr txBox="1"/>
            <p:nvPr/>
          </p:nvSpPr>
          <p:spPr>
            <a:xfrm>
              <a:off x="2479902" y="3496012"/>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Prompt</a:t>
              </a:r>
              <a:endParaRPr/>
            </a:p>
          </p:txBody>
        </p:sp>
        <p:grpSp>
          <p:nvGrpSpPr>
            <p:cNvPr id="237" name="Google Shape;237;p8"/>
            <p:cNvGrpSpPr/>
            <p:nvPr/>
          </p:nvGrpSpPr>
          <p:grpSpPr>
            <a:xfrm>
              <a:off x="1739665" y="3615357"/>
              <a:ext cx="516960" cy="516960"/>
              <a:chOff x="0" y="0"/>
              <a:chExt cx="812800" cy="812800"/>
            </a:xfrm>
          </p:grpSpPr>
          <p:sp>
            <p:nvSpPr>
              <p:cNvPr id="238" name="Google Shape;23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40" name="Google Shape;240;p8"/>
          <p:cNvGrpSpPr/>
          <p:nvPr/>
        </p:nvGrpSpPr>
        <p:grpSpPr>
          <a:xfrm>
            <a:off x="9534597" y="2958148"/>
            <a:ext cx="7362728" cy="4565822"/>
            <a:chOff x="9534597" y="2958148"/>
            <a:chExt cx="7362728" cy="4565822"/>
          </a:xfrm>
        </p:grpSpPr>
        <p:grpSp>
          <p:nvGrpSpPr>
            <p:cNvPr id="241" name="Google Shape;241;p8"/>
            <p:cNvGrpSpPr/>
            <p:nvPr/>
          </p:nvGrpSpPr>
          <p:grpSpPr>
            <a:xfrm>
              <a:off x="9534597" y="2958148"/>
              <a:ext cx="7362728" cy="4565822"/>
              <a:chOff x="0" y="-38100"/>
              <a:chExt cx="1939142" cy="1202513"/>
            </a:xfrm>
          </p:grpSpPr>
          <p:sp>
            <p:nvSpPr>
              <p:cNvPr id="242" name="Google Shape;242;p8"/>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4" name="Google Shape;244;p8"/>
            <p:cNvSpPr txBox="1"/>
            <p:nvPr/>
          </p:nvSpPr>
          <p:spPr>
            <a:xfrm>
              <a:off x="10667924" y="4190066"/>
              <a:ext cx="5499000" cy="2480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Alatsi"/>
                  <a:ea typeface="Alatsi"/>
                  <a:cs typeface="Alatsi"/>
                  <a:sym typeface="Alatsi"/>
                </a:rPr>
                <a:t>The Veteran has back pain that affects daily activities. He struggles with mobility and sometimes has to rest.</a:t>
              </a:r>
              <a:endParaRPr/>
            </a:p>
          </p:txBody>
        </p:sp>
        <p:sp>
          <p:nvSpPr>
            <p:cNvPr id="245" name="Google Shape;245;p8"/>
            <p:cNvSpPr txBox="1"/>
            <p:nvPr/>
          </p:nvSpPr>
          <p:spPr>
            <a:xfrm>
              <a:off x="10639349" y="3496012"/>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Output</a:t>
              </a:r>
              <a:endParaRPr/>
            </a:p>
          </p:txBody>
        </p:sp>
        <p:grpSp>
          <p:nvGrpSpPr>
            <p:cNvPr id="246" name="Google Shape;246;p8"/>
            <p:cNvGrpSpPr/>
            <p:nvPr/>
          </p:nvGrpSpPr>
          <p:grpSpPr>
            <a:xfrm>
              <a:off x="9944736" y="3615357"/>
              <a:ext cx="516960" cy="516960"/>
              <a:chOff x="0" y="0"/>
              <a:chExt cx="812800" cy="812800"/>
            </a:xfrm>
          </p:grpSpPr>
          <p:sp>
            <p:nvSpPr>
              <p:cNvPr id="247" name="Google Shape;247;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249" name="Google Shape;249;p8"/>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250" name="Google Shape;250;p8"/>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251" name="Google Shape;251;p8"/>
          <p:cNvGrpSpPr/>
          <p:nvPr/>
        </p:nvGrpSpPr>
        <p:grpSpPr>
          <a:xfrm>
            <a:off x="15859155" y="-98041"/>
            <a:ext cx="1562612" cy="1771266"/>
            <a:chOff x="0" y="-130721"/>
            <a:chExt cx="2083482" cy="2361688"/>
          </a:xfrm>
        </p:grpSpPr>
        <p:grpSp>
          <p:nvGrpSpPr>
            <p:cNvPr id="252" name="Google Shape;252;p8"/>
            <p:cNvGrpSpPr/>
            <p:nvPr/>
          </p:nvGrpSpPr>
          <p:grpSpPr>
            <a:xfrm>
              <a:off x="75599" y="-130721"/>
              <a:ext cx="1932284" cy="2361688"/>
              <a:chOff x="0" y="-47625"/>
              <a:chExt cx="703982" cy="860425"/>
            </a:xfrm>
          </p:grpSpPr>
          <p:sp>
            <p:nvSpPr>
              <p:cNvPr id="253" name="Google Shape;253;p8"/>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5" name="Google Shape;255;p8"/>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7</a:t>
              </a:r>
              <a:endParaRPr/>
            </a:p>
          </p:txBody>
        </p:sp>
      </p:grpSp>
      <p:sp>
        <p:nvSpPr>
          <p:cNvPr id="256" name="Google Shape;256;p8"/>
          <p:cNvSpPr/>
          <p:nvPr/>
        </p:nvSpPr>
        <p:spPr>
          <a:xfrm>
            <a:off x="-2243137"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257" name="Google Shape;257;p8"/>
          <p:cNvSpPr txBox="1"/>
          <p:nvPr/>
        </p:nvSpPr>
        <p:spPr>
          <a:xfrm>
            <a:off x="9944736" y="7691576"/>
            <a:ext cx="5512800" cy="9972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Note: Too generic — no CFR language.</a:t>
            </a:r>
            <a:endParaRPr/>
          </a:p>
          <a:p>
            <a:pPr indent="0" lvl="0" marL="0" marR="0" rtl="0" algn="ctr">
              <a:lnSpc>
                <a:spcPct val="139962"/>
              </a:lnSpc>
              <a:spcBef>
                <a:spcPts val="0"/>
              </a:spcBef>
              <a:spcAft>
                <a:spcPts val="0"/>
              </a:spcAft>
              <a:buNone/>
            </a:pPr>
            <a:r>
              <a:t/>
            </a:r>
            <a:endParaRPr b="0" i="0" sz="2700" u="none" cap="none" strike="noStrike">
              <a:solidFill>
                <a:srgbClr val="000000"/>
              </a:solidFill>
              <a:latin typeface="Alatsi"/>
              <a:ea typeface="Alatsi"/>
              <a:cs typeface="Alatsi"/>
              <a:sym typeface="Alats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ppt_w</p:attrName>
                                        </p:attrNameLst>
                                      </p:cBhvr>
                                      <p:tavLst>
                                        <p:tav fmla="" tm="0">
                                          <p:val>
                                            <p:strVal val="0"/>
                                          </p:val>
                                        </p:tav>
                                        <p:tav fmla="" tm="100000">
                                          <p:val>
                                            <p:strVal val="#ppt_w"/>
                                          </p:val>
                                        </p:tav>
                                      </p:tavLst>
                                    </p:anim>
                                    <p:anim calcmode="lin" valueType="num">
                                      <p:cBhvr additive="base">
                                        <p:cTn dur="1000"/>
                                        <p:tgtEl>
                                          <p:spTgt spid="2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1000"/>
                                        <p:tgtEl>
                                          <p:spTgt spid="240"/>
                                        </p:tgtEl>
                                        <p:attrNameLst>
                                          <p:attrName>ppt_w</p:attrName>
                                        </p:attrNameLst>
                                      </p:cBhvr>
                                      <p:tavLst>
                                        <p:tav fmla="" tm="0">
                                          <p:val>
                                            <p:strVal val="0"/>
                                          </p:val>
                                        </p:tav>
                                        <p:tav fmla="" tm="100000">
                                          <p:val>
                                            <p:strVal val="#ppt_w"/>
                                          </p:val>
                                        </p:tav>
                                      </p:tavLst>
                                    </p:anim>
                                    <p:anim calcmode="lin" valueType="num">
                                      <p:cBhvr additive="base">
                                        <p:cTn dur="1000"/>
                                        <p:tgtEl>
                                          <p:spTgt spid="2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3EB"/>
        </a:solidFill>
      </p:bgPr>
    </p:bg>
    <p:spTree>
      <p:nvGrpSpPr>
        <p:cNvPr id="261" name="Shape 261"/>
        <p:cNvGrpSpPr/>
        <p:nvPr/>
      </p:nvGrpSpPr>
      <p:grpSpPr>
        <a:xfrm>
          <a:off x="0" y="0"/>
          <a:ext cx="0" cy="0"/>
          <a:chOff x="0" y="0"/>
          <a:chExt cx="0" cy="0"/>
        </a:xfrm>
      </p:grpSpPr>
      <p:sp>
        <p:nvSpPr>
          <p:cNvPr id="262" name="Google Shape;262;p9"/>
          <p:cNvSpPr txBox="1"/>
          <p:nvPr/>
        </p:nvSpPr>
        <p:spPr>
          <a:xfrm>
            <a:off x="1028700" y="1269054"/>
            <a:ext cx="16230600" cy="14509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000000"/>
                </a:solidFill>
                <a:latin typeface="Alatsi"/>
                <a:ea typeface="Alatsi"/>
                <a:cs typeface="Alatsi"/>
                <a:sym typeface="Alatsi"/>
              </a:rPr>
              <a:t>PROMPT LEVEL 2: MODERATE</a:t>
            </a:r>
            <a:endParaRPr/>
          </a:p>
        </p:txBody>
      </p:sp>
      <p:sp>
        <p:nvSpPr>
          <p:cNvPr id="263" name="Google Shape;263;p9"/>
          <p:cNvSpPr txBox="1"/>
          <p:nvPr/>
        </p:nvSpPr>
        <p:spPr>
          <a:xfrm>
            <a:off x="5702946" y="8800282"/>
            <a:ext cx="6882108" cy="46482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Fall Conference 2025</a:t>
            </a:r>
            <a:endParaRPr/>
          </a:p>
        </p:txBody>
      </p:sp>
      <p:sp>
        <p:nvSpPr>
          <p:cNvPr id="264" name="Google Shape;264;p9"/>
          <p:cNvSpPr/>
          <p:nvPr/>
        </p:nvSpPr>
        <p:spPr>
          <a:xfrm>
            <a:off x="13417488" y="6142174"/>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grpSp>
        <p:nvGrpSpPr>
          <p:cNvPr id="265" name="Google Shape;265;p9"/>
          <p:cNvGrpSpPr/>
          <p:nvPr/>
        </p:nvGrpSpPr>
        <p:grpSpPr>
          <a:xfrm>
            <a:off x="1390722" y="2958149"/>
            <a:ext cx="7362681" cy="4565792"/>
            <a:chOff x="1390722" y="2958149"/>
            <a:chExt cx="7362681" cy="4565792"/>
          </a:xfrm>
        </p:grpSpPr>
        <p:grpSp>
          <p:nvGrpSpPr>
            <p:cNvPr id="266" name="Google Shape;266;p9"/>
            <p:cNvGrpSpPr/>
            <p:nvPr/>
          </p:nvGrpSpPr>
          <p:grpSpPr>
            <a:xfrm>
              <a:off x="1390722" y="2958149"/>
              <a:ext cx="7362681" cy="4565792"/>
              <a:chOff x="0" y="-38100"/>
              <a:chExt cx="1939142" cy="1202513"/>
            </a:xfrm>
          </p:grpSpPr>
          <p:sp>
            <p:nvSpPr>
              <p:cNvPr id="267" name="Google Shape;267;p9"/>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9"/>
            <p:cNvSpPr txBox="1"/>
            <p:nvPr/>
          </p:nvSpPr>
          <p:spPr>
            <a:xfrm>
              <a:off x="2508477" y="4190066"/>
              <a:ext cx="5499000" cy="2480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Alatsi"/>
                  <a:ea typeface="Alatsi"/>
                  <a:cs typeface="Alatsi"/>
                  <a:sym typeface="Alatsi"/>
                </a:rPr>
                <a:t>“Write a VA claim narrative for a Veteran with lumbar spine DDD and radiculopathy. Include chronic pain and cane use.”</a:t>
              </a:r>
              <a:endParaRPr/>
            </a:p>
          </p:txBody>
        </p:sp>
        <p:sp>
          <p:nvSpPr>
            <p:cNvPr id="270" name="Google Shape;270;p9"/>
            <p:cNvSpPr txBox="1"/>
            <p:nvPr/>
          </p:nvSpPr>
          <p:spPr>
            <a:xfrm>
              <a:off x="2479902" y="3496012"/>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Prompt</a:t>
              </a:r>
              <a:endParaRPr/>
            </a:p>
          </p:txBody>
        </p:sp>
        <p:grpSp>
          <p:nvGrpSpPr>
            <p:cNvPr id="271" name="Google Shape;271;p9"/>
            <p:cNvGrpSpPr/>
            <p:nvPr/>
          </p:nvGrpSpPr>
          <p:grpSpPr>
            <a:xfrm>
              <a:off x="1739665" y="3615357"/>
              <a:ext cx="516960" cy="516960"/>
              <a:chOff x="0" y="0"/>
              <a:chExt cx="812800" cy="812800"/>
            </a:xfrm>
          </p:grpSpPr>
          <p:sp>
            <p:nvSpPr>
              <p:cNvPr id="272" name="Google Shape;27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74" name="Google Shape;274;p9"/>
          <p:cNvGrpSpPr/>
          <p:nvPr/>
        </p:nvGrpSpPr>
        <p:grpSpPr>
          <a:xfrm>
            <a:off x="9534597" y="2958148"/>
            <a:ext cx="7362728" cy="4565822"/>
            <a:chOff x="9534597" y="2958148"/>
            <a:chExt cx="7362728" cy="4565822"/>
          </a:xfrm>
        </p:grpSpPr>
        <p:grpSp>
          <p:nvGrpSpPr>
            <p:cNvPr id="275" name="Google Shape;275;p9"/>
            <p:cNvGrpSpPr/>
            <p:nvPr/>
          </p:nvGrpSpPr>
          <p:grpSpPr>
            <a:xfrm>
              <a:off x="9534597" y="2958148"/>
              <a:ext cx="7362728" cy="4565822"/>
              <a:chOff x="0" y="-38100"/>
              <a:chExt cx="1939142" cy="1202513"/>
            </a:xfrm>
          </p:grpSpPr>
          <p:sp>
            <p:nvSpPr>
              <p:cNvPr id="276" name="Google Shape;276;p9"/>
              <p:cNvSpPr/>
              <p:nvPr/>
            </p:nvSpPr>
            <p:spPr>
              <a:xfrm>
                <a:off x="0" y="0"/>
                <a:ext cx="1939142" cy="1164413"/>
              </a:xfrm>
              <a:custGeom>
                <a:rect b="b" l="l" r="r" t="t"/>
                <a:pathLst>
                  <a:path extrusionOk="0"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9"/>
              <p:cNvSpPr txBox="1"/>
              <p:nvPr/>
            </p:nvSpPr>
            <p:spPr>
              <a:xfrm>
                <a:off x="0" y="-38100"/>
                <a:ext cx="1939142" cy="1202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9"/>
            <p:cNvSpPr txBox="1"/>
            <p:nvPr/>
          </p:nvSpPr>
          <p:spPr>
            <a:xfrm>
              <a:off x="10667924" y="4190066"/>
              <a:ext cx="5499000" cy="2480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Alatsi"/>
                  <a:ea typeface="Alatsi"/>
                  <a:cs typeface="Alatsi"/>
                  <a:sym typeface="Alatsi"/>
                </a:rPr>
                <a:t>The Veteran has DDD with radiculopathy. He experiences constant pain and uses a cane for mobility.</a:t>
              </a:r>
              <a:endParaRPr/>
            </a:p>
          </p:txBody>
        </p:sp>
        <p:sp>
          <p:nvSpPr>
            <p:cNvPr id="279" name="Google Shape;279;p9"/>
            <p:cNvSpPr txBox="1"/>
            <p:nvPr/>
          </p:nvSpPr>
          <p:spPr>
            <a:xfrm>
              <a:off x="10639349" y="3496012"/>
              <a:ext cx="3878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000000"/>
                  </a:solidFill>
                  <a:latin typeface="Alatsi"/>
                  <a:ea typeface="Alatsi"/>
                  <a:cs typeface="Alatsi"/>
                  <a:sym typeface="Alatsi"/>
                </a:rPr>
                <a:t>Output</a:t>
              </a:r>
              <a:endParaRPr/>
            </a:p>
          </p:txBody>
        </p:sp>
        <p:grpSp>
          <p:nvGrpSpPr>
            <p:cNvPr id="280" name="Google Shape;280;p9"/>
            <p:cNvGrpSpPr/>
            <p:nvPr/>
          </p:nvGrpSpPr>
          <p:grpSpPr>
            <a:xfrm>
              <a:off x="9944736" y="3615357"/>
              <a:ext cx="516960" cy="516960"/>
              <a:chOff x="0" y="0"/>
              <a:chExt cx="812800" cy="812800"/>
            </a:xfrm>
          </p:grpSpPr>
          <p:sp>
            <p:nvSpPr>
              <p:cNvPr id="281" name="Google Shape;28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283" name="Google Shape;283;p9"/>
          <p:cNvCxnSpPr/>
          <p:nvPr/>
        </p:nvCxnSpPr>
        <p:spPr>
          <a:xfrm>
            <a:off x="-260599" y="9061267"/>
            <a:ext cx="7105264" cy="19050"/>
          </a:xfrm>
          <a:prstGeom prst="straightConnector1">
            <a:avLst/>
          </a:prstGeom>
          <a:noFill/>
          <a:ln cap="flat" cmpd="sng" w="114300">
            <a:solidFill>
              <a:srgbClr val="9FC3D0"/>
            </a:solidFill>
            <a:prstDash val="solid"/>
            <a:round/>
            <a:headEnd len="sm" w="sm" type="none"/>
            <a:tailEnd len="sm" w="sm" type="none"/>
          </a:ln>
        </p:spPr>
      </p:cxnSp>
      <p:cxnSp>
        <p:nvCxnSpPr>
          <p:cNvPr id="284" name="Google Shape;284;p9"/>
          <p:cNvCxnSpPr/>
          <p:nvPr/>
        </p:nvCxnSpPr>
        <p:spPr>
          <a:xfrm>
            <a:off x="11430169" y="9061267"/>
            <a:ext cx="7105264" cy="19050"/>
          </a:xfrm>
          <a:prstGeom prst="straightConnector1">
            <a:avLst/>
          </a:prstGeom>
          <a:noFill/>
          <a:ln cap="flat" cmpd="sng" w="114300">
            <a:solidFill>
              <a:srgbClr val="9FC3D0"/>
            </a:solidFill>
            <a:prstDash val="solid"/>
            <a:round/>
            <a:headEnd len="sm" w="sm" type="none"/>
            <a:tailEnd len="sm" w="sm" type="none"/>
          </a:ln>
        </p:spPr>
      </p:cxnSp>
      <p:grpSp>
        <p:nvGrpSpPr>
          <p:cNvPr id="285" name="Google Shape;285;p9"/>
          <p:cNvGrpSpPr/>
          <p:nvPr/>
        </p:nvGrpSpPr>
        <p:grpSpPr>
          <a:xfrm>
            <a:off x="15859155" y="-98041"/>
            <a:ext cx="1562612" cy="1771266"/>
            <a:chOff x="0" y="-130721"/>
            <a:chExt cx="2083482" cy="2361688"/>
          </a:xfrm>
        </p:grpSpPr>
        <p:grpSp>
          <p:nvGrpSpPr>
            <p:cNvPr id="286" name="Google Shape;286;p9"/>
            <p:cNvGrpSpPr/>
            <p:nvPr/>
          </p:nvGrpSpPr>
          <p:grpSpPr>
            <a:xfrm>
              <a:off x="75599" y="-130721"/>
              <a:ext cx="1932284" cy="2361688"/>
              <a:chOff x="0" y="-47625"/>
              <a:chExt cx="703982" cy="860425"/>
            </a:xfrm>
          </p:grpSpPr>
          <p:sp>
            <p:nvSpPr>
              <p:cNvPr id="287" name="Google Shape;287;p9"/>
              <p:cNvSpPr/>
              <p:nvPr/>
            </p:nvSpPr>
            <p:spPr>
              <a:xfrm>
                <a:off x="0" y="0"/>
                <a:ext cx="703982" cy="812800"/>
              </a:xfrm>
              <a:custGeom>
                <a:rect b="b" l="l" r="r" t="t"/>
                <a:pathLst>
                  <a:path extrusionOk="0"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
              <p:cNvSpPr txBox="1"/>
              <p:nvPr/>
            </p:nvSpPr>
            <p:spPr>
              <a:xfrm>
                <a:off x="0" y="-47625"/>
                <a:ext cx="703982" cy="733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9"/>
            <p:cNvSpPr txBox="1"/>
            <p:nvPr/>
          </p:nvSpPr>
          <p:spPr>
            <a:xfrm>
              <a:off x="0" y="437582"/>
              <a:ext cx="2083482" cy="12415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575" u="none" cap="none" strike="noStrike">
                  <a:solidFill>
                    <a:srgbClr val="000000"/>
                  </a:solidFill>
                  <a:latin typeface="Open Sans"/>
                  <a:ea typeface="Open Sans"/>
                  <a:cs typeface="Open Sans"/>
                  <a:sym typeface="Open Sans"/>
                </a:rPr>
                <a:t>8</a:t>
              </a:r>
              <a:endParaRPr/>
            </a:p>
          </p:txBody>
        </p:sp>
      </p:grpSp>
      <p:sp>
        <p:nvSpPr>
          <p:cNvPr id="290" name="Google Shape;290;p9"/>
          <p:cNvSpPr/>
          <p:nvPr/>
        </p:nvSpPr>
        <p:spPr>
          <a:xfrm>
            <a:off x="-2243137" y="-402279"/>
            <a:ext cx="7315200" cy="2477783"/>
          </a:xfrm>
          <a:custGeom>
            <a:rect b="b" l="l" r="r" t="t"/>
            <a:pathLst>
              <a:path extrusionOk="0" h="2477783" w="7315200">
                <a:moveTo>
                  <a:pt x="0" y="0"/>
                </a:moveTo>
                <a:lnTo>
                  <a:pt x="7315200" y="0"/>
                </a:lnTo>
                <a:lnTo>
                  <a:pt x="7315200" y="2477783"/>
                </a:lnTo>
                <a:lnTo>
                  <a:pt x="0" y="2477783"/>
                </a:lnTo>
                <a:lnTo>
                  <a:pt x="0" y="0"/>
                </a:lnTo>
                <a:close/>
              </a:path>
            </a:pathLst>
          </a:custGeom>
          <a:blipFill rotWithShape="1">
            <a:blip r:embed="rId3">
              <a:alphaModFix/>
            </a:blip>
            <a:stretch>
              <a:fillRect b="0" l="0" r="0" t="0"/>
            </a:stretch>
          </a:blipFill>
          <a:ln>
            <a:noFill/>
          </a:ln>
        </p:spPr>
      </p:sp>
      <p:sp>
        <p:nvSpPr>
          <p:cNvPr id="291" name="Google Shape;291;p9"/>
          <p:cNvSpPr txBox="1"/>
          <p:nvPr/>
        </p:nvSpPr>
        <p:spPr>
          <a:xfrm>
            <a:off x="9407585" y="7691576"/>
            <a:ext cx="6587100" cy="9972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000000"/>
                </a:solidFill>
                <a:latin typeface="Alatsi"/>
                <a:ea typeface="Alatsi"/>
                <a:cs typeface="Alatsi"/>
                <a:sym typeface="Alatsi"/>
              </a:rPr>
              <a:t>Note: Better, but missing flare-ups and ADLs.</a:t>
            </a:r>
            <a:endParaRPr/>
          </a:p>
          <a:p>
            <a:pPr indent="0" lvl="0" marL="0" marR="0" rtl="0" algn="ctr">
              <a:lnSpc>
                <a:spcPct val="139962"/>
              </a:lnSpc>
              <a:spcBef>
                <a:spcPts val="0"/>
              </a:spcBef>
              <a:spcAft>
                <a:spcPts val="0"/>
              </a:spcAft>
              <a:buNone/>
            </a:pPr>
            <a:r>
              <a:t/>
            </a:r>
            <a:endParaRPr b="0" i="0" sz="2700" u="none" cap="none" strike="noStrike">
              <a:solidFill>
                <a:srgbClr val="000000"/>
              </a:solidFill>
              <a:latin typeface="Alatsi"/>
              <a:ea typeface="Alatsi"/>
              <a:cs typeface="Alatsi"/>
              <a:sym typeface="Alats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1000"/>
                                        <p:tgtEl>
                                          <p:spTgt spid="265"/>
                                        </p:tgtEl>
                                        <p:attrNameLst>
                                          <p:attrName>ppt_w</p:attrName>
                                        </p:attrNameLst>
                                      </p:cBhvr>
                                      <p:tavLst>
                                        <p:tav fmla="" tm="0">
                                          <p:val>
                                            <p:strVal val="0"/>
                                          </p:val>
                                        </p:tav>
                                        <p:tav fmla="" tm="100000">
                                          <p:val>
                                            <p:strVal val="#ppt_w"/>
                                          </p:val>
                                        </p:tav>
                                      </p:tavLst>
                                    </p:anim>
                                    <p:anim calcmode="lin" valueType="num">
                                      <p:cBhvr additive="base">
                                        <p:cTn dur="1000"/>
                                        <p:tgtEl>
                                          <p:spTgt spid="2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000"/>
                                        <p:tgtEl>
                                          <p:spTgt spid="274"/>
                                        </p:tgtEl>
                                        <p:attrNameLst>
                                          <p:attrName>ppt_w</p:attrName>
                                        </p:attrNameLst>
                                      </p:cBhvr>
                                      <p:tavLst>
                                        <p:tav fmla="" tm="0">
                                          <p:val>
                                            <p:strVal val="0"/>
                                          </p:val>
                                        </p:tav>
                                        <p:tav fmla="" tm="100000">
                                          <p:val>
                                            <p:strVal val="#ppt_w"/>
                                          </p:val>
                                        </p:tav>
                                      </p:tavLst>
                                    </p:anim>
                                    <p:anim calcmode="lin" valueType="num">
                                      <p:cBhvr additive="base">
                                        <p:cTn dur="1000"/>
                                        <p:tgtEl>
                                          <p:spTgt spid="2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