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4E29A-D9CC-486D-87FE-DCB69990107D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2D490-8253-4045-9215-4066EBFCC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7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Title 10 means federal active duty. Explain that the service member falls under federal command. Use humor about how Title 10 often means packing bags quickly and embracing 'big Army/Air Force'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TDY is a temporary duty assignment away from home station. Add humor about per diem calculations and confusing travel itineraries.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Mobilization refers to preparing and sending Soldiers for extended missions. Add humor about last-minute packing and chaotic timelines.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Deployment means long-term overseas service. Add humor—respectfully—about the universal struggle with packing lists and weight limits.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Title 10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Title 32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State Active Duty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ADOS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M-Day / Drill Status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AGR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IDT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Title 32 is state-controlled but federally funded. Clarify that Soldiers still work for the Governor but follow federal training/mission standards. Add a joke about being 'both state and federal, depending on who’s asking.'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AT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MPA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TDY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Mobilization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Explanation of how Deployment affects eligibility for VA disability claims. Stress documentation, LODs, and clarity in duty status.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that SAD is fully state-controlled, often used for emergencies like floods or civil support missions. Add humorous remarks about weather-related call-outs at inconvenient times.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ADOS orders bring Guard or Reserve service members on temporary active duty. Use humor about short-term assignments turning into long-term projects because ‘the Army loves extensions.’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Clarify that M-Day members serve part-time. Insert a joke about drill weekends consuming far more than 'one weekend a month.'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AGR as full-time active duty within the Reserve components. Add humor about AGR Soldiers being the glue that keeps everything functioning… along with caffeine.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IDT refers to training performed while not on active duty—usually drill periods. Add humor about being ‘inactive but somehow still busy.’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AT is the required yearly training period. Add light humor about AT always seeming to land during family birthdays or major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MPA orders are Air Force-specific active duty support. Add humor about how the Air Force makes even temporary duty sound fancy.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5116529"/>
            <a:ext cx="7944130" cy="1000655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>
                <a:solidFill>
                  <a:schemeClr val="tx2"/>
                </a:solidFill>
              </a:rPr>
              <a:t>Understanding Military Duty Status… Without Losing Your Sanity!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037A-88BB-7B38-DB6B-A9074F4DF2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05"/>
          <a:stretch>
            <a:fillRect/>
          </a:stretch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4580785"/>
            <a:ext cx="7062673" cy="484374"/>
          </a:xfrm>
        </p:spPr>
        <p:txBody>
          <a:bodyPr anchor="b">
            <a:normAutofit/>
          </a:bodyPr>
          <a:lstStyle/>
          <a:p>
            <a:pPr algn="l"/>
            <a:r>
              <a:rPr lang="en-US" sz="1700">
                <a:solidFill>
                  <a:schemeClr val="tx2"/>
                </a:solidFill>
              </a:rPr>
              <a:t>An Expanded Guide with Humor and Clarity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ane on tarmac">
            <a:extLst>
              <a:ext uri="{FF2B5EF4-FFF2-40B4-BE49-F238E27FC236}">
                <a16:creationId xmlns:a16="http://schemas.microsoft.com/office/drawing/2014/main" id="{2CC2EEE4-9650-73B7-EB66-D998A899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781" r="16293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450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/>
              <a:t>MPA 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6450" y="4872922"/>
            <a:ext cx="301752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/>
              <a:t>When the Air Force says, 'We need help, but only for a little while.'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587D3-7FBC-C438-99DB-203D678E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40" r="3561"/>
          <a:stretch>
            <a:fillRect/>
          </a:stretch>
        </p:blipFill>
        <p:spPr>
          <a:xfrm>
            <a:off x="20" y="10"/>
            <a:ext cx="9143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281" y="3159719"/>
            <a:ext cx="4164068" cy="13360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/>
              <a:t>TDY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1281" y="4572000"/>
            <a:ext cx="4164067" cy="164782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700"/>
              <a:t>Temporary Duty: Basically, military travel... with none of the vacation perks.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een smoke">
            <a:extLst>
              <a:ext uri="{FF2B5EF4-FFF2-40B4-BE49-F238E27FC236}">
                <a16:creationId xmlns:a16="http://schemas.microsoft.com/office/drawing/2014/main" id="{ACE09ED1-353C-A965-9E9B-2FAFE4603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999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</a:rPr>
              <a:t>Mobilization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When the military says 'SURPRISE! You're going somewhere.'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eights and workout gear">
            <a:extLst>
              <a:ext uri="{FF2B5EF4-FFF2-40B4-BE49-F238E27FC236}">
                <a16:creationId xmlns:a16="http://schemas.microsoft.com/office/drawing/2014/main" id="{E4F78C0C-317C-F55C-0A0A-E056099A5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4" t="9091" r="16168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700">
                <a:solidFill>
                  <a:schemeClr val="bg1"/>
                </a:solidFill>
              </a:rPr>
              <a:t>Deployment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414" y="5624945"/>
            <a:ext cx="680892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>
                <a:solidFill>
                  <a:schemeClr val="bg1"/>
                </a:solidFill>
              </a:rPr>
              <a:t>Pack everything. Then unpack half because you're over the weight limit.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VA Claims Impact – Title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Title 10 service counts as federal active duty, making it fully eligible for VA disability claims. Injuries and conditions incurred or aggravated during this period are straightforward to claim.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en-US" sz="4700"/>
              <a:t>VA Claims Impact – Title 32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sX0" fmla="*/ 0 w 4480560"/>
              <a:gd name="csY0" fmla="*/ 0 h 13716"/>
              <a:gd name="csX1" fmla="*/ 595274 w 4480560"/>
              <a:gd name="csY1" fmla="*/ 0 h 13716"/>
              <a:gd name="csX2" fmla="*/ 1100938 w 4480560"/>
              <a:gd name="csY2" fmla="*/ 0 h 13716"/>
              <a:gd name="csX3" fmla="*/ 1651406 w 4480560"/>
              <a:gd name="csY3" fmla="*/ 0 h 13716"/>
              <a:gd name="csX4" fmla="*/ 2336292 w 4480560"/>
              <a:gd name="csY4" fmla="*/ 0 h 13716"/>
              <a:gd name="csX5" fmla="*/ 2931566 w 4480560"/>
              <a:gd name="csY5" fmla="*/ 0 h 13716"/>
              <a:gd name="csX6" fmla="*/ 3482035 w 4480560"/>
              <a:gd name="csY6" fmla="*/ 0 h 13716"/>
              <a:gd name="csX7" fmla="*/ 4480560 w 4480560"/>
              <a:gd name="csY7" fmla="*/ 0 h 13716"/>
              <a:gd name="csX8" fmla="*/ 4480560 w 4480560"/>
              <a:gd name="csY8" fmla="*/ 13716 h 13716"/>
              <a:gd name="csX9" fmla="*/ 3840480 w 4480560"/>
              <a:gd name="csY9" fmla="*/ 13716 h 13716"/>
              <a:gd name="csX10" fmla="*/ 3290011 w 4480560"/>
              <a:gd name="csY10" fmla="*/ 13716 h 13716"/>
              <a:gd name="csX11" fmla="*/ 2560320 w 4480560"/>
              <a:gd name="csY11" fmla="*/ 13716 h 13716"/>
              <a:gd name="csX12" fmla="*/ 1965046 w 4480560"/>
              <a:gd name="csY12" fmla="*/ 13716 h 13716"/>
              <a:gd name="csX13" fmla="*/ 1459382 w 4480560"/>
              <a:gd name="csY13" fmla="*/ 13716 h 13716"/>
              <a:gd name="csX14" fmla="*/ 774497 w 4480560"/>
              <a:gd name="csY14" fmla="*/ 13716 h 13716"/>
              <a:gd name="csX15" fmla="*/ 0 w 4480560"/>
              <a:gd name="csY15" fmla="*/ 13716 h 13716"/>
              <a:gd name="csX16" fmla="*/ 0 w 4480560"/>
              <a:gd name="csY16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en-US" sz="1900"/>
              <a:t>Title 32 service can count toward VA claims IF the injury occurred during federally authorized training (ADT or IDT). This status often causes confusion, so clear documentation is key.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n-US" sz="4300"/>
              <a:t>VA Claims Impact – State Active Duty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3FDD5D88-B81F-BE83-2983-70CEAC4787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948" r="8054" b="-1"/>
          <a:stretch>
            <a:fillRect/>
          </a:stretch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sX0" fmla="*/ 0 w 3182692"/>
              <a:gd name="csY0" fmla="*/ 0 h 18288"/>
              <a:gd name="csX1" fmla="*/ 636538 w 3182692"/>
              <a:gd name="csY1" fmla="*/ 0 h 18288"/>
              <a:gd name="csX2" fmla="*/ 1273077 w 3182692"/>
              <a:gd name="csY2" fmla="*/ 0 h 18288"/>
              <a:gd name="csX3" fmla="*/ 1909615 w 3182692"/>
              <a:gd name="csY3" fmla="*/ 0 h 18288"/>
              <a:gd name="csX4" fmla="*/ 2482500 w 3182692"/>
              <a:gd name="csY4" fmla="*/ 0 h 18288"/>
              <a:gd name="csX5" fmla="*/ 3182692 w 3182692"/>
              <a:gd name="csY5" fmla="*/ 0 h 18288"/>
              <a:gd name="csX6" fmla="*/ 3182692 w 3182692"/>
              <a:gd name="csY6" fmla="*/ 18288 h 18288"/>
              <a:gd name="csX7" fmla="*/ 2609807 w 3182692"/>
              <a:gd name="csY7" fmla="*/ 18288 h 18288"/>
              <a:gd name="csX8" fmla="*/ 2068750 w 3182692"/>
              <a:gd name="csY8" fmla="*/ 18288 h 18288"/>
              <a:gd name="csX9" fmla="*/ 1432211 w 3182692"/>
              <a:gd name="csY9" fmla="*/ 18288 h 18288"/>
              <a:gd name="csX10" fmla="*/ 859327 w 3182692"/>
              <a:gd name="csY10" fmla="*/ 18288 h 18288"/>
              <a:gd name="csX11" fmla="*/ 0 w 3182692"/>
              <a:gd name="csY11" fmla="*/ 18288 h 18288"/>
              <a:gd name="csX12" fmla="*/ 0 w 3182692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321" y="2706624"/>
            <a:ext cx="4688333" cy="3483864"/>
          </a:xfrm>
        </p:spPr>
        <p:txBody>
          <a:bodyPr>
            <a:normAutofit/>
          </a:bodyPr>
          <a:lstStyle/>
          <a:p>
            <a:r>
              <a:rPr lang="en-US" sz="1900"/>
              <a:t>SAD does NOT qualify as federal service for VA benefits unless a rare federal emergency declaration covers it. Emphasize the importance of Line of Duty (LOD) documentation.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544" y="847600"/>
            <a:ext cx="3464954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958" y="1233241"/>
            <a:ext cx="2430380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VA Claims Impact – ADOS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7896" y="0"/>
            <a:ext cx="866357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1133" y="-1"/>
            <a:ext cx="130305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19805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20880"/>
            <a:ext cx="3943349" cy="4889350"/>
          </a:xfrm>
        </p:spPr>
        <p:txBody>
          <a:bodyPr anchor="t">
            <a:normAutofit/>
          </a:bodyPr>
          <a:lstStyle/>
          <a:p>
            <a:r>
              <a:t>ADOS orders are federal active duty and typically qualify fully for VA disability claims. Ensure orders specify Title 10 or Title 32 authority.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161135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53792" y="5717905"/>
            <a:ext cx="1328706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99729" y="6258755"/>
            <a:ext cx="1174455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holding a pen and shading circles on a sheet">
            <a:extLst>
              <a:ext uri="{FF2B5EF4-FFF2-40B4-BE49-F238E27FC236}">
                <a16:creationId xmlns:a16="http://schemas.microsoft.com/office/drawing/2014/main" id="{CEBABC1E-35DF-00A2-7F7D-5F43953EDF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36" r="6965" b="-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200"/>
              <a:t>VA Claims Impact – M-Day / Drill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VA eligibility applies ONLY for injuries incurred during authorized IDT/AT periods and requires proper LOD documentation. Weekend warriors must document everything.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on a wheelchair">
            <a:extLst>
              <a:ext uri="{FF2B5EF4-FFF2-40B4-BE49-F238E27FC236}">
                <a16:creationId xmlns:a16="http://schemas.microsoft.com/office/drawing/2014/main" id="{F52FD762-7001-ECAC-1D4F-724BD116A1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25" r="6787" b="-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VA Claims Impact – AGR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AGR periods are treated as full active duty, fully qualifying for VA disability claims. Claims are usually straightforward because service is continuous.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06365A-C4D3-0235-E132-7FEE6281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7782" r="3" b="26359"/>
          <a:stretch>
            <a:fillRect/>
          </a:stretch>
        </p:blipFill>
        <p:spPr>
          <a:xfrm>
            <a:off x="3410952" y="-5"/>
            <a:ext cx="5733047" cy="368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5E1C83-7012-92A4-E1AB-6EE25154FD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93" r="-2" b="-2"/>
          <a:stretch>
            <a:fillRect/>
          </a:stretch>
        </p:blipFill>
        <p:spPr>
          <a:xfrm>
            <a:off x="3410953" y="3681409"/>
            <a:ext cx="5733047" cy="3176595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5219"/>
            <a:ext cx="4046934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Title 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02075"/>
            <a:ext cx="4046934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When Uncle Sam says, 'Pack your bags, you're active duty now!'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3681408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FE600-C6A5-D327-7ECC-9F09DB11B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3" r="37463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VA Claims Impact – IDT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IDT only qualifies when an injury occurs during training. No VA ratings for chronic conditions unless tied to an in‑line‑of‑duty incident.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349071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38" y="637762"/>
            <a:ext cx="2173707" cy="5576770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VA Claims Impact – 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401" y="0"/>
            <a:ext cx="565459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9982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982" y="850052"/>
            <a:ext cx="4204029" cy="5326911"/>
          </a:xfrm>
        </p:spPr>
        <p:txBody>
          <a:bodyPr>
            <a:normAutofit/>
          </a:bodyPr>
          <a:lstStyle/>
          <a:p>
            <a:r>
              <a:rPr lang="en-US" sz="2100"/>
              <a:t>AT counts as active duty for training, making injuries and aggravated conditions claim‑eligible. Stress the importance of medical visits during AT.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411480"/>
            <a:ext cx="8401050" cy="1106424"/>
          </a:xfrm>
        </p:spPr>
        <p:txBody>
          <a:bodyPr>
            <a:normAutofit/>
          </a:bodyPr>
          <a:lstStyle/>
          <a:p>
            <a:r>
              <a:rPr lang="en-US" sz="3100"/>
              <a:t>VA Claims Impact – MPA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erson in military uniform tying boot">
            <a:extLst>
              <a:ext uri="{FF2B5EF4-FFF2-40B4-BE49-F238E27FC236}">
                <a16:creationId xmlns:a16="http://schemas.microsoft.com/office/drawing/2014/main" id="{AE7F6AAC-8845-E2A5-8E12-6BC6B4C40C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76" r="15351" b="2"/>
          <a:stretch>
            <a:fillRect/>
          </a:stretch>
        </p:blipFill>
        <p:spPr>
          <a:xfrm>
            <a:off x="322326" y="1721922"/>
            <a:ext cx="5028668" cy="4520559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1721922"/>
            <a:ext cx="3163824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4064" y="2020824"/>
            <a:ext cx="2591322" cy="3959352"/>
          </a:xfrm>
        </p:spPr>
        <p:txBody>
          <a:bodyPr anchor="ctr">
            <a:normAutofit/>
          </a:bodyPr>
          <a:lstStyle/>
          <a:p>
            <a:r>
              <a:rPr lang="en-US" sz="1600"/>
              <a:t>MPA orders function like Title 10 service and generally qualify fully. As always, documentation is your friend.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og standing inside suitcase">
            <a:extLst>
              <a:ext uri="{FF2B5EF4-FFF2-40B4-BE49-F238E27FC236}">
                <a16:creationId xmlns:a16="http://schemas.microsoft.com/office/drawing/2014/main" id="{85434235-85EA-C7E7-67A2-3D493C303E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63" r="6749" b="-1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VA Claims Impact – TDY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TDY occurs during active service and fully qualifies. Any injury, illness, or aggravation during TDY supports a VA claim.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9600"/>
            <a:ext cx="2696758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VA Claims Impact – Mobilization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775" y="2194102"/>
            <a:ext cx="2369056" cy="3908586"/>
          </a:xfrm>
        </p:spPr>
        <p:txBody>
          <a:bodyPr>
            <a:normAutofit/>
          </a:bodyPr>
          <a:lstStyle/>
          <a:p>
            <a:r>
              <a:rPr lang="en-US" sz="1700"/>
              <a:t>Mobilization is federal active duty and fully qualifies. Many chronic conditions develop here — encourage thorough medical documentation.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5EA73-C8DC-6090-3339-39C545EB0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68" r="20644" b="2"/>
          <a:stretch>
            <a:fillRect/>
          </a:stretch>
        </p:blipFill>
        <p:spPr>
          <a:xfrm>
            <a:off x="3711141" y="1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71" y="-1"/>
            <a:ext cx="9144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6" y="609600"/>
            <a:ext cx="2696758" cy="13308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VA Claims Impact – Deployment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2775" y="2194102"/>
            <a:ext cx="2369056" cy="3908586"/>
          </a:xfrm>
        </p:spPr>
        <p:txBody>
          <a:bodyPr>
            <a:normAutofit/>
          </a:bodyPr>
          <a:lstStyle/>
          <a:p>
            <a:r>
              <a:rPr lang="en-US" sz="1700"/>
              <a:t>Deployments are fully covered federal service, often producing strong VA claims due to exposures, injuries, and high‑stress environments.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2494B-96F7-2BC2-1E93-8439EECF1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"/>
          <a:stretch>
            <a:fillRect/>
          </a:stretch>
        </p:blipFill>
        <p:spPr>
          <a:xfrm>
            <a:off x="3711141" y="1"/>
            <a:ext cx="5432859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7DE1B-F410-6071-08B3-9317FBEDCA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51" r="41692"/>
          <a:stretch>
            <a:fillRect/>
          </a:stretch>
        </p:blipFill>
        <p:spPr>
          <a:xfrm>
            <a:off x="4577270" y="10"/>
            <a:ext cx="4566728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0" y="328512"/>
            <a:ext cx="3583791" cy="1628970"/>
          </a:xfrm>
        </p:spPr>
        <p:txBody>
          <a:bodyPr anchor="ctr">
            <a:normAutofit/>
          </a:bodyPr>
          <a:lstStyle/>
          <a:p>
            <a:r>
              <a:rPr lang="en-US" sz="3500"/>
              <a:t>Title 32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0" y="2884929"/>
            <a:ext cx="3494817" cy="3374137"/>
          </a:xfrm>
        </p:spPr>
        <p:txBody>
          <a:bodyPr anchor="ctr">
            <a:normAutofit/>
          </a:bodyPr>
          <a:lstStyle/>
          <a:p>
            <a:r>
              <a:rPr lang="en-US" sz="1700"/>
              <a:t>When you're federal... but also state... basically, you're both. Like a dual‑boot human.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7908" y="741391"/>
            <a:ext cx="3368866" cy="1616203"/>
          </a:xfrm>
        </p:spPr>
        <p:txBody>
          <a:bodyPr anchor="b">
            <a:normAutofit/>
          </a:bodyPr>
          <a:lstStyle/>
          <a:p>
            <a:r>
              <a:rPr lang="en-US" sz="2800"/>
              <a:t>State Active Duty (SAD)</a:t>
            </a:r>
          </a:p>
        </p:txBody>
      </p:sp>
      <p:pic>
        <p:nvPicPr>
          <p:cNvPr id="5" name="Picture 4" descr="Chillie seeds on a bowl">
            <a:extLst>
              <a:ext uri="{FF2B5EF4-FFF2-40B4-BE49-F238E27FC236}">
                <a16:creationId xmlns:a16="http://schemas.microsoft.com/office/drawing/2014/main" id="{7852BAEB-40B0-C916-B0D7-E0111C50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33" r="31666" b="-1"/>
          <a:stretch>
            <a:fillRect/>
          </a:stretch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908" y="2533476"/>
            <a:ext cx="3368865" cy="3447832"/>
          </a:xfrm>
        </p:spPr>
        <p:txBody>
          <a:bodyPr anchor="t">
            <a:normAutofit/>
          </a:bodyPr>
          <a:lstStyle/>
          <a:p>
            <a:r>
              <a:rPr lang="en-US" sz="1700"/>
              <a:t>When the Governor needs you because things got spicy in the state.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hess pieces">
            <a:extLst>
              <a:ext uri="{FF2B5EF4-FFF2-40B4-BE49-F238E27FC236}">
                <a16:creationId xmlns:a16="http://schemas.microsoft.com/office/drawing/2014/main" id="{C32776EC-3AFB-794D-1DDB-C04B13F1B2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747" r="3297" b="1"/>
          <a:stretch>
            <a:fillRect/>
          </a:stretch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ADOS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487" y="2743200"/>
            <a:ext cx="3935505" cy="3496878"/>
          </a:xfrm>
        </p:spPr>
        <p:txBody>
          <a:bodyPr anchor="ctr">
            <a:normAutofit/>
          </a:bodyPr>
          <a:lstStyle/>
          <a:p>
            <a:r>
              <a:rPr lang="en-US" sz="1700"/>
              <a:t>Temporary active duty: like borrowing a Soldier full‑time, but with more paperwork.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ircle of hands holding smartphones">
            <a:extLst>
              <a:ext uri="{FF2B5EF4-FFF2-40B4-BE49-F238E27FC236}">
                <a16:creationId xmlns:a16="http://schemas.microsoft.com/office/drawing/2014/main" id="{78E8EEFA-8CC6-2976-93E4-8F3246A97B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1000" r="-2" b="-2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</a:rPr>
              <a:t>M-Day (Drill Status Guardsman)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One weekend a month, two weeks a year... and about 400 texts from your unit.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ffee Machine and Cup">
            <a:extLst>
              <a:ext uri="{FF2B5EF4-FFF2-40B4-BE49-F238E27FC236}">
                <a16:creationId xmlns:a16="http://schemas.microsoft.com/office/drawing/2014/main" id="{1FFDFF0A-B409-D064-1F2D-5EA13F3F77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1309" r="9690" b="-2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</a:rPr>
              <a:t>AGR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Full-time Soldier, full-time coffee consumption.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mpty train">
            <a:extLst>
              <a:ext uri="{FF2B5EF4-FFF2-40B4-BE49-F238E27FC236}">
                <a16:creationId xmlns:a16="http://schemas.microsoft.com/office/drawing/2014/main" id="{24EF3468-8209-3454-FDDE-A2DC8603F1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l="3485" r="7513" b="-2"/>
          <a:stretch>
            <a:fillRect/>
          </a:stretch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</a:rPr>
              <a:t>IDT (Inactive Duty Training)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>
                <a:solidFill>
                  <a:srgbClr val="FFFFFF"/>
                </a:solidFill>
              </a:rPr>
              <a:t>When you train, but apparently, you're still 'inactive.' Makes total sense.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in boat">
            <a:extLst>
              <a:ext uri="{FF2B5EF4-FFF2-40B4-BE49-F238E27FC236}">
                <a16:creationId xmlns:a16="http://schemas.microsoft.com/office/drawing/2014/main" id="{F8A4F96F-E68F-06B6-0F83-14DDE143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16" t="848" r="4185" b="-2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450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/>
              <a:t>AT (Annual Training)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6450" y="4872922"/>
            <a:ext cx="301752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/>
              <a:t>The magical two weeks where civilian jobs pretend to miss you.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1194</Words>
  <Application>Microsoft Office PowerPoint</Application>
  <PresentationFormat>On-screen Show (4:3)</PresentationFormat>
  <Paragraphs>74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Arial</vt:lpstr>
      <vt:lpstr>Calibri</vt:lpstr>
      <vt:lpstr>Office Theme</vt:lpstr>
      <vt:lpstr>Understanding Military Duty Status… Without Losing Your Sanity!</vt:lpstr>
      <vt:lpstr>Title 10</vt:lpstr>
      <vt:lpstr>Title 32</vt:lpstr>
      <vt:lpstr>State Active Duty (SAD)</vt:lpstr>
      <vt:lpstr>ADOS</vt:lpstr>
      <vt:lpstr>M-Day (Drill Status Guardsman)</vt:lpstr>
      <vt:lpstr>AGR</vt:lpstr>
      <vt:lpstr>IDT (Inactive Duty Training)</vt:lpstr>
      <vt:lpstr>AT (Annual Training)</vt:lpstr>
      <vt:lpstr>MPA Orders</vt:lpstr>
      <vt:lpstr>TDY</vt:lpstr>
      <vt:lpstr>Mobilization</vt:lpstr>
      <vt:lpstr>Deployment</vt:lpstr>
      <vt:lpstr>VA Claims Impact – Title 10</vt:lpstr>
      <vt:lpstr>VA Claims Impact – Title 32</vt:lpstr>
      <vt:lpstr>VA Claims Impact – State Active Duty</vt:lpstr>
      <vt:lpstr>VA Claims Impact – ADOS</vt:lpstr>
      <vt:lpstr>VA Claims Impact – M-Day / Drill Status</vt:lpstr>
      <vt:lpstr>VA Claims Impact – AGR</vt:lpstr>
      <vt:lpstr>VA Claims Impact – IDT</vt:lpstr>
      <vt:lpstr>VA Claims Impact – AT</vt:lpstr>
      <vt:lpstr>VA Claims Impact – MPA</vt:lpstr>
      <vt:lpstr>VA Claims Impact – TDY</vt:lpstr>
      <vt:lpstr>VA Claims Impact – Mobilization</vt:lpstr>
      <vt:lpstr>VA Claims Impact – Deployment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Charles Weaver</dc:creator>
  <cp:keywords/>
  <dc:description>generated using python-pptx</dc:description>
  <cp:lastModifiedBy>Charles Weaver</cp:lastModifiedBy>
  <cp:revision>5</cp:revision>
  <dcterms:created xsi:type="dcterms:W3CDTF">2013-01-27T09:14:16Z</dcterms:created>
  <dcterms:modified xsi:type="dcterms:W3CDTF">2026-04-14T17:43:57Z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23b572-786c-4c2e-ac1f-96130fe4e119_Enabled">
    <vt:lpwstr>true</vt:lpwstr>
  </property>
  <property fmtid="{D5CDD505-2E9C-101B-9397-08002B2CF9AE}" pid="3" name="MSIP_Label_c823b572-786c-4c2e-ac1f-96130fe4e119_SetDate">
    <vt:lpwstr>2026-04-14T16:44:58Z</vt:lpwstr>
  </property>
  <property fmtid="{D5CDD505-2E9C-101B-9397-08002B2CF9AE}" pid="4" name="MSIP_Label_c823b572-786c-4c2e-ac1f-96130fe4e119_Method">
    <vt:lpwstr>Privileged</vt:lpwstr>
  </property>
  <property fmtid="{D5CDD505-2E9C-101B-9397-08002B2CF9AE}" pid="5" name="MSIP_Label_c823b572-786c-4c2e-ac1f-96130fe4e119_Name">
    <vt:lpwstr>Public Label</vt:lpwstr>
  </property>
  <property fmtid="{D5CDD505-2E9C-101B-9397-08002B2CF9AE}" pid="6" name="MSIP_Label_c823b572-786c-4c2e-ac1f-96130fe4e119_SiteId">
    <vt:lpwstr>abb7aaf1-72a3-44dd-85cf-fd5036b7d093</vt:lpwstr>
  </property>
  <property fmtid="{D5CDD505-2E9C-101B-9397-08002B2CF9AE}" pid="7" name="MSIP_Label_c823b572-786c-4c2e-ac1f-96130fe4e119_ActionId">
    <vt:lpwstr>ff65a62a-29fb-41ed-ad20-eba6fe7b2184</vt:lpwstr>
  </property>
  <property fmtid="{D5CDD505-2E9C-101B-9397-08002B2CF9AE}" pid="8" name="MSIP_Label_c823b572-786c-4c2e-ac1f-96130fe4e119_ContentBits">
    <vt:lpwstr>0</vt:lpwstr>
  </property>
  <property fmtid="{D5CDD505-2E9C-101B-9397-08002B2CF9AE}" pid="9" name="MSIP_Label_c823b572-786c-4c2e-ac1f-96130fe4e119_Tag">
    <vt:lpwstr>10, 0, 1, 1</vt:lpwstr>
  </property>
</Properties>
</file>