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notesMasterIdLst>
    <p:notesMasterId r:id="rId11"/>
  </p:notesMasterIdLst>
  <p:handoutMasterIdLst>
    <p:handoutMasterId r:id="rId12"/>
  </p:handoutMasterIdLst>
  <p:sldIdLst>
    <p:sldId id="256" r:id="rId2"/>
    <p:sldId id="257" r:id="rId3"/>
    <p:sldId id="258" r:id="rId4"/>
    <p:sldId id="260" r:id="rId5"/>
    <p:sldId id="259" r:id="rId6"/>
    <p:sldId id="261" r:id="rId7"/>
    <p:sldId id="262" r:id="rId8"/>
    <p:sldId id="263" r:id="rId9"/>
    <p:sldId id="264"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DA533B-D608-4DB9-8776-0E6E2A037962}" v="17" dt="2026-04-29T13:06:26.5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9104" autoAdjust="0"/>
  </p:normalViewPr>
  <p:slideViewPr>
    <p:cSldViewPr snapToGrid="0">
      <p:cViewPr varScale="1">
        <p:scale>
          <a:sx n="98" d="100"/>
          <a:sy n="98" d="100"/>
        </p:scale>
        <p:origin x="10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18B74F-B582-4854-B140-349A3C5ED0C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20176B4-14DE-4D12-A6ED-839EA35B8731}">
      <dgm:prSet/>
      <dgm:spPr/>
      <dgm:t>
        <a:bodyPr/>
        <a:lstStyle/>
        <a:p>
          <a:r>
            <a:rPr lang="en-US"/>
            <a:t>Who Do I Want to Talk To – And Why?</a:t>
          </a:r>
        </a:p>
      </dgm:t>
    </dgm:pt>
    <dgm:pt modelId="{4AB5C4CB-8AEF-4110-8C0E-9681320ED313}" type="parTrans" cxnId="{909345DD-CA9F-471A-B63D-5AD264C5A507}">
      <dgm:prSet/>
      <dgm:spPr/>
      <dgm:t>
        <a:bodyPr/>
        <a:lstStyle/>
        <a:p>
          <a:endParaRPr lang="en-US"/>
        </a:p>
      </dgm:t>
    </dgm:pt>
    <dgm:pt modelId="{8F718DB2-5448-49CD-8978-16A1DEAB1345}" type="sibTrans" cxnId="{909345DD-CA9F-471A-B63D-5AD264C5A507}">
      <dgm:prSet/>
      <dgm:spPr/>
      <dgm:t>
        <a:bodyPr/>
        <a:lstStyle/>
        <a:p>
          <a:endParaRPr lang="en-US"/>
        </a:p>
      </dgm:t>
    </dgm:pt>
    <dgm:pt modelId="{5B771CC6-9065-4C2C-BA18-BA2CC308C49E}">
      <dgm:prSet/>
      <dgm:spPr/>
      <dgm:t>
        <a:bodyPr/>
        <a:lstStyle/>
        <a:p>
          <a:r>
            <a:rPr lang="en-US" dirty="0"/>
            <a:t>(Yeah… There are Hurdles)</a:t>
          </a:r>
        </a:p>
      </dgm:t>
    </dgm:pt>
    <dgm:pt modelId="{C4D30555-7DEF-4A14-8D36-2153DDD14371}" type="parTrans" cxnId="{C62D2AB0-CE38-40CE-B201-9E5F9A8C3D18}">
      <dgm:prSet/>
      <dgm:spPr/>
      <dgm:t>
        <a:bodyPr/>
        <a:lstStyle/>
        <a:p>
          <a:endParaRPr lang="en-US"/>
        </a:p>
      </dgm:t>
    </dgm:pt>
    <dgm:pt modelId="{AAE57B61-E230-4803-885C-03ABB63BB090}" type="sibTrans" cxnId="{C62D2AB0-CE38-40CE-B201-9E5F9A8C3D18}">
      <dgm:prSet/>
      <dgm:spPr/>
      <dgm:t>
        <a:bodyPr/>
        <a:lstStyle/>
        <a:p>
          <a:endParaRPr lang="en-US"/>
        </a:p>
      </dgm:t>
    </dgm:pt>
    <dgm:pt modelId="{F9146823-2770-41C0-9EEE-76491B911153}" type="pres">
      <dgm:prSet presAssocID="{7618B74F-B582-4854-B140-349A3C5ED0C6}" presName="linear" presStyleCnt="0">
        <dgm:presLayoutVars>
          <dgm:animLvl val="lvl"/>
          <dgm:resizeHandles val="exact"/>
        </dgm:presLayoutVars>
      </dgm:prSet>
      <dgm:spPr/>
    </dgm:pt>
    <dgm:pt modelId="{3376B000-9220-4B2F-ADDD-DD069C7DE1C4}" type="pres">
      <dgm:prSet presAssocID="{020176B4-14DE-4D12-A6ED-839EA35B8731}" presName="parentText" presStyleLbl="node1" presStyleIdx="0" presStyleCnt="2">
        <dgm:presLayoutVars>
          <dgm:chMax val="0"/>
          <dgm:bulletEnabled val="1"/>
        </dgm:presLayoutVars>
      </dgm:prSet>
      <dgm:spPr/>
    </dgm:pt>
    <dgm:pt modelId="{D2CC7F19-90EF-4C16-B15B-0F3B70ECC5F5}" type="pres">
      <dgm:prSet presAssocID="{8F718DB2-5448-49CD-8978-16A1DEAB1345}" presName="spacer" presStyleCnt="0"/>
      <dgm:spPr/>
    </dgm:pt>
    <dgm:pt modelId="{2380EBF6-F9F3-4210-9A05-4023852C57A3}" type="pres">
      <dgm:prSet presAssocID="{5B771CC6-9065-4C2C-BA18-BA2CC308C49E}" presName="parentText" presStyleLbl="node1" presStyleIdx="1" presStyleCnt="2">
        <dgm:presLayoutVars>
          <dgm:chMax val="0"/>
          <dgm:bulletEnabled val="1"/>
        </dgm:presLayoutVars>
      </dgm:prSet>
      <dgm:spPr/>
    </dgm:pt>
  </dgm:ptLst>
  <dgm:cxnLst>
    <dgm:cxn modelId="{2168A465-B9A1-4386-875D-8E4BED139DA3}" type="presOf" srcId="{5B771CC6-9065-4C2C-BA18-BA2CC308C49E}" destId="{2380EBF6-F9F3-4210-9A05-4023852C57A3}" srcOrd="0" destOrd="0" presId="urn:microsoft.com/office/officeart/2005/8/layout/vList2"/>
    <dgm:cxn modelId="{C62D2AB0-CE38-40CE-B201-9E5F9A8C3D18}" srcId="{7618B74F-B582-4854-B140-349A3C5ED0C6}" destId="{5B771CC6-9065-4C2C-BA18-BA2CC308C49E}" srcOrd="1" destOrd="0" parTransId="{C4D30555-7DEF-4A14-8D36-2153DDD14371}" sibTransId="{AAE57B61-E230-4803-885C-03ABB63BB090}"/>
    <dgm:cxn modelId="{83A945C3-CE12-46B3-9802-E4CEB3459F98}" type="presOf" srcId="{020176B4-14DE-4D12-A6ED-839EA35B8731}" destId="{3376B000-9220-4B2F-ADDD-DD069C7DE1C4}" srcOrd="0" destOrd="0" presId="urn:microsoft.com/office/officeart/2005/8/layout/vList2"/>
    <dgm:cxn modelId="{909345DD-CA9F-471A-B63D-5AD264C5A507}" srcId="{7618B74F-B582-4854-B140-349A3C5ED0C6}" destId="{020176B4-14DE-4D12-A6ED-839EA35B8731}" srcOrd="0" destOrd="0" parTransId="{4AB5C4CB-8AEF-4110-8C0E-9681320ED313}" sibTransId="{8F718DB2-5448-49CD-8978-16A1DEAB1345}"/>
    <dgm:cxn modelId="{32FBBFFE-852F-42B6-AE22-6FA35232BACA}" type="presOf" srcId="{7618B74F-B582-4854-B140-349A3C5ED0C6}" destId="{F9146823-2770-41C0-9EEE-76491B911153}" srcOrd="0" destOrd="0" presId="urn:microsoft.com/office/officeart/2005/8/layout/vList2"/>
    <dgm:cxn modelId="{3EECD928-007B-497F-A160-AED83FAF07DD}" type="presParOf" srcId="{F9146823-2770-41C0-9EEE-76491B911153}" destId="{3376B000-9220-4B2F-ADDD-DD069C7DE1C4}" srcOrd="0" destOrd="0" presId="urn:microsoft.com/office/officeart/2005/8/layout/vList2"/>
    <dgm:cxn modelId="{41A01721-936D-4B27-9533-B5527F49930B}" type="presParOf" srcId="{F9146823-2770-41C0-9EEE-76491B911153}" destId="{D2CC7F19-90EF-4C16-B15B-0F3B70ECC5F5}" srcOrd="1" destOrd="0" presId="urn:microsoft.com/office/officeart/2005/8/layout/vList2"/>
    <dgm:cxn modelId="{78A4742E-D398-4440-93A8-AA078184A980}" type="presParOf" srcId="{F9146823-2770-41C0-9EEE-76491B911153}" destId="{2380EBF6-F9F3-4210-9A05-4023852C57A3}"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76B000-9220-4B2F-ADDD-DD069C7DE1C4}">
      <dsp:nvSpPr>
        <dsp:cNvPr id="0" name=""/>
        <dsp:cNvSpPr/>
      </dsp:nvSpPr>
      <dsp:spPr>
        <a:xfrm>
          <a:off x="0" y="461299"/>
          <a:ext cx="5607050" cy="1930500"/>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l" defTabSz="2222500">
            <a:lnSpc>
              <a:spcPct val="90000"/>
            </a:lnSpc>
            <a:spcBef>
              <a:spcPct val="0"/>
            </a:spcBef>
            <a:spcAft>
              <a:spcPct val="35000"/>
            </a:spcAft>
            <a:buNone/>
          </a:pPr>
          <a:r>
            <a:rPr lang="en-US" sz="5000" kern="1200"/>
            <a:t>Who Do I Want to Talk To – And Why?</a:t>
          </a:r>
        </a:p>
      </dsp:txBody>
      <dsp:txXfrm>
        <a:off x="94239" y="555538"/>
        <a:ext cx="5418572" cy="1742022"/>
      </dsp:txXfrm>
    </dsp:sp>
    <dsp:sp modelId="{2380EBF6-F9F3-4210-9A05-4023852C57A3}">
      <dsp:nvSpPr>
        <dsp:cNvPr id="0" name=""/>
        <dsp:cNvSpPr/>
      </dsp:nvSpPr>
      <dsp:spPr>
        <a:xfrm>
          <a:off x="0" y="2535799"/>
          <a:ext cx="5607050" cy="1930500"/>
        </a:xfrm>
        <a:prstGeom prst="roundRect">
          <a:avLst/>
        </a:prstGeom>
        <a:gradFill rotWithShape="0">
          <a:gsLst>
            <a:gs pos="0">
              <a:schemeClr val="accent2">
                <a:hueOff val="-10351888"/>
                <a:satOff val="45859"/>
                <a:lumOff val="-16864"/>
                <a:alphaOff val="0"/>
                <a:tint val="97000"/>
                <a:satMod val="100000"/>
                <a:lumMod val="102000"/>
              </a:schemeClr>
            </a:gs>
            <a:gs pos="50000">
              <a:schemeClr val="accent2">
                <a:hueOff val="-10351888"/>
                <a:satOff val="45859"/>
                <a:lumOff val="-16864"/>
                <a:alphaOff val="0"/>
                <a:shade val="100000"/>
                <a:satMod val="103000"/>
                <a:lumMod val="100000"/>
              </a:schemeClr>
            </a:gs>
            <a:gs pos="100000">
              <a:schemeClr val="accent2">
                <a:hueOff val="-10351888"/>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l" defTabSz="2222500">
            <a:lnSpc>
              <a:spcPct val="90000"/>
            </a:lnSpc>
            <a:spcBef>
              <a:spcPct val="0"/>
            </a:spcBef>
            <a:spcAft>
              <a:spcPct val="35000"/>
            </a:spcAft>
            <a:buNone/>
          </a:pPr>
          <a:r>
            <a:rPr lang="en-US" sz="5000" kern="1200" dirty="0"/>
            <a:t>(Yeah… There are Hurdles)</a:t>
          </a:r>
        </a:p>
      </dsp:txBody>
      <dsp:txXfrm>
        <a:off x="94239" y="2630038"/>
        <a:ext cx="5418572" cy="174202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2306A32-7830-2B3D-7C39-0D3667538FD1}"/>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10B4BFBC-EC01-DC3B-0E3C-1C9D8CCD808D}"/>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r>
              <a:rPr lang="en-US"/>
              <a:t>4/29/2026</a:t>
            </a:r>
          </a:p>
        </p:txBody>
      </p:sp>
      <p:sp>
        <p:nvSpPr>
          <p:cNvPr id="4" name="Footer Placeholder 3">
            <a:extLst>
              <a:ext uri="{FF2B5EF4-FFF2-40B4-BE49-F238E27FC236}">
                <a16:creationId xmlns:a16="http://schemas.microsoft.com/office/drawing/2014/main" id="{CA422B6C-E0DA-EB1D-5FF5-C1CB3E2700A5}"/>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ED6B091-C194-0502-8F8F-A22500F27C35}"/>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C4151FF-11A1-4BB3-94DE-E4DC76C436C6}" type="slidenum">
              <a:rPr lang="en-US" smtClean="0"/>
              <a:t>‹#›</a:t>
            </a:fld>
            <a:endParaRPr lang="en-US"/>
          </a:p>
        </p:txBody>
      </p:sp>
    </p:spTree>
    <p:extLst>
      <p:ext uri="{BB962C8B-B14F-4D97-AF65-F5344CB8AC3E}">
        <p14:creationId xmlns:p14="http://schemas.microsoft.com/office/powerpoint/2010/main" val="204349200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r>
              <a:rPr lang="en-US"/>
              <a:t>4/29/2026</a:t>
            </a:r>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F427544-216E-4337-A282-6C0E59CEC851}" type="slidenum">
              <a:rPr lang="en-US" smtClean="0"/>
              <a:t>‹#›</a:t>
            </a:fld>
            <a:endParaRPr lang="en-US"/>
          </a:p>
        </p:txBody>
      </p:sp>
    </p:spTree>
    <p:extLst>
      <p:ext uri="{BB962C8B-B14F-4D97-AF65-F5344CB8AC3E}">
        <p14:creationId xmlns:p14="http://schemas.microsoft.com/office/powerpoint/2010/main" val="240095990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 Bill Rosenau, The Waushara CVSO</a:t>
            </a:r>
            <a:br>
              <a:rPr lang="en-US" dirty="0"/>
            </a:br>
            <a:br>
              <a:rPr lang="en-US" dirty="0"/>
            </a:br>
            <a:r>
              <a:rPr lang="en-US" dirty="0"/>
              <a:t>I’m also this Association’s Rep on the Incarcerated Veteran’s Committee and now, a couple of “off-shoots” of that Committee.  We have been pretty busy in that arena, and I’ve seen the focus of that Committee shift from the Dog and Pony Shows at the DAI Facilities to building formal, cooperative Partnerships with other organizations, and a real effort to all pull in the same direction.</a:t>
            </a:r>
            <a:br>
              <a:rPr lang="en-US" dirty="0"/>
            </a:br>
            <a:br>
              <a:rPr lang="en-US" dirty="0"/>
            </a:br>
            <a:r>
              <a:rPr lang="en-US" dirty="0"/>
              <a:t>I will be rolling out of those positions this Fall, and Shane from Winnebago will hopefully be appointed to take my place.</a:t>
            </a:r>
            <a:br>
              <a:rPr lang="en-US" dirty="0"/>
            </a:br>
            <a:br>
              <a:rPr lang="en-US" dirty="0"/>
            </a:br>
            <a:r>
              <a:rPr lang="en-US" dirty="0"/>
              <a:t>Today, I wanted to talk to you about Wisconsin’s Incarcerated Veterans Population.</a:t>
            </a:r>
            <a:br>
              <a:rPr lang="en-US" dirty="0"/>
            </a:br>
            <a:br>
              <a:rPr lang="en-US" dirty="0"/>
            </a:br>
            <a:r>
              <a:rPr lang="en-US" dirty="0"/>
              <a:t>Change Slide</a:t>
            </a:r>
          </a:p>
        </p:txBody>
      </p:sp>
      <p:sp>
        <p:nvSpPr>
          <p:cNvPr id="4" name="Date Placeholder 3"/>
          <p:cNvSpPr>
            <a:spLocks noGrp="1"/>
          </p:cNvSpPr>
          <p:nvPr>
            <p:ph type="dt" idx="1"/>
          </p:nvPr>
        </p:nvSpPr>
        <p:spPr/>
        <p:txBody>
          <a:bodyPr/>
          <a:lstStyle/>
          <a:p>
            <a:r>
              <a:rPr lang="en-US"/>
              <a:t>4/29/2026</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4F427544-216E-4337-A282-6C0E59CEC851}" type="slidenum">
              <a:rPr lang="en-US" smtClean="0"/>
              <a:t>1</a:t>
            </a:fld>
            <a:endParaRPr lang="en-US"/>
          </a:p>
        </p:txBody>
      </p:sp>
    </p:spTree>
    <p:extLst>
      <p:ext uri="{BB962C8B-B14F-4D97-AF65-F5344CB8AC3E}">
        <p14:creationId xmlns:p14="http://schemas.microsoft.com/office/powerpoint/2010/main" val="2791275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talk about who our incarcerated veterans are</a:t>
            </a:r>
            <a:br>
              <a:rPr lang="en-US" dirty="0"/>
            </a:br>
            <a:br>
              <a:rPr lang="en-US" dirty="0"/>
            </a:br>
            <a:r>
              <a:rPr lang="en-US" dirty="0"/>
              <a:t>Who we have in our corner to help address Veteran Specific Issues affecting that population</a:t>
            </a:r>
            <a:br>
              <a:rPr lang="en-US" dirty="0"/>
            </a:br>
            <a:br>
              <a:rPr lang="en-US" dirty="0"/>
            </a:br>
            <a:r>
              <a:rPr lang="en-US" dirty="0"/>
              <a:t>What some of those problems are, and How we as CTVSO’s can render assistance and engender change</a:t>
            </a:r>
            <a:br>
              <a:rPr lang="en-US" dirty="0"/>
            </a:br>
            <a:br>
              <a:rPr lang="en-US" dirty="0"/>
            </a:br>
            <a:r>
              <a:rPr lang="en-US" dirty="0"/>
              <a:t>I want specifically to identify OUR members who can take an active role in this assistance</a:t>
            </a:r>
            <a:br>
              <a:rPr lang="en-US" dirty="0"/>
            </a:br>
            <a:br>
              <a:rPr lang="en-US" dirty="0"/>
            </a:br>
            <a:r>
              <a:rPr lang="en-US" dirty="0"/>
              <a:t>I will hand out some key POC’s and point at some “Products &amp; Processes” that work (and some that don’t)</a:t>
            </a:r>
            <a:br>
              <a:rPr lang="en-US" dirty="0"/>
            </a:br>
            <a:br>
              <a:rPr lang="en-US" dirty="0"/>
            </a:br>
            <a:r>
              <a:rPr lang="en-US" dirty="0"/>
              <a:t>Then I’m going to plead with the target audience to get themselves or their offices involved in some form.</a:t>
            </a:r>
            <a:br>
              <a:rPr lang="en-US" dirty="0"/>
            </a:br>
            <a:br>
              <a:rPr lang="en-US" dirty="0"/>
            </a:br>
            <a:r>
              <a:rPr lang="en-US" dirty="0"/>
              <a:t>I would really like to leave quite a bit of time at the end for Questions and Conversation, so I’m hoping to steer clear of the weeds.</a:t>
            </a:r>
          </a:p>
        </p:txBody>
      </p:sp>
      <p:sp>
        <p:nvSpPr>
          <p:cNvPr id="4" name="Date Placeholder 3"/>
          <p:cNvSpPr>
            <a:spLocks noGrp="1"/>
          </p:cNvSpPr>
          <p:nvPr>
            <p:ph type="dt" idx="1"/>
          </p:nvPr>
        </p:nvSpPr>
        <p:spPr/>
        <p:txBody>
          <a:bodyPr/>
          <a:lstStyle/>
          <a:p>
            <a:r>
              <a:rPr lang="en-US"/>
              <a:t>4/29/2026</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4F427544-216E-4337-A282-6C0E59CEC851}" type="slidenum">
              <a:rPr lang="en-US" smtClean="0"/>
              <a:t>2</a:t>
            </a:fld>
            <a:endParaRPr lang="en-US"/>
          </a:p>
        </p:txBody>
      </p:sp>
    </p:spTree>
    <p:extLst>
      <p:ext uri="{BB962C8B-B14F-4D97-AF65-F5344CB8AC3E}">
        <p14:creationId xmlns:p14="http://schemas.microsoft.com/office/powerpoint/2010/main" val="3020146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got about 1300 Veterans currently incarcerated in STATE prisons</a:t>
            </a:r>
            <a:br>
              <a:rPr lang="en-US" dirty="0"/>
            </a:br>
            <a:br>
              <a:rPr lang="en-US" dirty="0"/>
            </a:br>
            <a:r>
              <a:rPr lang="en-US" dirty="0"/>
              <a:t>An alarming trend is that female offenders are the fastest growing demographic.  The Female Veterans Population is expected to DOUBLE by 2045.  Addiction / Housing insecurity.</a:t>
            </a:r>
            <a:br>
              <a:rPr lang="en-US" dirty="0"/>
            </a:br>
            <a:br>
              <a:rPr lang="en-US" dirty="0"/>
            </a:br>
            <a:r>
              <a:rPr lang="en-US" dirty="0"/>
              <a:t>Some of the stuff I don’t have up here but may be key… a 2016 study shows that veterans are twice as likely as non-veterans to be incarcerated for Violent sexual offenses, and a recent study has shown that number to surpass 60%.</a:t>
            </a:r>
            <a:br>
              <a:rPr lang="en-US" dirty="0"/>
            </a:br>
            <a:br>
              <a:rPr lang="en-US" dirty="0"/>
            </a:br>
            <a:r>
              <a:rPr lang="en-US" dirty="0"/>
              <a:t>The demographic is switching.  No nice way of putting this… Our Vietnam Veterans are dying off.  The Gulf and Subsequent War veterans are a new crew with different concerns.</a:t>
            </a:r>
            <a:br>
              <a:rPr lang="en-US" dirty="0"/>
            </a:br>
            <a:br>
              <a:rPr lang="en-US" dirty="0"/>
            </a:br>
            <a:r>
              <a:rPr lang="en-US" dirty="0"/>
              <a:t>Average age is changing – Health Concerns are changing.  Most of the current crop is having trouble from the git-go with reintegration problems, housing insecurity, MH and SU concerns</a:t>
            </a:r>
            <a:br>
              <a:rPr lang="en-US" dirty="0"/>
            </a:br>
            <a:br>
              <a:rPr lang="en-US" dirty="0"/>
            </a:br>
            <a:endParaRPr lang="en-US" dirty="0"/>
          </a:p>
        </p:txBody>
      </p:sp>
      <p:sp>
        <p:nvSpPr>
          <p:cNvPr id="4" name="Date Placeholder 3"/>
          <p:cNvSpPr>
            <a:spLocks noGrp="1"/>
          </p:cNvSpPr>
          <p:nvPr>
            <p:ph type="dt" idx="1"/>
          </p:nvPr>
        </p:nvSpPr>
        <p:spPr/>
        <p:txBody>
          <a:bodyPr/>
          <a:lstStyle/>
          <a:p>
            <a:r>
              <a:rPr lang="en-US"/>
              <a:t>4/29/2026</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4F427544-216E-4337-A282-6C0E59CEC851}" type="slidenum">
              <a:rPr lang="en-US" smtClean="0"/>
              <a:t>3</a:t>
            </a:fld>
            <a:endParaRPr lang="en-US"/>
          </a:p>
        </p:txBody>
      </p:sp>
    </p:spTree>
    <p:extLst>
      <p:ext uri="{BB962C8B-B14F-4D97-AF65-F5344CB8AC3E}">
        <p14:creationId xmlns:p14="http://schemas.microsoft.com/office/powerpoint/2010/main" val="3149080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ways we, as CTVSO’s can influence that.  By identifying veterans right up front, we can help set them up for success upon release.</a:t>
            </a:r>
            <a:br>
              <a:rPr lang="en-US" dirty="0"/>
            </a:br>
            <a:br>
              <a:rPr lang="en-US" dirty="0"/>
            </a:br>
            <a:r>
              <a:rPr lang="en-US" dirty="0"/>
              <a:t>Veteran’s have resources that ARE NOT available to the public.  Think about it, Health Care, Disability Compensation, Potentially Housing, Education, Employment assistance etc.,.</a:t>
            </a:r>
            <a:br>
              <a:rPr lang="en-US" dirty="0"/>
            </a:br>
            <a:br>
              <a:rPr lang="en-US" dirty="0"/>
            </a:br>
            <a:r>
              <a:rPr lang="en-US" dirty="0"/>
              <a:t>By drawing on the strengths of veterans, the identity, the community, the, discipline, and structure that lends itself to “self policing”.</a:t>
            </a:r>
            <a:br>
              <a:rPr lang="en-US" dirty="0"/>
            </a:br>
            <a:r>
              <a:rPr lang="en-US" dirty="0"/>
              <a:t>With professional assistance and peer support, we can help adjust the mindset that likely lent to incarceration in the first place.  We can help attack it at its roots by restoring a sense of personal responsibility and accountability.</a:t>
            </a:r>
            <a:br>
              <a:rPr lang="en-US" dirty="0"/>
            </a:br>
            <a:r>
              <a:rPr lang="en-US" dirty="0"/>
              <a:t>By getting things like Disability Compensation, and apportionments Rolling, helping them address significant debts, while they are incarcerated, we are valuing their military experience, and setting them up for success upon release.</a:t>
            </a:r>
            <a:br>
              <a:rPr lang="en-US" dirty="0"/>
            </a:br>
            <a:br>
              <a:rPr lang="en-US" dirty="0"/>
            </a:br>
            <a:r>
              <a:rPr lang="en-US" dirty="0"/>
              <a:t>This can all lend itself to a more successful reintegration to community, improve recovery outcomes and reduce recidivism.</a:t>
            </a:r>
          </a:p>
        </p:txBody>
      </p:sp>
      <p:sp>
        <p:nvSpPr>
          <p:cNvPr id="4" name="Date Placeholder 3"/>
          <p:cNvSpPr>
            <a:spLocks noGrp="1"/>
          </p:cNvSpPr>
          <p:nvPr>
            <p:ph type="dt" idx="1"/>
          </p:nvPr>
        </p:nvSpPr>
        <p:spPr/>
        <p:txBody>
          <a:bodyPr/>
          <a:lstStyle/>
          <a:p>
            <a:r>
              <a:rPr lang="en-US"/>
              <a:t>4/29/2026</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4F427544-216E-4337-A282-6C0E59CEC851}" type="slidenum">
              <a:rPr lang="en-US" smtClean="0"/>
              <a:t>4</a:t>
            </a:fld>
            <a:endParaRPr lang="en-US"/>
          </a:p>
        </p:txBody>
      </p:sp>
    </p:spTree>
    <p:extLst>
      <p:ext uri="{BB962C8B-B14F-4D97-AF65-F5344CB8AC3E}">
        <p14:creationId xmlns:p14="http://schemas.microsoft.com/office/powerpoint/2010/main" val="1931110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I will be plain here.  When I first hopped onto this committee, I wanted to influence policies that were negatively impacting veterans, but what I found was basically a committee that put together benefits fairs at prisons.</a:t>
            </a:r>
            <a:br>
              <a:rPr lang="en-US" sz="1100" dirty="0"/>
            </a:br>
            <a:r>
              <a:rPr lang="en-US" sz="1100"/>
              <a:t>That </a:t>
            </a:r>
            <a:r>
              <a:rPr lang="en-US" sz="1100" dirty="0"/>
              <a:t>mindset seems to have really changed, specifically over the last 2 years, and it continues to evolve.</a:t>
            </a:r>
            <a:br>
              <a:rPr lang="en-US" sz="1100"/>
            </a:br>
            <a:r>
              <a:rPr lang="en-US" sz="1100"/>
              <a:t>     DOC</a:t>
            </a:r>
            <a:r>
              <a:rPr lang="en-US" sz="1100" dirty="0"/>
              <a:t>, or at least this committee is really shifting its focus to improving outcomes for release.  That focus is leading to some standardization of policies, some potential educational opportunities for DOC staff.  (Talk about the “Vet Reps” at the DOC and those inconsistencies)</a:t>
            </a:r>
            <a:br>
              <a:rPr lang="en-US" sz="1100" dirty="0"/>
            </a:br>
            <a:br>
              <a:rPr lang="en-US" sz="1100" dirty="0"/>
            </a:br>
            <a:r>
              <a:rPr lang="en-US" sz="1100" dirty="0"/>
              <a:t>VA is the main Driver in that seat because there are a couple of very motivated, intelligent and charismatic folks at the helm.</a:t>
            </a:r>
            <a:br>
              <a:rPr lang="en-US" sz="1100" dirty="0"/>
            </a:br>
            <a:br>
              <a:rPr lang="en-US" sz="1100" dirty="0"/>
            </a:br>
            <a:r>
              <a:rPr lang="en-US" sz="1100" dirty="0"/>
              <a:t>WDVA has always been “The Gatekeeper” meeting with the newly incarcerated vets at Dodge at uptake, and we are looking at ways of making that process a bit more… effective…  (Talk about the process as it stands)</a:t>
            </a:r>
            <a:br>
              <a:rPr lang="en-US" sz="1100" dirty="0"/>
            </a:br>
            <a:br>
              <a:rPr lang="en-US" sz="1100" dirty="0"/>
            </a:br>
            <a:r>
              <a:rPr lang="en-US" sz="1100" dirty="0"/>
              <a:t>It appears DWD is in the process of changing their interaction with incarcerated veterans… more to come… Not sure if that is a one-off in my region or a deliberate top-down change.</a:t>
            </a:r>
            <a:br>
              <a:rPr lang="en-US" sz="1100" dirty="0"/>
            </a:br>
            <a:br>
              <a:rPr lang="en-US" sz="1100" dirty="0"/>
            </a:br>
            <a:r>
              <a:rPr lang="en-US" sz="1100" dirty="0"/>
              <a:t>DHS owns a couple of facilities (WRC and Sand Ridge Secure Treatment Center)</a:t>
            </a:r>
          </a:p>
        </p:txBody>
      </p:sp>
      <p:sp>
        <p:nvSpPr>
          <p:cNvPr id="4" name="Date Placeholder 3"/>
          <p:cNvSpPr>
            <a:spLocks noGrp="1"/>
          </p:cNvSpPr>
          <p:nvPr>
            <p:ph type="dt" idx="1"/>
          </p:nvPr>
        </p:nvSpPr>
        <p:spPr/>
        <p:txBody>
          <a:bodyPr/>
          <a:lstStyle/>
          <a:p>
            <a:r>
              <a:rPr lang="en-US"/>
              <a:t>4/29/2026</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4F427544-216E-4337-A282-6C0E59CEC851}" type="slidenum">
              <a:rPr lang="en-US" smtClean="0"/>
              <a:t>5</a:t>
            </a:fld>
            <a:endParaRPr lang="en-US"/>
          </a:p>
        </p:txBody>
      </p:sp>
    </p:spTree>
    <p:extLst>
      <p:ext uri="{BB962C8B-B14F-4D97-AF65-F5344CB8AC3E}">
        <p14:creationId xmlns:p14="http://schemas.microsoft.com/office/powerpoint/2010/main" val="1613293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WDVA may be the gatekeeper, but we are the key master.</a:t>
            </a:r>
            <a:br>
              <a:rPr lang="en-US" dirty="0"/>
            </a:br>
            <a:br>
              <a:rPr lang="en-US" dirty="0"/>
            </a:br>
            <a:r>
              <a:rPr lang="en-US" dirty="0"/>
              <a:t>This affects ALL of us, so having at least a modicum of understanding is important.  Story about guy in the jumpsuit dropped off by police station.</a:t>
            </a:r>
            <a:br>
              <a:rPr lang="en-US" dirty="0"/>
            </a:br>
            <a:r>
              <a:rPr lang="en-US" dirty="0"/>
              <a:t>I want to chat about who has facilities, do you interact? Why?  Why Not?</a:t>
            </a:r>
            <a:br>
              <a:rPr lang="en-US" dirty="0"/>
            </a:br>
            <a:br>
              <a:rPr lang="en-US" dirty="0"/>
            </a:br>
            <a:r>
              <a:rPr lang="en-US" dirty="0"/>
              <a:t>Specifically, I want to talk about some of the hurdles I have experienced, and how we may be able to address those hurdles.</a:t>
            </a:r>
            <a:br>
              <a:rPr lang="en-US" dirty="0"/>
            </a:br>
            <a:br>
              <a:rPr lang="en-US" dirty="0"/>
            </a:br>
            <a:r>
              <a:rPr lang="en-US" dirty="0"/>
              <a:t>_____- VOLUNTEERS vs PROFESSIONAL</a:t>
            </a:r>
            <a:br>
              <a:rPr lang="en-US" dirty="0"/>
            </a:br>
            <a:r>
              <a:rPr lang="en-US" dirty="0"/>
              <a:t>_____- DOC MEDICAL RECORDS</a:t>
            </a:r>
            <a:br>
              <a:rPr lang="en-US" dirty="0"/>
            </a:br>
            <a:r>
              <a:rPr lang="en-US" dirty="0"/>
              <a:t>_____- EXAMS</a:t>
            </a:r>
            <a:br>
              <a:rPr lang="en-US" dirty="0"/>
            </a:br>
            <a:r>
              <a:rPr lang="en-US" dirty="0"/>
              <a:t>_____- APPORTIONMENTS</a:t>
            </a:r>
            <a:br>
              <a:rPr lang="en-US" dirty="0"/>
            </a:br>
            <a:r>
              <a:rPr lang="en-US" dirty="0"/>
              <a:t>_____- BENCH WARRANTS</a:t>
            </a:r>
            <a:br>
              <a:rPr lang="en-US" dirty="0"/>
            </a:br>
            <a:r>
              <a:rPr lang="en-US" dirty="0"/>
              <a:t>_____- FUGITIVE FELON</a:t>
            </a:r>
            <a:br>
              <a:rPr lang="en-US" dirty="0"/>
            </a:br>
            <a:r>
              <a:rPr lang="en-US" dirty="0"/>
              <a:t>_____- DEBT</a:t>
            </a:r>
            <a:br>
              <a:rPr lang="en-US" dirty="0"/>
            </a:br>
            <a:r>
              <a:rPr lang="en-US" dirty="0"/>
              <a:t>_____- RESTARTING BENEFITS</a:t>
            </a:r>
            <a:br>
              <a:rPr lang="en-US" dirty="0"/>
            </a:br>
            <a:endParaRPr lang="en-US" dirty="0"/>
          </a:p>
        </p:txBody>
      </p:sp>
      <p:sp>
        <p:nvSpPr>
          <p:cNvPr id="4" name="Date Placeholder 3"/>
          <p:cNvSpPr>
            <a:spLocks noGrp="1"/>
          </p:cNvSpPr>
          <p:nvPr>
            <p:ph type="dt" idx="1"/>
          </p:nvPr>
        </p:nvSpPr>
        <p:spPr/>
        <p:txBody>
          <a:bodyPr/>
          <a:lstStyle/>
          <a:p>
            <a:r>
              <a:rPr lang="en-US"/>
              <a:t>4/29/2026</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4F427544-216E-4337-A282-6C0E59CEC851}" type="slidenum">
              <a:rPr lang="en-US" smtClean="0"/>
              <a:t>6</a:t>
            </a:fld>
            <a:endParaRPr lang="en-US"/>
          </a:p>
        </p:txBody>
      </p:sp>
    </p:spTree>
    <p:extLst>
      <p:ext uri="{BB962C8B-B14F-4D97-AF65-F5344CB8AC3E}">
        <p14:creationId xmlns:p14="http://schemas.microsoft.com/office/powerpoint/2010/main" val="3701894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Monthly updates on Incarcerated Veterans – Upcoming Release – Interstate </a:t>
            </a:r>
            <a:r>
              <a:rPr lang="en-US" dirty="0" err="1"/>
              <a:t>Compac</a:t>
            </a:r>
            <a:endParaRPr lang="en-US" dirty="0"/>
          </a:p>
          <a:p>
            <a:r>
              <a:rPr lang="en-US" dirty="0"/>
              <a:t>VJO’s</a:t>
            </a:r>
          </a:p>
          <a:p>
            <a:r>
              <a:rPr lang="en-US" dirty="0"/>
              <a:t>Peers Support Specialists</a:t>
            </a:r>
          </a:p>
          <a:p>
            <a:r>
              <a:rPr lang="en-US" dirty="0"/>
              <a:t>Security and HSS</a:t>
            </a:r>
          </a:p>
          <a:p>
            <a:r>
              <a:rPr lang="en-US" dirty="0"/>
              <a:t>Volunteer Coordinator</a:t>
            </a:r>
          </a:p>
          <a:p>
            <a:r>
              <a:rPr lang="en-US" dirty="0"/>
              <a:t>Veterans Representative</a:t>
            </a:r>
          </a:p>
          <a:p>
            <a:r>
              <a:rPr lang="en-US" dirty="0"/>
              <a:t>IVP/IVC</a:t>
            </a:r>
          </a:p>
          <a:p>
            <a:endParaRPr lang="en-US" dirty="0"/>
          </a:p>
        </p:txBody>
      </p:sp>
      <p:sp>
        <p:nvSpPr>
          <p:cNvPr id="4" name="Date Placeholder 3"/>
          <p:cNvSpPr>
            <a:spLocks noGrp="1"/>
          </p:cNvSpPr>
          <p:nvPr>
            <p:ph type="dt" idx="1"/>
          </p:nvPr>
        </p:nvSpPr>
        <p:spPr/>
        <p:txBody>
          <a:bodyPr/>
          <a:lstStyle/>
          <a:p>
            <a:r>
              <a:rPr lang="en-US"/>
              <a:t>4/29/2026</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4F427544-216E-4337-A282-6C0E59CEC851}" type="slidenum">
              <a:rPr lang="en-US" smtClean="0"/>
              <a:t>7</a:t>
            </a:fld>
            <a:endParaRPr lang="en-US"/>
          </a:p>
        </p:txBody>
      </p:sp>
    </p:spTree>
    <p:extLst>
      <p:ext uri="{BB962C8B-B14F-4D97-AF65-F5344CB8AC3E}">
        <p14:creationId xmlns:p14="http://schemas.microsoft.com/office/powerpoint/2010/main" val="2854860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r>
              <a:rPr lang="en-US"/>
              <a:t>4/29/2026</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4F427544-216E-4337-A282-6C0E59CEC851}" type="slidenum">
              <a:rPr lang="en-US" smtClean="0"/>
              <a:t>8</a:t>
            </a:fld>
            <a:endParaRPr lang="en-US"/>
          </a:p>
        </p:txBody>
      </p:sp>
    </p:spTree>
    <p:extLst>
      <p:ext uri="{BB962C8B-B14F-4D97-AF65-F5344CB8AC3E}">
        <p14:creationId xmlns:p14="http://schemas.microsoft.com/office/powerpoint/2010/main" val="5333669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r>
              <a:rPr lang="en-US"/>
              <a:t>4/29/2026</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4F427544-216E-4337-A282-6C0E59CEC851}" type="slidenum">
              <a:rPr lang="en-US" smtClean="0"/>
              <a:t>9</a:t>
            </a:fld>
            <a:endParaRPr lang="en-US"/>
          </a:p>
        </p:txBody>
      </p:sp>
    </p:spTree>
    <p:extLst>
      <p:ext uri="{BB962C8B-B14F-4D97-AF65-F5344CB8AC3E}">
        <p14:creationId xmlns:p14="http://schemas.microsoft.com/office/powerpoint/2010/main" val="134965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a:t>29 April 2026 - William Rosenau, Waushara County Veterans Services</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37182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29 April 2026 - William Rosenau, Waushara County Veterans Services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3222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a:t>29 April 2026 - William Rosenau, Waushara County Veterans Services</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0848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a:t>29 April 2026 - William Rosenau, Waushara County Veterans Services</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6651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a:t>29 April 2026 - William Rosenau, Waushara County Veterans Services</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737489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r>
              <a:rPr lang="en-US"/>
              <a:t>29 April 2026 - William Rosenau, Waushara County Veterans Services</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17871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a:t>29 April 2026 - William Rosenau, Waushara County Veterans Services</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059427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a:t>29 April 2026 - William Rosenau, Waushara County Veterans Services</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5793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a:t>29 April 2026 - William Rosenau, Waushara County Veterans Services</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14399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29 April 2026 - William Rosenau, Waushara County Veterans Services</a:t>
            </a:r>
            <a:endParaRPr lang="en-US" dirty="0"/>
          </a:p>
        </p:txBody>
      </p:sp>
      <p:sp>
        <p:nvSpPr>
          <p:cNvPr id="11" name="Slide Number Placeholder 10"/>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20120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29 April 2026 - William Rosenau, Waushara County Veterans Services</a:t>
            </a:r>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4822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US"/>
              <a:t>29 April 2026 - William Rosenau, Waushara County Veterans Services</a:t>
            </a:r>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79357820"/>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hf sldNum="0" hd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william.rosenau@wausharacountywi.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mailto:SMagelitz@winnebagocountywi.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3D9B6CF-87DD-47C7-B38D-7C5353D4D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53152A-5E12-392A-B6A2-C6D0741697C6}"/>
              </a:ext>
            </a:extLst>
          </p:cNvPr>
          <p:cNvSpPr>
            <a:spLocks noGrp="1"/>
          </p:cNvSpPr>
          <p:nvPr>
            <p:ph type="ctrTitle"/>
          </p:nvPr>
        </p:nvSpPr>
        <p:spPr>
          <a:xfrm>
            <a:off x="804673" y="2133600"/>
            <a:ext cx="3044952" cy="1898904"/>
          </a:xfrm>
        </p:spPr>
        <p:txBody>
          <a:bodyPr>
            <a:normAutofit/>
          </a:bodyPr>
          <a:lstStyle/>
          <a:p>
            <a:r>
              <a:rPr lang="en-US" sz="2200" dirty="0"/>
              <a:t>Wisconsin’s Incarcerated Veterans</a:t>
            </a:r>
          </a:p>
        </p:txBody>
      </p:sp>
      <p:sp>
        <p:nvSpPr>
          <p:cNvPr id="3" name="Subtitle 2">
            <a:extLst>
              <a:ext uri="{FF2B5EF4-FFF2-40B4-BE49-F238E27FC236}">
                <a16:creationId xmlns:a16="http://schemas.microsoft.com/office/drawing/2014/main" id="{678ABACD-EDC0-FDE4-0455-281241BB2123}"/>
              </a:ext>
            </a:extLst>
          </p:cNvPr>
          <p:cNvSpPr>
            <a:spLocks noGrp="1"/>
          </p:cNvSpPr>
          <p:nvPr>
            <p:ph type="subTitle" idx="1"/>
          </p:nvPr>
        </p:nvSpPr>
        <p:spPr>
          <a:xfrm>
            <a:off x="810207" y="4608575"/>
            <a:ext cx="3588057" cy="1387983"/>
          </a:xfrm>
        </p:spPr>
        <p:txBody>
          <a:bodyPr>
            <a:normAutofit fontScale="85000" lnSpcReduction="10000"/>
          </a:bodyPr>
          <a:lstStyle/>
          <a:p>
            <a:pPr algn="l"/>
            <a:r>
              <a:rPr lang="en-US" sz="1800" dirty="0">
                <a:solidFill>
                  <a:schemeClr val="tx1"/>
                </a:solidFill>
              </a:rPr>
              <a:t>William “Bill” Rosenau</a:t>
            </a:r>
            <a:br>
              <a:rPr lang="en-US" sz="1800" dirty="0">
                <a:solidFill>
                  <a:schemeClr val="tx1"/>
                </a:solidFill>
              </a:rPr>
            </a:br>
            <a:r>
              <a:rPr lang="en-US" sz="1800" dirty="0">
                <a:solidFill>
                  <a:schemeClr val="tx1"/>
                </a:solidFill>
              </a:rPr>
              <a:t>Waushara County Veterans Services</a:t>
            </a:r>
            <a:br>
              <a:rPr lang="en-US" sz="1800" dirty="0">
                <a:solidFill>
                  <a:schemeClr val="tx1"/>
                </a:solidFill>
              </a:rPr>
            </a:br>
            <a:r>
              <a:rPr lang="en-US" sz="1800" dirty="0">
                <a:solidFill>
                  <a:schemeClr val="tx1"/>
                </a:solidFill>
              </a:rPr>
              <a:t>380 S Townline Road, Wautoma, WI  54982</a:t>
            </a:r>
            <a:br>
              <a:rPr lang="en-US" sz="1800" dirty="0">
                <a:solidFill>
                  <a:schemeClr val="tx1"/>
                </a:solidFill>
              </a:rPr>
            </a:br>
            <a:br>
              <a:rPr lang="en-US" sz="1800" dirty="0">
                <a:solidFill>
                  <a:schemeClr val="tx1"/>
                </a:solidFill>
              </a:rPr>
            </a:br>
            <a:r>
              <a:rPr lang="en-US" sz="1800" dirty="0">
                <a:solidFill>
                  <a:schemeClr val="tx1"/>
                </a:solidFill>
              </a:rPr>
              <a:t>(920) 787-0446</a:t>
            </a:r>
            <a:br>
              <a:rPr lang="en-US" sz="1800" dirty="0">
                <a:solidFill>
                  <a:schemeClr val="tx1"/>
                </a:solidFill>
              </a:rPr>
            </a:br>
            <a:r>
              <a:rPr lang="en-US" sz="1800" dirty="0">
                <a:solidFill>
                  <a:schemeClr val="tx1"/>
                </a:solidFill>
              </a:rPr>
              <a:t>william.rosenau@wausharacountywi.gov</a:t>
            </a:r>
          </a:p>
        </p:txBody>
      </p:sp>
      <p:sp>
        <p:nvSpPr>
          <p:cNvPr id="12" name="Rectangle 11">
            <a:extLst>
              <a:ext uri="{FF2B5EF4-FFF2-40B4-BE49-F238E27FC236}">
                <a16:creationId xmlns:a16="http://schemas.microsoft.com/office/drawing/2014/main" id="{EFE2328B-DA12-4B90-BD82-3CCF13AF6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640080"/>
            <a:ext cx="6897625" cy="526313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77FF0B6-332F-4842-A5F8-EA360BD5F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0412" y="802767"/>
            <a:ext cx="6565392" cy="4937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50C07AE-6887-F663-DBCD-A4C081B98D3F}"/>
              </a:ext>
            </a:extLst>
          </p:cNvPr>
          <p:cNvPicPr>
            <a:picLocks noChangeAspect="1"/>
          </p:cNvPicPr>
          <p:nvPr/>
        </p:nvPicPr>
        <p:blipFill>
          <a:blip r:embed="rId3"/>
          <a:stretch>
            <a:fillRect/>
          </a:stretch>
        </p:blipFill>
        <p:spPr>
          <a:xfrm>
            <a:off x="5954268" y="1122807"/>
            <a:ext cx="4297680" cy="4297680"/>
          </a:xfrm>
          <a:prstGeom prst="rect">
            <a:avLst/>
          </a:prstGeom>
        </p:spPr>
      </p:pic>
    </p:spTree>
    <p:extLst>
      <p:ext uri="{BB962C8B-B14F-4D97-AF65-F5344CB8AC3E}">
        <p14:creationId xmlns:p14="http://schemas.microsoft.com/office/powerpoint/2010/main" val="342706191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8DA595-288A-190B-F1D7-D15EC38FA514}"/>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3000">
                <a:solidFill>
                  <a:srgbClr val="FFFFFF"/>
                </a:solidFill>
              </a:rPr>
              <a:t>overview</a:t>
            </a:r>
          </a:p>
        </p:txBody>
      </p:sp>
      <p:sp>
        <p:nvSpPr>
          <p:cNvPr id="3" name="Content Placeholder 2">
            <a:extLst>
              <a:ext uri="{FF2B5EF4-FFF2-40B4-BE49-F238E27FC236}">
                <a16:creationId xmlns:a16="http://schemas.microsoft.com/office/drawing/2014/main" id="{641904EE-CCBF-F97E-B2E8-F12AF91766A3}"/>
              </a:ext>
            </a:extLst>
          </p:cNvPr>
          <p:cNvSpPr>
            <a:spLocks noGrp="1"/>
          </p:cNvSpPr>
          <p:nvPr>
            <p:ph idx="1"/>
          </p:nvPr>
        </p:nvSpPr>
        <p:spPr>
          <a:xfrm>
            <a:off x="5591695" y="1402080"/>
            <a:ext cx="5320696" cy="4053840"/>
          </a:xfrm>
        </p:spPr>
        <p:txBody>
          <a:bodyPr anchor="ctr">
            <a:normAutofit/>
          </a:bodyPr>
          <a:lstStyle/>
          <a:p>
            <a:r>
              <a:rPr lang="en-US" dirty="0"/>
              <a:t>Target population – Key facts about Wisconsin’s Incarcerated Veterans</a:t>
            </a:r>
          </a:p>
          <a:p>
            <a:r>
              <a:rPr lang="en-US" dirty="0"/>
              <a:t>Importance of Interaction</a:t>
            </a:r>
          </a:p>
          <a:p>
            <a:r>
              <a:rPr lang="en-US" dirty="0"/>
              <a:t>DOC Process &amp; Partners</a:t>
            </a:r>
          </a:p>
          <a:p>
            <a:r>
              <a:rPr lang="en-US" dirty="0"/>
              <a:t>Target Audience</a:t>
            </a:r>
          </a:p>
          <a:p>
            <a:r>
              <a:rPr lang="en-US" dirty="0"/>
              <a:t>Products &amp; Process</a:t>
            </a:r>
          </a:p>
          <a:p>
            <a:r>
              <a:rPr lang="en-US" dirty="0"/>
              <a:t>Plea for Interaction / Involvement</a:t>
            </a:r>
          </a:p>
          <a:p>
            <a:r>
              <a:rPr lang="en-US" dirty="0"/>
              <a:t>Q/A</a:t>
            </a:r>
          </a:p>
          <a:p>
            <a:endParaRPr lang="en-US" dirty="0"/>
          </a:p>
        </p:txBody>
      </p:sp>
    </p:spTree>
    <p:extLst>
      <p:ext uri="{BB962C8B-B14F-4D97-AF65-F5344CB8AC3E}">
        <p14:creationId xmlns:p14="http://schemas.microsoft.com/office/powerpoint/2010/main" val="940062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09BEFB-A97F-A42C-72E7-DCFB83BD7A5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9AB2E5-4548-D496-B732-1AF19C29DD48}"/>
              </a:ext>
            </a:extLst>
          </p:cNvPr>
          <p:cNvSpPr>
            <a:spLocks noGrp="1"/>
          </p:cNvSpPr>
          <p:nvPr>
            <p:ph type="title"/>
          </p:nvPr>
        </p:nvSpPr>
        <p:spPr>
          <a:xfrm>
            <a:off x="2231136" y="467418"/>
            <a:ext cx="7729728" cy="1188720"/>
          </a:xfrm>
          <a:solidFill>
            <a:srgbClr val="FFFFFF"/>
          </a:solidFill>
        </p:spPr>
        <p:txBody>
          <a:bodyPr>
            <a:normAutofit/>
          </a:bodyPr>
          <a:lstStyle/>
          <a:p>
            <a:r>
              <a:rPr lang="en-US" dirty="0"/>
              <a:t>Target population</a:t>
            </a:r>
          </a:p>
        </p:txBody>
      </p:sp>
      <p:sp>
        <p:nvSpPr>
          <p:cNvPr id="3" name="Content Placeholder 2">
            <a:extLst>
              <a:ext uri="{FF2B5EF4-FFF2-40B4-BE49-F238E27FC236}">
                <a16:creationId xmlns:a16="http://schemas.microsoft.com/office/drawing/2014/main" id="{7AF81D6A-E46A-252A-7A45-3A7D893634FB}"/>
              </a:ext>
            </a:extLst>
          </p:cNvPr>
          <p:cNvSpPr>
            <a:spLocks noGrp="1"/>
          </p:cNvSpPr>
          <p:nvPr>
            <p:ph idx="1"/>
          </p:nvPr>
        </p:nvSpPr>
        <p:spPr>
          <a:xfrm>
            <a:off x="1706062" y="2291262"/>
            <a:ext cx="8779512" cy="2879256"/>
          </a:xfrm>
        </p:spPr>
        <p:txBody>
          <a:bodyPr>
            <a:normAutofit/>
          </a:bodyPr>
          <a:lstStyle/>
          <a:p>
            <a:pPr>
              <a:lnSpc>
                <a:spcPct val="90000"/>
              </a:lnSpc>
            </a:pPr>
            <a:r>
              <a:rPr lang="en-US" dirty="0">
                <a:solidFill>
                  <a:srgbClr val="404040"/>
                </a:solidFill>
              </a:rPr>
              <a:t>1,294 Self-Identified Veterans Incarcerated in Wisconsin</a:t>
            </a:r>
          </a:p>
          <a:p>
            <a:pPr>
              <a:lnSpc>
                <a:spcPct val="90000"/>
              </a:lnSpc>
            </a:pPr>
            <a:r>
              <a:rPr lang="en-US" dirty="0">
                <a:solidFill>
                  <a:srgbClr val="404040"/>
                </a:solidFill>
              </a:rPr>
              <a:t>Predominantly Male however Female offenders = the fastest growing demographic</a:t>
            </a:r>
          </a:p>
          <a:p>
            <a:pPr>
              <a:lnSpc>
                <a:spcPct val="90000"/>
              </a:lnSpc>
            </a:pPr>
            <a:r>
              <a:rPr lang="en-US" dirty="0">
                <a:solidFill>
                  <a:srgbClr val="404040"/>
                </a:solidFill>
              </a:rPr>
              <a:t>About 51% of the Male PIOCs identify as White, 44% identify as Black</a:t>
            </a:r>
          </a:p>
          <a:p>
            <a:pPr>
              <a:lnSpc>
                <a:spcPct val="90000"/>
              </a:lnSpc>
            </a:pPr>
            <a:r>
              <a:rPr lang="en-US" dirty="0">
                <a:solidFill>
                  <a:srgbClr val="404040"/>
                </a:solidFill>
              </a:rPr>
              <a:t>56% Served in the US Army &amp; 28% are Combat Veterans </a:t>
            </a:r>
          </a:p>
          <a:p>
            <a:pPr>
              <a:lnSpc>
                <a:spcPct val="90000"/>
              </a:lnSpc>
            </a:pPr>
            <a:r>
              <a:rPr lang="en-US" dirty="0">
                <a:solidFill>
                  <a:srgbClr val="404040"/>
                </a:solidFill>
              </a:rPr>
              <a:t>74% of Wisconsin’s Incarcerated Veterans have </a:t>
            </a:r>
            <a:r>
              <a:rPr lang="en-US" b="1" dirty="0">
                <a:solidFill>
                  <a:srgbClr val="404040"/>
                </a:solidFill>
              </a:rPr>
              <a:t>HONORABLE DISCHARGES</a:t>
            </a:r>
          </a:p>
          <a:p>
            <a:pPr>
              <a:lnSpc>
                <a:spcPct val="90000"/>
              </a:lnSpc>
            </a:pPr>
            <a:r>
              <a:rPr lang="en-US" dirty="0">
                <a:solidFill>
                  <a:srgbClr val="404040"/>
                </a:solidFill>
              </a:rPr>
              <a:t>Historically, in WI the Incarcerated Veterans Population is Older than Non-Veterans</a:t>
            </a:r>
          </a:p>
          <a:p>
            <a:pPr>
              <a:lnSpc>
                <a:spcPct val="90000"/>
              </a:lnSpc>
            </a:pPr>
            <a:r>
              <a:rPr lang="en-US" dirty="0">
                <a:solidFill>
                  <a:srgbClr val="404040"/>
                </a:solidFill>
              </a:rPr>
              <a:t>This population is shifting – Gulf &amp; Subsequent War veterans (reintegration/housing)</a:t>
            </a:r>
          </a:p>
        </p:txBody>
      </p:sp>
    </p:spTree>
    <p:extLst>
      <p:ext uri="{BB962C8B-B14F-4D97-AF65-F5344CB8AC3E}">
        <p14:creationId xmlns:p14="http://schemas.microsoft.com/office/powerpoint/2010/main" val="1738297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EFC6EA79-D829-D61D-E641-C0563CE17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815784-8CA7-4EE6-C516-E880B4F98FDE}"/>
              </a:ext>
            </a:extLst>
          </p:cNvPr>
          <p:cNvSpPr>
            <a:spLocks noGrp="1"/>
          </p:cNvSpPr>
          <p:nvPr>
            <p:ph type="title"/>
          </p:nvPr>
        </p:nvSpPr>
        <p:spPr>
          <a:xfrm>
            <a:off x="804670" y="978776"/>
            <a:ext cx="3044953" cy="1174991"/>
          </a:xfrm>
          <a:prstGeom prst="flowChartDocument">
            <a:avLst/>
          </a:prstGeom>
        </p:spPr>
        <p:txBody>
          <a:bodyPr vert="horz" lIns="182880" tIns="182880" rIns="182880" bIns="182880" rtlCol="0" anchor="ctr">
            <a:normAutofit/>
          </a:bodyPr>
          <a:lstStyle/>
          <a:p>
            <a:r>
              <a:rPr lang="en-US" sz="2000"/>
              <a:t>Importance of interaction</a:t>
            </a:r>
          </a:p>
        </p:txBody>
      </p:sp>
      <p:sp>
        <p:nvSpPr>
          <p:cNvPr id="5" name="TextBox 4">
            <a:extLst>
              <a:ext uri="{FF2B5EF4-FFF2-40B4-BE49-F238E27FC236}">
                <a16:creationId xmlns:a16="http://schemas.microsoft.com/office/drawing/2014/main" id="{414EEA2D-9CA1-B60C-D584-5E83D164CB12}"/>
              </a:ext>
            </a:extLst>
          </p:cNvPr>
          <p:cNvSpPr txBox="1"/>
          <p:nvPr/>
        </p:nvSpPr>
        <p:spPr>
          <a:xfrm>
            <a:off x="804670" y="2640692"/>
            <a:ext cx="3044952" cy="3255252"/>
          </a:xfrm>
          <a:prstGeom prst="rect">
            <a:avLst/>
          </a:prstGeom>
        </p:spPr>
        <p:txBody>
          <a:bodyPr vert="horz" lIns="91440" tIns="45720" rIns="91440" bIns="45720" rtlCol="0">
            <a:normAutofit/>
          </a:bodyPr>
          <a:lstStyle/>
          <a:p>
            <a:pPr marL="285750" indent="-228600" defTabSz="914400">
              <a:spcBef>
                <a:spcPts val="1000"/>
              </a:spcBef>
              <a:buClr>
                <a:schemeClr val="accent2"/>
              </a:buClr>
              <a:buFont typeface="Arial" panose="020B0604020202020204" pitchFamily="34" charset="0"/>
              <a:buChar char="•"/>
            </a:pPr>
            <a:r>
              <a:rPr lang="en-US" sz="1600">
                <a:solidFill>
                  <a:schemeClr val="tx1">
                    <a:lumMod val="85000"/>
                    <a:lumOff val="15000"/>
                  </a:schemeClr>
                </a:solidFill>
              </a:rPr>
              <a:t>Provide Targeted Orientation</a:t>
            </a:r>
          </a:p>
          <a:p>
            <a:pPr marL="285750" indent="-228600" defTabSz="914400">
              <a:spcBef>
                <a:spcPts val="1000"/>
              </a:spcBef>
              <a:buClr>
                <a:schemeClr val="accent2"/>
              </a:buClr>
              <a:buFont typeface="Arial" panose="020B0604020202020204" pitchFamily="34" charset="0"/>
              <a:buChar char="•"/>
            </a:pPr>
            <a:r>
              <a:rPr lang="en-US" sz="1600">
                <a:solidFill>
                  <a:schemeClr val="tx1">
                    <a:lumMod val="85000"/>
                    <a:lumOff val="15000"/>
                  </a:schemeClr>
                </a:solidFill>
              </a:rPr>
              <a:t>We and our Partners can provide programs specific to their needs</a:t>
            </a:r>
          </a:p>
          <a:p>
            <a:pPr marL="285750" indent="-228600" defTabSz="914400">
              <a:spcBef>
                <a:spcPts val="1000"/>
              </a:spcBef>
              <a:buClr>
                <a:schemeClr val="accent2"/>
              </a:buClr>
              <a:buFont typeface="Arial" panose="020B0604020202020204" pitchFamily="34" charset="0"/>
              <a:buChar char="•"/>
            </a:pPr>
            <a:r>
              <a:rPr lang="en-US" sz="1600">
                <a:solidFill>
                  <a:schemeClr val="tx1">
                    <a:lumMod val="85000"/>
                    <a:lumOff val="15000"/>
                  </a:schemeClr>
                </a:solidFill>
              </a:rPr>
              <a:t>We can draw on the Strength of the “Veteran’s Identity”</a:t>
            </a:r>
          </a:p>
          <a:p>
            <a:pPr marL="285750" indent="-228600" defTabSz="914400">
              <a:spcBef>
                <a:spcPts val="1000"/>
              </a:spcBef>
              <a:buClr>
                <a:schemeClr val="accent2"/>
              </a:buClr>
              <a:buFont typeface="Arial" panose="020B0604020202020204" pitchFamily="34" charset="0"/>
              <a:buChar char="•"/>
            </a:pPr>
            <a:r>
              <a:rPr lang="en-US" sz="1600">
                <a:solidFill>
                  <a:schemeClr val="tx1">
                    <a:lumMod val="85000"/>
                    <a:lumOff val="15000"/>
                  </a:schemeClr>
                </a:solidFill>
              </a:rPr>
              <a:t>We can Connect them to Appropriate Resources</a:t>
            </a:r>
          </a:p>
          <a:p>
            <a:pPr marL="285750" indent="-228600" defTabSz="914400">
              <a:spcBef>
                <a:spcPts val="1000"/>
              </a:spcBef>
              <a:buClr>
                <a:schemeClr val="accent2"/>
              </a:buClr>
              <a:buFont typeface="Arial" panose="020B0604020202020204" pitchFamily="34" charset="0"/>
              <a:buChar char="•"/>
            </a:pPr>
            <a:r>
              <a:rPr lang="en-US" sz="1600">
                <a:solidFill>
                  <a:schemeClr val="tx1">
                    <a:lumMod val="85000"/>
                    <a:lumOff val="15000"/>
                  </a:schemeClr>
                </a:solidFill>
              </a:rPr>
              <a:t>Reduce Recidivism</a:t>
            </a:r>
          </a:p>
          <a:p>
            <a:pPr marL="285750" indent="-228600" defTabSz="914400">
              <a:spcBef>
                <a:spcPts val="1000"/>
              </a:spcBef>
              <a:buClr>
                <a:schemeClr val="accent2"/>
              </a:buClr>
              <a:buFont typeface="Arial" panose="020B0604020202020204" pitchFamily="34" charset="0"/>
              <a:buChar char="•"/>
            </a:pPr>
            <a:r>
              <a:rPr lang="en-US" sz="1600">
                <a:solidFill>
                  <a:schemeClr val="tx1">
                    <a:lumMod val="85000"/>
                    <a:lumOff val="15000"/>
                  </a:schemeClr>
                </a:solidFill>
              </a:rPr>
              <a:t>Improve Recovery</a:t>
            </a:r>
            <a:endParaRPr lang="en-US" sz="1600" dirty="0">
              <a:solidFill>
                <a:schemeClr val="tx1">
                  <a:lumMod val="85000"/>
                  <a:lumOff val="15000"/>
                </a:schemeClr>
              </a:solidFill>
            </a:endParaRPr>
          </a:p>
        </p:txBody>
      </p:sp>
      <p:pic>
        <p:nvPicPr>
          <p:cNvPr id="14" name="Picture 13" descr="People shaking hands">
            <a:extLst>
              <a:ext uri="{FF2B5EF4-FFF2-40B4-BE49-F238E27FC236}">
                <a16:creationId xmlns:a16="http://schemas.microsoft.com/office/drawing/2014/main" id="{029EC4F1-5028-83A0-66E1-196C5A8BD2E6}"/>
              </a:ext>
            </a:extLst>
          </p:cNvPr>
          <p:cNvPicPr>
            <a:picLocks noChangeAspect="1"/>
          </p:cNvPicPr>
          <p:nvPr/>
        </p:nvPicPr>
        <p:blipFill>
          <a:blip r:embed="rId3"/>
          <a:srcRect l="3455" r="14111"/>
          <a:stretch>
            <a:fillRect/>
          </a:stretch>
        </p:blipFill>
        <p:spPr>
          <a:xfrm>
            <a:off x="4654296" y="10"/>
            <a:ext cx="7537704" cy="6857990"/>
          </a:xfrm>
          <a:prstGeom prst="rect">
            <a:avLst/>
          </a:prstGeom>
        </p:spPr>
      </p:pic>
    </p:spTree>
    <p:extLst>
      <p:ext uri="{BB962C8B-B14F-4D97-AF65-F5344CB8AC3E}">
        <p14:creationId xmlns:p14="http://schemas.microsoft.com/office/powerpoint/2010/main" val="451299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265DB-1C10-CAB3-B15A-57123E6821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9A5D34-3246-9A6F-3A14-01C24A22F600}"/>
              </a:ext>
            </a:extLst>
          </p:cNvPr>
          <p:cNvSpPr>
            <a:spLocks noGrp="1"/>
          </p:cNvSpPr>
          <p:nvPr>
            <p:ph type="title"/>
          </p:nvPr>
        </p:nvSpPr>
        <p:spPr/>
        <p:txBody>
          <a:bodyPr/>
          <a:lstStyle/>
          <a:p>
            <a:r>
              <a:rPr lang="en-US" dirty="0"/>
              <a:t>Doc process &amp; partners</a:t>
            </a:r>
          </a:p>
        </p:txBody>
      </p:sp>
      <p:pic>
        <p:nvPicPr>
          <p:cNvPr id="8" name="Picture 7">
            <a:extLst>
              <a:ext uri="{FF2B5EF4-FFF2-40B4-BE49-F238E27FC236}">
                <a16:creationId xmlns:a16="http://schemas.microsoft.com/office/drawing/2014/main" id="{666B6F1D-E5C5-B555-CF05-BB99D8A662B4}"/>
              </a:ext>
            </a:extLst>
          </p:cNvPr>
          <p:cNvPicPr>
            <a:picLocks noChangeAspect="1"/>
          </p:cNvPicPr>
          <p:nvPr/>
        </p:nvPicPr>
        <p:blipFill>
          <a:blip r:embed="rId3"/>
          <a:stretch>
            <a:fillRect/>
          </a:stretch>
        </p:blipFill>
        <p:spPr>
          <a:xfrm>
            <a:off x="5092190" y="2379505"/>
            <a:ext cx="2007619" cy="1731438"/>
          </a:xfrm>
          <a:prstGeom prst="rect">
            <a:avLst/>
          </a:prstGeom>
        </p:spPr>
      </p:pic>
      <p:pic>
        <p:nvPicPr>
          <p:cNvPr id="10" name="Picture 9">
            <a:extLst>
              <a:ext uri="{FF2B5EF4-FFF2-40B4-BE49-F238E27FC236}">
                <a16:creationId xmlns:a16="http://schemas.microsoft.com/office/drawing/2014/main" id="{08DE329D-A7C9-0BC2-7D21-57FC570B3BC2}"/>
              </a:ext>
            </a:extLst>
          </p:cNvPr>
          <p:cNvPicPr>
            <a:picLocks noChangeAspect="1"/>
          </p:cNvPicPr>
          <p:nvPr/>
        </p:nvPicPr>
        <p:blipFill>
          <a:blip r:embed="rId4"/>
          <a:stretch>
            <a:fillRect/>
          </a:stretch>
        </p:blipFill>
        <p:spPr>
          <a:xfrm>
            <a:off x="2089731" y="4331130"/>
            <a:ext cx="2007619" cy="1740649"/>
          </a:xfrm>
          <a:prstGeom prst="rect">
            <a:avLst/>
          </a:prstGeom>
        </p:spPr>
      </p:pic>
      <p:pic>
        <p:nvPicPr>
          <p:cNvPr id="12" name="Picture 11">
            <a:extLst>
              <a:ext uri="{FF2B5EF4-FFF2-40B4-BE49-F238E27FC236}">
                <a16:creationId xmlns:a16="http://schemas.microsoft.com/office/drawing/2014/main" id="{D3ADF15E-D76C-CEE6-570B-2C9E9F392924}"/>
              </a:ext>
            </a:extLst>
          </p:cNvPr>
          <p:cNvPicPr>
            <a:picLocks noChangeAspect="1"/>
          </p:cNvPicPr>
          <p:nvPr/>
        </p:nvPicPr>
        <p:blipFill>
          <a:blip r:embed="rId5"/>
          <a:stretch>
            <a:fillRect/>
          </a:stretch>
        </p:blipFill>
        <p:spPr>
          <a:xfrm>
            <a:off x="2089731" y="2373600"/>
            <a:ext cx="1996995" cy="1731438"/>
          </a:xfrm>
          <a:prstGeom prst="rect">
            <a:avLst/>
          </a:prstGeom>
        </p:spPr>
      </p:pic>
      <p:pic>
        <p:nvPicPr>
          <p:cNvPr id="14" name="Picture 13">
            <a:extLst>
              <a:ext uri="{FF2B5EF4-FFF2-40B4-BE49-F238E27FC236}">
                <a16:creationId xmlns:a16="http://schemas.microsoft.com/office/drawing/2014/main" id="{96F2422D-2250-C97E-D838-4095EECBC7C5}"/>
              </a:ext>
            </a:extLst>
          </p:cNvPr>
          <p:cNvPicPr>
            <a:picLocks noChangeAspect="1"/>
          </p:cNvPicPr>
          <p:nvPr/>
        </p:nvPicPr>
        <p:blipFill>
          <a:blip r:embed="rId6"/>
          <a:stretch>
            <a:fillRect/>
          </a:stretch>
        </p:blipFill>
        <p:spPr>
          <a:xfrm>
            <a:off x="8200395" y="4331129"/>
            <a:ext cx="2007619" cy="1740649"/>
          </a:xfrm>
          <a:prstGeom prst="rect">
            <a:avLst/>
          </a:prstGeom>
        </p:spPr>
      </p:pic>
      <p:pic>
        <p:nvPicPr>
          <p:cNvPr id="16" name="Picture 15">
            <a:extLst>
              <a:ext uri="{FF2B5EF4-FFF2-40B4-BE49-F238E27FC236}">
                <a16:creationId xmlns:a16="http://schemas.microsoft.com/office/drawing/2014/main" id="{3385EA0C-3B6F-A781-9A8C-D930FD3F2B27}"/>
              </a:ext>
            </a:extLst>
          </p:cNvPr>
          <p:cNvPicPr>
            <a:picLocks noChangeAspect="1"/>
          </p:cNvPicPr>
          <p:nvPr/>
        </p:nvPicPr>
        <p:blipFill>
          <a:blip r:embed="rId7"/>
          <a:stretch>
            <a:fillRect/>
          </a:stretch>
        </p:blipFill>
        <p:spPr>
          <a:xfrm>
            <a:off x="7736431" y="2591097"/>
            <a:ext cx="2763415" cy="1675806"/>
          </a:xfrm>
          <a:prstGeom prst="rect">
            <a:avLst/>
          </a:prstGeom>
        </p:spPr>
      </p:pic>
      <p:pic>
        <p:nvPicPr>
          <p:cNvPr id="5" name="Picture 4">
            <a:extLst>
              <a:ext uri="{FF2B5EF4-FFF2-40B4-BE49-F238E27FC236}">
                <a16:creationId xmlns:a16="http://schemas.microsoft.com/office/drawing/2014/main" id="{33DE1D1A-7667-4E2D-2D69-0CFCDFCEBA0A}"/>
              </a:ext>
            </a:extLst>
          </p:cNvPr>
          <p:cNvPicPr>
            <a:picLocks noChangeAspect="1"/>
          </p:cNvPicPr>
          <p:nvPr/>
        </p:nvPicPr>
        <p:blipFill>
          <a:blip r:embed="rId8"/>
          <a:stretch>
            <a:fillRect/>
          </a:stretch>
        </p:blipFill>
        <p:spPr>
          <a:xfrm>
            <a:off x="5085240" y="4331129"/>
            <a:ext cx="2014569" cy="2014569"/>
          </a:xfrm>
          <a:prstGeom prst="rect">
            <a:avLst/>
          </a:prstGeom>
        </p:spPr>
      </p:pic>
    </p:spTree>
    <p:extLst>
      <p:ext uri="{BB962C8B-B14F-4D97-AF65-F5344CB8AC3E}">
        <p14:creationId xmlns:p14="http://schemas.microsoft.com/office/powerpoint/2010/main" val="2176626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405654-9F22-BFBD-1D6E-693384A8707B}"/>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3F0ADB5-A0B4-4B01-A8C4-FDC34CE2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AA6D0FDE-0241-4C21-A720-A694753582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5B27E4-6A9C-F934-0B3F-1F7D853910F6}"/>
              </a:ext>
            </a:extLst>
          </p:cNvPr>
          <p:cNvSpPr>
            <a:spLocks noGrp="1"/>
          </p:cNvSpPr>
          <p:nvPr>
            <p:ph type="title"/>
          </p:nvPr>
        </p:nvSpPr>
        <p:spPr>
          <a:xfrm>
            <a:off x="645161" y="4958477"/>
            <a:ext cx="3363974" cy="1495794"/>
          </a:xfrm>
          <a:noFill/>
          <a:ln>
            <a:solidFill>
              <a:schemeClr val="bg1"/>
            </a:solidFill>
          </a:ln>
        </p:spPr>
        <p:txBody>
          <a:bodyPr wrap="square">
            <a:normAutofit/>
          </a:bodyPr>
          <a:lstStyle/>
          <a:p>
            <a:r>
              <a:rPr lang="en-US">
                <a:solidFill>
                  <a:schemeClr val="bg1"/>
                </a:solidFill>
              </a:rPr>
              <a:t>Target audience</a:t>
            </a:r>
          </a:p>
        </p:txBody>
      </p:sp>
      <p:graphicFrame>
        <p:nvGraphicFramePr>
          <p:cNvPr id="6" name="Content Placeholder 2">
            <a:extLst>
              <a:ext uri="{FF2B5EF4-FFF2-40B4-BE49-F238E27FC236}">
                <a16:creationId xmlns:a16="http://schemas.microsoft.com/office/drawing/2014/main" id="{8D67BF82-E696-1F15-110D-A4FA0E652111}"/>
              </a:ext>
            </a:extLst>
          </p:cNvPr>
          <p:cNvGraphicFramePr>
            <a:graphicFrameLocks noGrp="1"/>
          </p:cNvGraphicFramePr>
          <p:nvPr>
            <p:ph idx="1"/>
            <p:extLst>
              <p:ext uri="{D42A27DB-BD31-4B8C-83A1-F6EECF244321}">
                <p14:modId xmlns:p14="http://schemas.microsoft.com/office/powerpoint/2010/main" val="1204860921"/>
              </p:ext>
            </p:extLst>
          </p:nvPr>
        </p:nvGraphicFramePr>
        <p:xfrm>
          <a:off x="5619750" y="965200"/>
          <a:ext cx="5607050" cy="492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B2444A18-F3F7-CC13-AD9D-0C91EE8624E1}"/>
              </a:ext>
            </a:extLst>
          </p:cNvPr>
          <p:cNvPicPr>
            <a:picLocks noChangeAspect="1"/>
          </p:cNvPicPr>
          <p:nvPr/>
        </p:nvPicPr>
        <p:blipFill>
          <a:blip r:embed="rId8"/>
          <a:stretch>
            <a:fillRect/>
          </a:stretch>
        </p:blipFill>
        <p:spPr>
          <a:xfrm>
            <a:off x="805581" y="403729"/>
            <a:ext cx="2964313" cy="4414249"/>
          </a:xfrm>
          <a:prstGeom prst="rect">
            <a:avLst/>
          </a:prstGeom>
        </p:spPr>
      </p:pic>
    </p:spTree>
    <p:extLst>
      <p:ext uri="{BB962C8B-B14F-4D97-AF65-F5344CB8AC3E}">
        <p14:creationId xmlns:p14="http://schemas.microsoft.com/office/powerpoint/2010/main" val="874555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1773C-7E1E-408A-2E12-7DA6FFE337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6BBFBA-CC51-FA95-1AF0-9432897D24FE}"/>
              </a:ext>
            </a:extLst>
          </p:cNvPr>
          <p:cNvSpPr>
            <a:spLocks noGrp="1"/>
          </p:cNvSpPr>
          <p:nvPr>
            <p:ph type="title"/>
          </p:nvPr>
        </p:nvSpPr>
        <p:spPr>
          <a:xfrm>
            <a:off x="2904262" y="273268"/>
            <a:ext cx="6383475" cy="687645"/>
          </a:xfrm>
        </p:spPr>
        <p:txBody>
          <a:bodyPr>
            <a:normAutofit fontScale="90000"/>
          </a:bodyPr>
          <a:lstStyle/>
          <a:p>
            <a:r>
              <a:rPr lang="en-US" dirty="0"/>
              <a:t>products &amp; process</a:t>
            </a:r>
          </a:p>
        </p:txBody>
      </p:sp>
      <p:graphicFrame>
        <p:nvGraphicFramePr>
          <p:cNvPr id="5" name="Content Placeholder 4">
            <a:extLst>
              <a:ext uri="{FF2B5EF4-FFF2-40B4-BE49-F238E27FC236}">
                <a16:creationId xmlns:a16="http://schemas.microsoft.com/office/drawing/2014/main" id="{BC2973D2-FAFC-AF31-4B4C-B79FAF053906}"/>
              </a:ext>
            </a:extLst>
          </p:cNvPr>
          <p:cNvGraphicFramePr>
            <a:graphicFrameLocks noGrp="1"/>
          </p:cNvGraphicFramePr>
          <p:nvPr>
            <p:ph idx="1"/>
            <p:extLst>
              <p:ext uri="{D42A27DB-BD31-4B8C-83A1-F6EECF244321}">
                <p14:modId xmlns:p14="http://schemas.microsoft.com/office/powerpoint/2010/main" val="827204801"/>
              </p:ext>
            </p:extLst>
          </p:nvPr>
        </p:nvGraphicFramePr>
        <p:xfrm>
          <a:off x="554477" y="1099227"/>
          <a:ext cx="11021440" cy="5410906"/>
        </p:xfrm>
        <a:graphic>
          <a:graphicData uri="http://schemas.openxmlformats.org/drawingml/2006/table">
            <a:tbl>
              <a:tblPr/>
              <a:tblGrid>
                <a:gridCol w="1160609">
                  <a:extLst>
                    <a:ext uri="{9D8B030D-6E8A-4147-A177-3AD203B41FA5}">
                      <a16:colId xmlns:a16="http://schemas.microsoft.com/office/drawing/2014/main" val="3187483247"/>
                    </a:ext>
                  </a:extLst>
                </a:gridCol>
                <a:gridCol w="1160609">
                  <a:extLst>
                    <a:ext uri="{9D8B030D-6E8A-4147-A177-3AD203B41FA5}">
                      <a16:colId xmlns:a16="http://schemas.microsoft.com/office/drawing/2014/main" val="2363705373"/>
                    </a:ext>
                  </a:extLst>
                </a:gridCol>
                <a:gridCol w="409245">
                  <a:extLst>
                    <a:ext uri="{9D8B030D-6E8A-4147-A177-3AD203B41FA5}">
                      <a16:colId xmlns:a16="http://schemas.microsoft.com/office/drawing/2014/main" val="1644412360"/>
                    </a:ext>
                  </a:extLst>
                </a:gridCol>
                <a:gridCol w="476370">
                  <a:extLst>
                    <a:ext uri="{9D8B030D-6E8A-4147-A177-3AD203B41FA5}">
                      <a16:colId xmlns:a16="http://schemas.microsoft.com/office/drawing/2014/main" val="1569346012"/>
                    </a:ext>
                  </a:extLst>
                </a:gridCol>
                <a:gridCol w="415740">
                  <a:extLst>
                    <a:ext uri="{9D8B030D-6E8A-4147-A177-3AD203B41FA5}">
                      <a16:colId xmlns:a16="http://schemas.microsoft.com/office/drawing/2014/main" val="1350959700"/>
                    </a:ext>
                  </a:extLst>
                </a:gridCol>
                <a:gridCol w="736207">
                  <a:extLst>
                    <a:ext uri="{9D8B030D-6E8A-4147-A177-3AD203B41FA5}">
                      <a16:colId xmlns:a16="http://schemas.microsoft.com/office/drawing/2014/main" val="802659859"/>
                    </a:ext>
                  </a:extLst>
                </a:gridCol>
                <a:gridCol w="487195">
                  <a:extLst>
                    <a:ext uri="{9D8B030D-6E8A-4147-A177-3AD203B41FA5}">
                      <a16:colId xmlns:a16="http://schemas.microsoft.com/office/drawing/2014/main" val="1060616496"/>
                    </a:ext>
                  </a:extLst>
                </a:gridCol>
                <a:gridCol w="487195">
                  <a:extLst>
                    <a:ext uri="{9D8B030D-6E8A-4147-A177-3AD203B41FA5}">
                      <a16:colId xmlns:a16="http://schemas.microsoft.com/office/drawing/2014/main" val="1229138549"/>
                    </a:ext>
                  </a:extLst>
                </a:gridCol>
                <a:gridCol w="407077">
                  <a:extLst>
                    <a:ext uri="{9D8B030D-6E8A-4147-A177-3AD203B41FA5}">
                      <a16:colId xmlns:a16="http://schemas.microsoft.com/office/drawing/2014/main" val="704992929"/>
                    </a:ext>
                  </a:extLst>
                </a:gridCol>
                <a:gridCol w="357276">
                  <a:extLst>
                    <a:ext uri="{9D8B030D-6E8A-4147-A177-3AD203B41FA5}">
                      <a16:colId xmlns:a16="http://schemas.microsoft.com/office/drawing/2014/main" val="3625411525"/>
                    </a:ext>
                  </a:extLst>
                </a:gridCol>
                <a:gridCol w="617114">
                  <a:extLst>
                    <a:ext uri="{9D8B030D-6E8A-4147-A177-3AD203B41FA5}">
                      <a16:colId xmlns:a16="http://schemas.microsoft.com/office/drawing/2014/main" val="4217662791"/>
                    </a:ext>
                  </a:extLst>
                </a:gridCol>
                <a:gridCol w="1159072">
                  <a:extLst>
                    <a:ext uri="{9D8B030D-6E8A-4147-A177-3AD203B41FA5}">
                      <a16:colId xmlns:a16="http://schemas.microsoft.com/office/drawing/2014/main" val="3307333383"/>
                    </a:ext>
                  </a:extLst>
                </a:gridCol>
                <a:gridCol w="568846">
                  <a:extLst>
                    <a:ext uri="{9D8B030D-6E8A-4147-A177-3AD203B41FA5}">
                      <a16:colId xmlns:a16="http://schemas.microsoft.com/office/drawing/2014/main" val="3238945729"/>
                    </a:ext>
                  </a:extLst>
                </a:gridCol>
                <a:gridCol w="539163">
                  <a:extLst>
                    <a:ext uri="{9D8B030D-6E8A-4147-A177-3AD203B41FA5}">
                      <a16:colId xmlns:a16="http://schemas.microsoft.com/office/drawing/2014/main" val="1167495978"/>
                    </a:ext>
                  </a:extLst>
                </a:gridCol>
                <a:gridCol w="409245">
                  <a:extLst>
                    <a:ext uri="{9D8B030D-6E8A-4147-A177-3AD203B41FA5}">
                      <a16:colId xmlns:a16="http://schemas.microsoft.com/office/drawing/2014/main" val="1231629375"/>
                    </a:ext>
                  </a:extLst>
                </a:gridCol>
                <a:gridCol w="435227">
                  <a:extLst>
                    <a:ext uri="{9D8B030D-6E8A-4147-A177-3AD203B41FA5}">
                      <a16:colId xmlns:a16="http://schemas.microsoft.com/office/drawing/2014/main" val="3732010359"/>
                    </a:ext>
                  </a:extLst>
                </a:gridCol>
                <a:gridCol w="597625">
                  <a:extLst>
                    <a:ext uri="{9D8B030D-6E8A-4147-A177-3AD203B41FA5}">
                      <a16:colId xmlns:a16="http://schemas.microsoft.com/office/drawing/2014/main" val="445357067"/>
                    </a:ext>
                  </a:extLst>
                </a:gridCol>
                <a:gridCol w="597625">
                  <a:extLst>
                    <a:ext uri="{9D8B030D-6E8A-4147-A177-3AD203B41FA5}">
                      <a16:colId xmlns:a16="http://schemas.microsoft.com/office/drawing/2014/main" val="4139497666"/>
                    </a:ext>
                  </a:extLst>
                </a:gridCol>
              </a:tblGrid>
              <a:tr h="174441">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gridSpan="5">
                  <a:txBody>
                    <a:bodyPr/>
                    <a:lstStyle/>
                    <a:p>
                      <a:pPr algn="ctr" fontAlgn="ctr">
                        <a:buNone/>
                      </a:pPr>
                      <a:r>
                        <a:rPr lang="en-US" sz="600" b="1" i="0" u="none" strike="noStrike" dirty="0">
                          <a:solidFill>
                            <a:srgbClr val="333333"/>
                          </a:solidFill>
                          <a:effectLst/>
                          <a:latin typeface="Times New Roman" panose="02020603050405020304" pitchFamily="18" charset="0"/>
                        </a:rPr>
                        <a:t>Wisconsin Department Of Corrections</a:t>
                      </a:r>
                    </a:p>
                  </a:txBody>
                  <a:tcPr marL="3921" marR="3921" marT="3921" marB="0" anchor="ctr">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ctr">
                        <a:buNone/>
                      </a:pPr>
                      <a:r>
                        <a:rPr lang="en-US" sz="500" b="1" i="1" u="none" strike="noStrike">
                          <a:solidFill>
                            <a:srgbClr val="333333"/>
                          </a:solidFill>
                          <a:effectLst/>
                          <a:latin typeface="Times New Roman" panose="02020603050405020304" pitchFamily="18" charset="0"/>
                        </a:rPr>
                        <a:t>Run Date: August 1, 2025 1:01:58 AM</a:t>
                      </a:r>
                    </a:p>
                  </a:txBody>
                  <a:tcPr marL="3921" marR="3921" marT="3921" marB="0" anchor="ctr">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extLst>
                  <a:ext uri="{0D108BD9-81ED-4DB2-BD59-A6C34878D82A}">
                    <a16:rowId xmlns:a16="http://schemas.microsoft.com/office/drawing/2014/main" val="2593828596"/>
                  </a:ext>
                </a:extLst>
              </a:tr>
              <a:tr h="257579">
                <a:tc>
                  <a:txBody>
                    <a:bodyPr/>
                    <a:lstStyle/>
                    <a:p>
                      <a:pPr algn="l" fontAlgn="ctr">
                        <a:buNone/>
                      </a:pPr>
                      <a:r>
                        <a:rPr lang="en-US" sz="300" b="1" i="0" u="none" strike="noStrike">
                          <a:solidFill>
                            <a:srgbClr val="333333"/>
                          </a:solidFill>
                          <a:effectLst/>
                          <a:latin typeface="Times New Roman" panose="02020603050405020304" pitchFamily="18" charset="0"/>
                        </a:rPr>
                        <a:t>BUS-OBJ</a:t>
                      </a:r>
                    </a:p>
                  </a:txBody>
                  <a:tcPr marL="3921" marR="3921" marT="3921" marB="0" anchor="ctr">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gridSpan="5">
                  <a:txBody>
                    <a:bodyPr/>
                    <a:lstStyle/>
                    <a:p>
                      <a:pPr algn="ctr" fontAlgn="ctr">
                        <a:buNone/>
                      </a:pPr>
                      <a:r>
                        <a:rPr lang="en-US" sz="1000" b="1" i="0" u="none" strike="noStrike" dirty="0">
                          <a:solidFill>
                            <a:srgbClr val="0000FF"/>
                          </a:solidFill>
                          <a:effectLst/>
                          <a:latin typeface="Times New Roman" panose="02020603050405020304" pitchFamily="18" charset="0"/>
                        </a:rPr>
                        <a:t>Monthly Self-Identified Prior Military Experience  - 8/1/25</a:t>
                      </a:r>
                    </a:p>
                  </a:txBody>
                  <a:tcPr marL="3921" marR="3921" marT="3921" marB="0" anchor="ctr">
                    <a:lnL>
                      <a:noFill/>
                    </a:lnL>
                    <a:lnR>
                      <a:noFill/>
                    </a:lnR>
                    <a:lnT>
                      <a:noFill/>
                    </a:lnT>
                    <a:lnB>
                      <a:noFill/>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extLst>
                  <a:ext uri="{0D108BD9-81ED-4DB2-BD59-A6C34878D82A}">
                    <a16:rowId xmlns:a16="http://schemas.microsoft.com/office/drawing/2014/main" val="1170198605"/>
                  </a:ext>
                </a:extLst>
              </a:tr>
              <a:tr h="184347">
                <a:tc gridSpan="2">
                  <a:txBody>
                    <a:bodyPr/>
                    <a:lstStyle/>
                    <a:p>
                      <a:pPr algn="l" fontAlgn="ctr">
                        <a:buNone/>
                      </a:pPr>
                      <a:r>
                        <a:rPr lang="en-US" sz="300" b="1" i="0" u="none" strike="noStrike">
                          <a:solidFill>
                            <a:srgbClr val="333333"/>
                          </a:solidFill>
                          <a:effectLst/>
                          <a:latin typeface="Times New Roman" panose="02020603050405020304" pitchFamily="18" charset="0"/>
                        </a:rPr>
                        <a:t>Universe Name : WICS Reporting</a:t>
                      </a:r>
                    </a:p>
                  </a:txBody>
                  <a:tcPr marL="3921" marR="3921" marT="3921" marB="0" anchor="ctr">
                    <a:lnL>
                      <a:noFill/>
                    </a:lnL>
                    <a:lnR>
                      <a:noFill/>
                    </a:lnR>
                    <a:lnT>
                      <a:noFill/>
                    </a:lnT>
                    <a:lnB>
                      <a:noFill/>
                    </a:lnB>
                    <a:solidFill>
                      <a:srgbClr val="FFFFFF"/>
                    </a:solidFill>
                  </a:tcPr>
                </a:tc>
                <a:tc hMerge="1">
                  <a:txBody>
                    <a:bodyPr/>
                    <a:lstStyle/>
                    <a:p>
                      <a:endParaRPr lang="en-US"/>
                    </a:p>
                  </a:txBody>
                  <a:tcPr/>
                </a:tc>
                <a:tc rowSpan="2" gridSpan="5">
                  <a:txBody>
                    <a:bodyPr/>
                    <a:lstStyle/>
                    <a:p>
                      <a:pPr algn="ctr" fontAlgn="ctr">
                        <a:buNone/>
                      </a:pPr>
                      <a:r>
                        <a:rPr lang="en-US" sz="1000" b="1" i="0" u="none" strike="noStrike" dirty="0">
                          <a:solidFill>
                            <a:srgbClr val="0000FF"/>
                          </a:solidFill>
                          <a:effectLst/>
                          <a:latin typeface="Times New Roman" panose="02020603050405020304" pitchFamily="18" charset="0"/>
                        </a:rPr>
                        <a:t>Incarcerated Veterans Program (IVP) Monthly Report </a:t>
                      </a:r>
                    </a:p>
                  </a:txBody>
                  <a:tcPr marL="3921" marR="3921" marT="3921" marB="0" anchor="ctr">
                    <a:lnL>
                      <a:noFill/>
                    </a:lnL>
                    <a:lnR>
                      <a:noFill/>
                    </a:lnR>
                    <a:lnT>
                      <a:noFill/>
                    </a:lnT>
                    <a:lnB>
                      <a:noFill/>
                    </a:lnB>
                    <a:solidFill>
                      <a:srgbClr val="FFFFFF"/>
                    </a:solidFill>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1" i="1" u="sng" strike="noStrike">
                          <a:solidFill>
                            <a:srgbClr val="333333"/>
                          </a:solidFill>
                          <a:effectLst/>
                          <a:latin typeface="Times New Roman" panose="02020603050405020304" pitchFamily="18" charset="0"/>
                        </a:rPr>
                        <a:t>Total Count 1,289</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extLst>
                  <a:ext uri="{0D108BD9-81ED-4DB2-BD59-A6C34878D82A}">
                    <a16:rowId xmlns:a16="http://schemas.microsoft.com/office/drawing/2014/main" val="1366815058"/>
                  </a:ext>
                </a:extLst>
              </a:tr>
              <a:tr h="106909">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gridSpan="5"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extLst>
                  <a:ext uri="{0D108BD9-81ED-4DB2-BD59-A6C34878D82A}">
                    <a16:rowId xmlns:a16="http://schemas.microsoft.com/office/drawing/2014/main" val="1830310244"/>
                  </a:ext>
                </a:extLst>
              </a:tr>
              <a:tr h="106909">
                <a:tc>
                  <a:txBody>
                    <a:bodyPr/>
                    <a:lstStyle/>
                    <a:p>
                      <a:pPr algn="l" fontAlgn="b">
                        <a:buNone/>
                      </a:pPr>
                      <a:r>
                        <a:rPr lang="en-US" sz="4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5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tc>
                  <a:txBody>
                    <a:bodyPr/>
                    <a:lstStyle/>
                    <a:p>
                      <a:pPr algn="l" fontAlgn="b">
                        <a:buNone/>
                      </a:pPr>
                      <a:r>
                        <a:rPr lang="en-US" sz="4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a:noFill/>
                    </a:lnB>
                    <a:solidFill>
                      <a:srgbClr val="FFFFFF"/>
                    </a:solidFill>
                  </a:tcPr>
                </a:tc>
                <a:extLst>
                  <a:ext uri="{0D108BD9-81ED-4DB2-BD59-A6C34878D82A}">
                    <a16:rowId xmlns:a16="http://schemas.microsoft.com/office/drawing/2014/main" val="4111634917"/>
                  </a:ext>
                </a:extLst>
              </a:tr>
              <a:tr h="0">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5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6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400" b="0" i="0" u="none" strike="noStrike">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tc>
                  <a:txBody>
                    <a:bodyPr/>
                    <a:lstStyle/>
                    <a:p>
                      <a:pPr algn="l" fontAlgn="b">
                        <a:buNone/>
                      </a:pPr>
                      <a:r>
                        <a:rPr lang="en-US" sz="400" b="0" i="0" u="none" strike="noStrike" dirty="0">
                          <a:solidFill>
                            <a:srgbClr val="333333"/>
                          </a:solidFill>
                          <a:effectLst/>
                          <a:latin typeface="Arial" panose="020B0604020202020204" pitchFamily="34" charset="0"/>
                        </a:rPr>
                        <a:t> </a:t>
                      </a:r>
                    </a:p>
                  </a:txBody>
                  <a:tcPr marL="3921" marR="3921" marT="3921" marB="0" anchor="b">
                    <a:lnL>
                      <a:noFill/>
                    </a:lnL>
                    <a:lnR>
                      <a:noFill/>
                    </a:lnR>
                    <a:lnT>
                      <a:noFill/>
                    </a:lnT>
                    <a:lnB w="6350" cap="flat" cmpd="sng" algn="ctr">
                      <a:solidFill>
                        <a:srgbClr val="3877A6"/>
                      </a:solidFill>
                      <a:prstDash val="solid"/>
                      <a:round/>
                      <a:headEnd type="none" w="med" len="med"/>
                      <a:tailEnd type="none" w="med" len="med"/>
                    </a:lnB>
                    <a:solidFill>
                      <a:srgbClr val="FFFFFF"/>
                    </a:solidFill>
                  </a:tcPr>
                </a:tc>
                <a:extLst>
                  <a:ext uri="{0D108BD9-81ED-4DB2-BD59-A6C34878D82A}">
                    <a16:rowId xmlns:a16="http://schemas.microsoft.com/office/drawing/2014/main" val="2240834899"/>
                  </a:ext>
                </a:extLst>
              </a:tr>
              <a:tr h="332406">
                <a:tc>
                  <a:txBody>
                    <a:bodyPr/>
                    <a:lstStyle/>
                    <a:p>
                      <a:pPr algn="ctr" fontAlgn="ctr">
                        <a:buNone/>
                      </a:pPr>
                      <a:r>
                        <a:rPr lang="en-US" sz="500" b="1" i="0" u="none" strike="noStrike" dirty="0">
                          <a:solidFill>
                            <a:srgbClr val="FFFFFF"/>
                          </a:solidFill>
                          <a:effectLst/>
                          <a:latin typeface="Times New Roman" panose="02020603050405020304" pitchFamily="18" charset="0"/>
                        </a:rPr>
                        <a:t>Inmate Current Location</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500" b="1" i="0" u="none" strike="noStrike" dirty="0">
                          <a:solidFill>
                            <a:srgbClr val="FFFFFF"/>
                          </a:solidFill>
                          <a:effectLst/>
                          <a:latin typeface="Times New Roman" panose="02020603050405020304" pitchFamily="18" charset="0"/>
                        </a:rPr>
                        <a:t>Offender Name</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600" b="1" i="0" u="none" strike="noStrike" dirty="0">
                          <a:solidFill>
                            <a:srgbClr val="FFFFFF"/>
                          </a:solidFill>
                          <a:effectLst/>
                          <a:latin typeface="Times New Roman" panose="02020603050405020304" pitchFamily="18" charset="0"/>
                        </a:rPr>
                        <a:t>DOC Number</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700" b="1" i="0" u="none" strike="noStrike" dirty="0">
                          <a:solidFill>
                            <a:srgbClr val="FFFFFF"/>
                          </a:solidFill>
                          <a:effectLst/>
                          <a:latin typeface="Times New Roman" panose="02020603050405020304" pitchFamily="18" charset="0"/>
                        </a:rPr>
                        <a:t>Offender Status</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700" b="1" i="0" u="none" strike="noStrike" dirty="0">
                          <a:solidFill>
                            <a:srgbClr val="FFFFFF"/>
                          </a:solidFill>
                          <a:effectLst/>
                          <a:latin typeface="Times New Roman" panose="02020603050405020304" pitchFamily="18" charset="0"/>
                        </a:rPr>
                        <a:t>Current Age</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700" b="1" i="0" u="none" strike="noStrike" dirty="0">
                          <a:solidFill>
                            <a:srgbClr val="FFFFFF"/>
                          </a:solidFill>
                          <a:effectLst/>
                          <a:latin typeface="Times New Roman" panose="02020603050405020304" pitchFamily="18" charset="0"/>
                        </a:rPr>
                        <a:t>Race</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700" b="1" i="0" u="none" strike="noStrike" dirty="0">
                          <a:solidFill>
                            <a:srgbClr val="FFFFFF"/>
                          </a:solidFill>
                          <a:effectLst/>
                          <a:latin typeface="Times New Roman" panose="02020603050405020304" pitchFamily="18" charset="0"/>
                        </a:rPr>
                        <a:t>MR/ES Date</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700" b="1" i="0" u="none" strike="noStrike" dirty="0">
                          <a:solidFill>
                            <a:srgbClr val="FFFFFF"/>
                          </a:solidFill>
                          <a:effectLst/>
                          <a:latin typeface="Times New Roman" panose="02020603050405020304" pitchFamily="18" charset="0"/>
                        </a:rPr>
                        <a:t>Max Discharge Date</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700" b="1" i="0" u="none" strike="noStrike" dirty="0">
                          <a:solidFill>
                            <a:srgbClr val="FFFFFF"/>
                          </a:solidFill>
                          <a:effectLst/>
                          <a:latin typeface="Times New Roman" panose="02020603050405020304" pitchFamily="18" charset="0"/>
                        </a:rPr>
                        <a:t>Agent Number</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700" b="1" i="0" u="none" strike="noStrike" dirty="0" err="1">
                          <a:solidFill>
                            <a:srgbClr val="FFFFFF"/>
                          </a:solidFill>
                          <a:effectLst/>
                          <a:latin typeface="Times New Roman" panose="02020603050405020304" pitchFamily="18" charset="0"/>
                        </a:rPr>
                        <a:t>RegionUnit</a:t>
                      </a:r>
                      <a:endParaRPr lang="en-US" sz="700" b="1" i="0" u="none" strike="noStrike" dirty="0">
                        <a:solidFill>
                          <a:srgbClr val="FFFFFF"/>
                        </a:solidFill>
                        <a:effectLst/>
                        <a:latin typeface="Times New Roman" panose="02020603050405020304" pitchFamily="18" charset="0"/>
                      </a:endParaRP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gridSpan="3">
                  <a:txBody>
                    <a:bodyPr/>
                    <a:lstStyle/>
                    <a:p>
                      <a:pPr algn="ctr" fontAlgn="ctr">
                        <a:buNone/>
                      </a:pPr>
                      <a:r>
                        <a:rPr lang="en-US" sz="700" b="1" i="0" u="none" strike="noStrike" dirty="0">
                          <a:solidFill>
                            <a:srgbClr val="FFFFFF"/>
                          </a:solidFill>
                          <a:effectLst/>
                          <a:latin typeface="Times New Roman" panose="02020603050405020304" pitchFamily="18" charset="0"/>
                        </a:rPr>
                        <a:t>Region Address</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0B64A0"/>
                    </a:solidFill>
                  </a:tcPr>
                </a:tc>
                <a:tc hMerge="1">
                  <a:txBody>
                    <a:bodyPr/>
                    <a:lstStyle/>
                    <a:p>
                      <a:endParaRPr lang="en-US"/>
                    </a:p>
                  </a:txBody>
                  <a:tcPr/>
                </a:tc>
                <a:tc hMerge="1">
                  <a:txBody>
                    <a:bodyPr/>
                    <a:lstStyle/>
                    <a:p>
                      <a:endParaRPr lang="en-US"/>
                    </a:p>
                  </a:txBody>
                  <a:tcPr/>
                </a:tc>
                <a:tc>
                  <a:txBody>
                    <a:bodyPr/>
                    <a:lstStyle/>
                    <a:p>
                      <a:pPr algn="ctr" fontAlgn="ctr">
                        <a:buNone/>
                      </a:pPr>
                      <a:r>
                        <a:rPr lang="en-US" sz="500" b="1" i="0" u="none" strike="noStrike" dirty="0">
                          <a:solidFill>
                            <a:srgbClr val="FFFFFF"/>
                          </a:solidFill>
                          <a:effectLst/>
                          <a:latin typeface="Times New Roman" panose="02020603050405020304" pitchFamily="18" charset="0"/>
                        </a:rPr>
                        <a:t>Security</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500" b="1" i="0" u="none" strike="noStrike" dirty="0">
                          <a:solidFill>
                            <a:srgbClr val="FFFFFF"/>
                          </a:solidFill>
                          <a:effectLst/>
                          <a:latin typeface="Times New Roman" panose="02020603050405020304" pitchFamily="18" charset="0"/>
                        </a:rPr>
                        <a:t>State ID</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500" b="1" i="0" u="none" strike="noStrike" dirty="0">
                          <a:solidFill>
                            <a:srgbClr val="FFFFFF"/>
                          </a:solidFill>
                          <a:effectLst/>
                          <a:latin typeface="Times New Roman" panose="02020603050405020304" pitchFamily="18" charset="0"/>
                        </a:rPr>
                        <a:t>TIS Indicator</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500" b="1" i="0" u="none" strike="noStrike" dirty="0">
                          <a:solidFill>
                            <a:srgbClr val="FFFFFF"/>
                          </a:solidFill>
                          <a:effectLst/>
                          <a:latin typeface="Times New Roman" panose="02020603050405020304" pitchFamily="18" charset="0"/>
                        </a:rPr>
                        <a:t>DD-214 Submitted</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tc>
                  <a:txBody>
                    <a:bodyPr/>
                    <a:lstStyle/>
                    <a:p>
                      <a:pPr algn="ctr" fontAlgn="ctr">
                        <a:buNone/>
                      </a:pPr>
                      <a:r>
                        <a:rPr lang="en-US" sz="500" b="1" i="0" u="none" strike="noStrike" dirty="0">
                          <a:solidFill>
                            <a:srgbClr val="FFFFFF"/>
                          </a:solidFill>
                          <a:effectLst/>
                          <a:latin typeface="Times New Roman" panose="02020603050405020304" pitchFamily="18" charset="0"/>
                        </a:rPr>
                        <a:t>County of Supervision</a:t>
                      </a:r>
                    </a:p>
                  </a:txBody>
                  <a:tcPr marL="3921" marR="3921" marT="3921"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A5A5B1"/>
                      </a:solidFill>
                      <a:prstDash val="solid"/>
                      <a:round/>
                      <a:headEnd type="none" w="med" len="med"/>
                      <a:tailEnd type="none" w="med" len="med"/>
                    </a:lnB>
                    <a:solidFill>
                      <a:srgbClr val="0B64A0"/>
                    </a:solidFill>
                  </a:tcPr>
                </a:tc>
                <a:extLst>
                  <a:ext uri="{0D108BD9-81ED-4DB2-BD59-A6C34878D82A}">
                    <a16:rowId xmlns:a16="http://schemas.microsoft.com/office/drawing/2014/main" val="1826546127"/>
                  </a:ext>
                </a:extLst>
              </a:tr>
              <a:tr h="234311">
                <a:tc>
                  <a:txBody>
                    <a:bodyPr/>
                    <a:lstStyle/>
                    <a:p>
                      <a:pPr algn="ctr" fontAlgn="ctr">
                        <a:buNone/>
                      </a:pPr>
                      <a:r>
                        <a:rPr lang="en-US" sz="600" b="0" i="0" u="none" strike="noStrike" dirty="0">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549153</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54</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03/28/2053</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03/28/2078</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40403</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404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gridSpan="3">
                  <a:txBody>
                    <a:bodyPr/>
                    <a:lstStyle/>
                    <a:p>
                      <a:pPr algn="l" fontAlgn="b">
                        <a:buNone/>
                      </a:pPr>
                      <a:r>
                        <a:rPr lang="en-US" sz="600" b="0" i="0" u="none" strike="noStrike">
                          <a:solidFill>
                            <a:srgbClr val="333333"/>
                          </a:solidFill>
                          <a:effectLst/>
                          <a:latin typeface="Times New Roman" panose="02020603050405020304" pitchFamily="18" charset="0"/>
                        </a:rPr>
                        <a:t>Region 4 Office Division of Community Corrections 1360 American Drive Neenah, WI 54956 Phone: (920) 751-4624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01266249</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Outagamie</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A5A5B1"/>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extLst>
                  <a:ext uri="{0D108BD9-81ED-4DB2-BD59-A6C34878D82A}">
                    <a16:rowId xmlns:a16="http://schemas.microsoft.com/office/drawing/2014/main" val="1794041932"/>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515708</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37</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12/11/2030</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12/11/2039</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61806</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618</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gridSpan="3">
                  <a:txBody>
                    <a:bodyPr/>
                    <a:lstStyle/>
                    <a:p>
                      <a:pPr algn="l" fontAlgn="b">
                        <a:buNone/>
                      </a:pPr>
                      <a:r>
                        <a:rPr lang="en-US" sz="600" b="0" i="0" u="none" strike="noStrike">
                          <a:solidFill>
                            <a:srgbClr val="333333"/>
                          </a:solidFill>
                          <a:effectLst/>
                          <a:latin typeface="Times New Roman" panose="02020603050405020304" pitchFamily="18" charset="0"/>
                        </a:rPr>
                        <a:t>Region 6 Office 2187 N. Stevens Street Suite B Rhinelander, WI Phone: 715-365-2584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01121935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No</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Marinette</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extLst>
                  <a:ext uri="{0D108BD9-81ED-4DB2-BD59-A6C34878D82A}">
                    <a16:rowId xmlns:a16="http://schemas.microsoft.com/office/drawing/2014/main" val="4007632657"/>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634572</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42</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10/30/2027</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10/30/2042</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51827</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518</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gridSpan="3">
                  <a:txBody>
                    <a:bodyPr/>
                    <a:lstStyle/>
                    <a:p>
                      <a:pPr algn="l" fontAlgn="b">
                        <a:buNone/>
                      </a:pPr>
                      <a:r>
                        <a:rPr lang="en-US" sz="600" b="0" i="0" u="none" strike="noStrike">
                          <a:solidFill>
                            <a:srgbClr val="333333"/>
                          </a:solidFill>
                          <a:effectLst/>
                          <a:latin typeface="Times New Roman" panose="02020603050405020304" pitchFamily="18" charset="0"/>
                        </a:rPr>
                        <a:t>Region 5 Office 770 Technology Way Suite 500 Chippewa Falls, WI 54729-4516 Phone: 715-738-3000</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01465253</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No</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Clark</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extLst>
                  <a:ext uri="{0D108BD9-81ED-4DB2-BD59-A6C34878D82A}">
                    <a16:rowId xmlns:a16="http://schemas.microsoft.com/office/drawing/2014/main" val="1846373564"/>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715558</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35</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11/21/2047</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02/21/2054</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81502</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815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gridSpan="3">
                  <a:txBody>
                    <a:bodyPr/>
                    <a:lstStyle/>
                    <a:p>
                      <a:pPr algn="l" fontAlgn="b">
                        <a:buNone/>
                      </a:pPr>
                      <a:r>
                        <a:rPr lang="en-US" sz="600" b="0" i="0" u="none" strike="noStrike">
                          <a:solidFill>
                            <a:srgbClr val="333333"/>
                          </a:solidFill>
                          <a:effectLst/>
                          <a:latin typeface="Times New Roman" panose="02020603050405020304" pitchFamily="18" charset="0"/>
                        </a:rPr>
                        <a:t>Region 8 Office 427 East Tower Drive Suite 200 Wautoma, WI 54982-6927 Phone: 920-787-5555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01330187</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Vernon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extLst>
                  <a:ext uri="{0D108BD9-81ED-4DB2-BD59-A6C34878D82A}">
                    <a16:rowId xmlns:a16="http://schemas.microsoft.com/office/drawing/2014/main" val="312463462"/>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157412</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64</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03/25/2027</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03/25/2031</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60804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608</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gridSpan="3">
                  <a:txBody>
                    <a:bodyPr/>
                    <a:lstStyle/>
                    <a:p>
                      <a:pPr algn="l" fontAlgn="b">
                        <a:buNone/>
                      </a:pPr>
                      <a:r>
                        <a:rPr lang="en-US" sz="600" b="0" i="0" u="none" strike="noStrike">
                          <a:solidFill>
                            <a:srgbClr val="333333"/>
                          </a:solidFill>
                          <a:effectLst/>
                          <a:latin typeface="Times New Roman" panose="02020603050405020304" pitchFamily="18" charset="0"/>
                        </a:rPr>
                        <a:t>Region 6 Office 2187 N. Stevens Street Suite B Rhinelander, WI Phone: 715-365-2584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00150741</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No</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Ashland</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extLst>
                  <a:ext uri="{0D108BD9-81ED-4DB2-BD59-A6C34878D82A}">
                    <a16:rowId xmlns:a16="http://schemas.microsoft.com/office/drawing/2014/main" val="1459283913"/>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643543</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73</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01/27/2045</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01/27/2075</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40505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405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gridSpan="3">
                  <a:txBody>
                    <a:bodyPr/>
                    <a:lstStyle/>
                    <a:p>
                      <a:pPr algn="l" fontAlgn="b">
                        <a:buNone/>
                      </a:pPr>
                      <a:r>
                        <a:rPr lang="en-US" sz="600" b="0" i="0" u="none" strike="noStrike" dirty="0">
                          <a:solidFill>
                            <a:srgbClr val="333333"/>
                          </a:solidFill>
                          <a:effectLst/>
                          <a:latin typeface="Times New Roman" panose="02020603050405020304" pitchFamily="18" charset="0"/>
                        </a:rPr>
                        <a:t>Region 4 Office Division of Community Corrections 1360 American Drive Neenah, WI 54956 Phone: (920) 751-4624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01465306</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Brown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extLst>
                  <a:ext uri="{0D108BD9-81ED-4DB2-BD59-A6C34878D82A}">
                    <a16:rowId xmlns:a16="http://schemas.microsoft.com/office/drawing/2014/main" val="1536302669"/>
                  </a:ext>
                </a:extLst>
              </a:tr>
              <a:tr h="307805">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720246</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41</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American Indian/Alaskan Native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11/26/2026</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05/26/2032</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41506</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415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gridSpan="3">
                  <a:txBody>
                    <a:bodyPr/>
                    <a:lstStyle/>
                    <a:p>
                      <a:pPr algn="l" fontAlgn="b">
                        <a:buNone/>
                      </a:pPr>
                      <a:r>
                        <a:rPr lang="en-US" sz="600" b="0" i="0" u="none" strike="noStrike" dirty="0">
                          <a:solidFill>
                            <a:srgbClr val="333333"/>
                          </a:solidFill>
                          <a:effectLst/>
                          <a:latin typeface="Times New Roman" panose="02020603050405020304" pitchFamily="18" charset="0"/>
                        </a:rPr>
                        <a:t>Region 4 Office Division of Community Corrections 1360 American Drive Neenah, WI 54956 Phone: (920) 751-4624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01464390</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Outagamie</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extLst>
                  <a:ext uri="{0D108BD9-81ED-4DB2-BD59-A6C34878D82A}">
                    <a16:rowId xmlns:a16="http://schemas.microsoft.com/office/drawing/2014/main" val="1852799493"/>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345513</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52</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Black</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05/22/2030</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05/22/2045</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30816</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308</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gridSpan="3">
                  <a:txBody>
                    <a:bodyPr/>
                    <a:lstStyle/>
                    <a:p>
                      <a:pPr algn="l" fontAlgn="b">
                        <a:buNone/>
                      </a:pPr>
                      <a:r>
                        <a:rPr lang="en-US" sz="600" b="0" i="0" u="none" strike="noStrike">
                          <a:solidFill>
                            <a:srgbClr val="333333"/>
                          </a:solidFill>
                          <a:effectLst/>
                          <a:latin typeface="Times New Roman" panose="02020603050405020304" pitchFamily="18" charset="0"/>
                        </a:rPr>
                        <a:t>Region 3 Office  4160 N. Port Washington Road Glendale, WI 53212 Phone: (414) 229-0404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Minimum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00682608</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Milwaukee</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extLst>
                  <a:ext uri="{0D108BD9-81ED-4DB2-BD59-A6C34878D82A}">
                    <a16:rowId xmlns:a16="http://schemas.microsoft.com/office/drawing/2014/main" val="3280591473"/>
                  </a:ext>
                </a:extLst>
              </a:tr>
              <a:tr h="261877">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694830</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42</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Asian or Pacific Islander</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10/16/2029</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10/16/2034</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60201</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602</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gridSpan="3">
                  <a:txBody>
                    <a:bodyPr/>
                    <a:lstStyle/>
                    <a:p>
                      <a:pPr algn="l" fontAlgn="b">
                        <a:buNone/>
                      </a:pPr>
                      <a:r>
                        <a:rPr lang="en-US" sz="600" b="0" i="0" u="none" strike="noStrike" dirty="0">
                          <a:solidFill>
                            <a:srgbClr val="333333"/>
                          </a:solidFill>
                          <a:effectLst/>
                          <a:latin typeface="Times New Roman" panose="02020603050405020304" pitchFamily="18" charset="0"/>
                        </a:rPr>
                        <a:t>Region 6 Office 2187 N. Stevens Street Suite B Rhinelander, WI Phone: 715-365-2584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dirty="0">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01638549</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Oneida</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extLst>
                  <a:ext uri="{0D108BD9-81ED-4DB2-BD59-A6C34878D82A}">
                    <a16:rowId xmlns:a16="http://schemas.microsoft.com/office/drawing/2014/main" val="2708655845"/>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696972</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43</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dirty="0">
                          <a:solidFill>
                            <a:srgbClr val="333333"/>
                          </a:solidFill>
                          <a:effectLst/>
                          <a:latin typeface="Times New Roman" panose="02020603050405020304" pitchFamily="18" charset="0"/>
                        </a:rPr>
                        <a:t>02/18/2027</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02/18/2028</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71215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712</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gridSpan="3">
                  <a:txBody>
                    <a:bodyPr/>
                    <a:lstStyle/>
                    <a:p>
                      <a:pPr algn="l" fontAlgn="b">
                        <a:buNone/>
                      </a:pPr>
                      <a:r>
                        <a:rPr lang="en-US" sz="600" b="0" i="0" u="none" strike="noStrike" dirty="0">
                          <a:solidFill>
                            <a:srgbClr val="333333"/>
                          </a:solidFill>
                          <a:effectLst/>
                          <a:latin typeface="Times New Roman" panose="02020603050405020304" pitchFamily="18" charset="0"/>
                        </a:rPr>
                        <a:t>Region 7 Office 141 NW Barstow Street Suite 126  Waukesha, WI 53188 Phone: 262-521-5157</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00742010</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No</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Sheboygan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extLst>
                  <a:ext uri="{0D108BD9-81ED-4DB2-BD59-A6C34878D82A}">
                    <a16:rowId xmlns:a16="http://schemas.microsoft.com/office/drawing/2014/main" val="2969503704"/>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189545</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55</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04/03/2046</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04/03/2061</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41506</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415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gridSpan="3">
                  <a:txBody>
                    <a:bodyPr/>
                    <a:lstStyle/>
                    <a:p>
                      <a:pPr algn="l" fontAlgn="b">
                        <a:buNone/>
                      </a:pPr>
                      <a:r>
                        <a:rPr lang="en-US" sz="600" b="0" i="0" u="none" strike="noStrike" dirty="0">
                          <a:solidFill>
                            <a:srgbClr val="333333"/>
                          </a:solidFill>
                          <a:effectLst/>
                          <a:latin typeface="Times New Roman" panose="02020603050405020304" pitchFamily="18" charset="0"/>
                        </a:rPr>
                        <a:t>Region 4 Office Division of Community Corrections 1360 American Drive Neenah, WI 54956 Phone: (920) 751-4624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00523034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Outagamie</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extLst>
                  <a:ext uri="{0D108BD9-81ED-4DB2-BD59-A6C34878D82A}">
                    <a16:rowId xmlns:a16="http://schemas.microsoft.com/office/drawing/2014/main" val="4073141498"/>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455059</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45</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06/24/2029</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06/24/2034</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80814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808</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gridSpan="3">
                  <a:txBody>
                    <a:bodyPr/>
                    <a:lstStyle/>
                    <a:p>
                      <a:pPr algn="l" fontAlgn="b">
                        <a:buNone/>
                      </a:pPr>
                      <a:r>
                        <a:rPr lang="en-US" sz="600" b="0" i="0" u="none" strike="noStrike" dirty="0">
                          <a:solidFill>
                            <a:srgbClr val="333333"/>
                          </a:solidFill>
                          <a:effectLst/>
                          <a:latin typeface="Times New Roman" panose="02020603050405020304" pitchFamily="18" charset="0"/>
                        </a:rPr>
                        <a:t>Region 8 Office 427 East Tower Drive Suite 200 Wautoma, WI 54982-6927 Phone: 920-787-5555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00957961</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No</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Y</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Wood</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extLst>
                  <a:ext uri="{0D108BD9-81ED-4DB2-BD59-A6C34878D82A}">
                    <a16:rowId xmlns:a16="http://schemas.microsoft.com/office/drawing/2014/main" val="2427271653"/>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633577</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44</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12/16/2025</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12/16/2034</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82305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823</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gridSpan="3">
                  <a:txBody>
                    <a:bodyPr/>
                    <a:lstStyle/>
                    <a:p>
                      <a:pPr algn="l" fontAlgn="b">
                        <a:buNone/>
                      </a:pPr>
                      <a:r>
                        <a:rPr lang="en-US" sz="600" b="0" i="0" u="none" strike="noStrike">
                          <a:solidFill>
                            <a:srgbClr val="333333"/>
                          </a:solidFill>
                          <a:effectLst/>
                          <a:latin typeface="Times New Roman" panose="02020603050405020304" pitchFamily="18" charset="0"/>
                        </a:rPr>
                        <a:t>Region 8 Office 427 East Tower Drive Suite 200 Wautoma, WI 54982-6927 Phone: 920-787-5555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dirty="0">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01112256</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Juneau</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extLst>
                  <a:ext uri="{0D108BD9-81ED-4DB2-BD59-A6C34878D82A}">
                    <a16:rowId xmlns:a16="http://schemas.microsoft.com/office/drawing/2014/main" val="824543443"/>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272241</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69</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04/05/2026</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04/05/2028</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30601</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306</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gridSpan="3">
                  <a:txBody>
                    <a:bodyPr/>
                    <a:lstStyle/>
                    <a:p>
                      <a:pPr algn="l" fontAlgn="b">
                        <a:buNone/>
                      </a:pPr>
                      <a:r>
                        <a:rPr lang="en-US" sz="600" b="0" i="0" u="none" strike="noStrike">
                          <a:solidFill>
                            <a:srgbClr val="333333"/>
                          </a:solidFill>
                          <a:effectLst/>
                          <a:latin typeface="Times New Roman" panose="02020603050405020304" pitchFamily="18" charset="0"/>
                        </a:rPr>
                        <a:t>Region 3 Office  4160 N. Port Washington Road Glendale, WI 53212 Phone: (414) 229-0404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00424833</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No</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Milwaukee</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extLst>
                  <a:ext uri="{0D108BD9-81ED-4DB2-BD59-A6C34878D82A}">
                    <a16:rowId xmlns:a16="http://schemas.microsoft.com/office/drawing/2014/main" val="3269392057"/>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521009</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68</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09/10/2037</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09/10/2057</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61801</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618</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gridSpan="3">
                  <a:txBody>
                    <a:bodyPr/>
                    <a:lstStyle/>
                    <a:p>
                      <a:pPr algn="l" fontAlgn="b">
                        <a:buNone/>
                      </a:pPr>
                      <a:r>
                        <a:rPr lang="en-US" sz="600" b="0" i="0" u="none" strike="noStrike" dirty="0">
                          <a:solidFill>
                            <a:srgbClr val="333333"/>
                          </a:solidFill>
                          <a:effectLst/>
                          <a:latin typeface="Times New Roman" panose="02020603050405020304" pitchFamily="18" charset="0"/>
                        </a:rPr>
                        <a:t>Region 6 Office 2187 N. Stevens Street Suite B Rhinelander, WI Phone: 715-365-2584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00459621</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Marinette</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extLst>
                  <a:ext uri="{0D108BD9-81ED-4DB2-BD59-A6C34878D82A}">
                    <a16:rowId xmlns:a16="http://schemas.microsoft.com/office/drawing/2014/main" val="4158328060"/>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027321</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80</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11/02/2025</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11/02/2030</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41509</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415</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gridSpan="3">
                  <a:txBody>
                    <a:bodyPr/>
                    <a:lstStyle/>
                    <a:p>
                      <a:pPr algn="l" fontAlgn="b">
                        <a:buNone/>
                      </a:pPr>
                      <a:r>
                        <a:rPr lang="en-US" sz="600" b="0" i="0" u="none" strike="noStrike" dirty="0">
                          <a:solidFill>
                            <a:srgbClr val="333333"/>
                          </a:solidFill>
                          <a:effectLst/>
                          <a:latin typeface="Times New Roman" panose="02020603050405020304" pitchFamily="18" charset="0"/>
                        </a:rPr>
                        <a:t>Region 4 Office Division of Community Corrections 1360 American Drive Neenah, WI 54956 Phone: (920) 751-4624</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00002990</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Yes</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Outagamie</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extLst>
                  <a:ext uri="{0D108BD9-81ED-4DB2-BD59-A6C34878D82A}">
                    <a16:rowId xmlns:a16="http://schemas.microsoft.com/office/drawing/2014/main" val="2337283806"/>
                  </a:ext>
                </a:extLst>
              </a:tr>
              <a:tr h="234311">
                <a:tc>
                  <a:txBody>
                    <a:bodyPr/>
                    <a:lstStyle/>
                    <a:p>
                      <a:pPr algn="ctr" fontAlgn="ctr">
                        <a:buNone/>
                      </a:pPr>
                      <a:r>
                        <a:rPr lang="en-US" sz="600" b="0" i="0" u="none" strike="noStrike">
                          <a:solidFill>
                            <a:srgbClr val="333333"/>
                          </a:solidFill>
                          <a:effectLst/>
                          <a:latin typeface="Times New Roman" panose="02020603050405020304" pitchFamily="18" charset="0"/>
                        </a:rPr>
                        <a:t>Redgranite Correctional Institution</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endParaRPr lang="en-US" sz="600" b="0" i="0" u="none" strike="noStrike" dirty="0">
                        <a:solidFill>
                          <a:schemeClr val="tx1"/>
                        </a:solidFill>
                        <a:effectLst/>
                        <a:latin typeface="Times New Roman" panose="02020603050405020304" pitchFamily="18" charset="0"/>
                      </a:endParaRP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chemeClr val="tx1"/>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648892</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Active DAI</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80</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White</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01/20/9999</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ctr">
                        <a:buNone/>
                      </a:pPr>
                      <a:r>
                        <a:rPr lang="en-US" sz="600" b="0" i="0" u="none" strike="noStrike">
                          <a:solidFill>
                            <a:srgbClr val="333333"/>
                          </a:solidFill>
                          <a:effectLst/>
                          <a:latin typeface="Times New Roman" panose="02020603050405020304" pitchFamily="18" charset="0"/>
                        </a:rPr>
                        <a:t>01/20/9999</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27007</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270</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gridSpan="3">
                  <a:txBody>
                    <a:bodyPr/>
                    <a:lstStyle/>
                    <a:p>
                      <a:pPr algn="l" fontAlgn="b">
                        <a:buNone/>
                      </a:pPr>
                      <a:r>
                        <a:rPr lang="en-US" sz="600" b="0" i="0" u="none" strike="noStrike" dirty="0">
                          <a:solidFill>
                            <a:srgbClr val="333333"/>
                          </a:solidFill>
                          <a:effectLst/>
                          <a:latin typeface="Times New Roman" panose="02020603050405020304" pitchFamily="18" charset="0"/>
                        </a:rPr>
                        <a:t>Region 2  Office 9531 Rayne Road Suite 2  Sturtevant, WI 53177-1833 Phone: 262-884-3783</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a:txBody>
                    <a:bodyPr/>
                    <a:lstStyle/>
                    <a:p>
                      <a:pPr algn="ctr" fontAlgn="ctr">
                        <a:buNone/>
                      </a:pPr>
                      <a:r>
                        <a:rPr lang="en-US" sz="600" b="0" i="0" u="none" strike="noStrike" dirty="0">
                          <a:solidFill>
                            <a:srgbClr val="333333"/>
                          </a:solidFill>
                          <a:effectLst/>
                          <a:latin typeface="Times New Roman" panose="02020603050405020304" pitchFamily="18" charset="0"/>
                        </a:rPr>
                        <a:t>Medium</a:t>
                      </a:r>
                    </a:p>
                  </a:txBody>
                  <a:tcPr marL="3921" marR="3921" marT="3921" marB="0" anchor="ctr">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a:solidFill>
                            <a:srgbClr val="333333"/>
                          </a:solidFill>
                          <a:effectLst/>
                          <a:latin typeface="Times New Roman" panose="02020603050405020304" pitchFamily="18" charset="0"/>
                        </a:rPr>
                        <a:t>01535499</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No</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N</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buNone/>
                      </a:pPr>
                      <a:r>
                        <a:rPr lang="en-US" sz="600" b="0" i="0" u="none" strike="noStrike" dirty="0">
                          <a:solidFill>
                            <a:srgbClr val="333333"/>
                          </a:solidFill>
                          <a:effectLst/>
                          <a:latin typeface="Times New Roman" panose="02020603050405020304" pitchFamily="18" charset="0"/>
                        </a:rPr>
                        <a:t>Racine</a:t>
                      </a:r>
                    </a:p>
                  </a:txBody>
                  <a:tcPr marL="3921" marR="3921" marT="3921"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extLst>
                  <a:ext uri="{0D108BD9-81ED-4DB2-BD59-A6C34878D82A}">
                    <a16:rowId xmlns:a16="http://schemas.microsoft.com/office/drawing/2014/main" val="1390581450"/>
                  </a:ext>
                </a:extLst>
              </a:tr>
            </a:tbl>
          </a:graphicData>
        </a:graphic>
      </p:graphicFrame>
    </p:spTree>
    <p:extLst>
      <p:ext uri="{BB962C8B-B14F-4D97-AF65-F5344CB8AC3E}">
        <p14:creationId xmlns:p14="http://schemas.microsoft.com/office/powerpoint/2010/main" val="439491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a:extLst>
            <a:ext uri="{FF2B5EF4-FFF2-40B4-BE49-F238E27FC236}">
              <a16:creationId xmlns:a16="http://schemas.microsoft.com/office/drawing/2014/main" id="{67D1BE75-1D2A-1C89-80F8-4C9B5748AC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BEF1FB-8AD7-6E61-5FFE-554E02D9BB34}"/>
              </a:ext>
            </a:extLst>
          </p:cNvPr>
          <p:cNvSpPr>
            <a:spLocks noGrp="1"/>
          </p:cNvSpPr>
          <p:nvPr>
            <p:ph type="title"/>
          </p:nvPr>
        </p:nvSpPr>
        <p:spPr>
          <a:xfrm>
            <a:off x="965198" y="2490283"/>
            <a:ext cx="5602383" cy="1877437"/>
          </a:xfrm>
        </p:spPr>
        <p:txBody>
          <a:bodyPr vert="horz" lIns="274320" tIns="182880" rIns="274320" bIns="182880" rtlCol="0" anchor="ctr" anchorCtr="1">
            <a:normAutofit/>
          </a:bodyPr>
          <a:lstStyle/>
          <a:p>
            <a:r>
              <a:rPr lang="en-US" sz="3800" kern="1200" cap="all" spc="200" baseline="0" dirty="0">
                <a:solidFill>
                  <a:srgbClr val="262626"/>
                </a:solidFill>
                <a:latin typeface="+mj-lt"/>
                <a:ea typeface="+mj-ea"/>
                <a:cs typeface="+mj-cs"/>
              </a:rPr>
              <a:t>encouragement</a:t>
            </a:r>
          </a:p>
        </p:txBody>
      </p:sp>
      <p:sp>
        <p:nvSpPr>
          <p:cNvPr id="4" name="Footer Placeholder 3">
            <a:extLst>
              <a:ext uri="{FF2B5EF4-FFF2-40B4-BE49-F238E27FC236}">
                <a16:creationId xmlns:a16="http://schemas.microsoft.com/office/drawing/2014/main" id="{5F3E368F-C366-A30C-94C7-89493AFAC90F}"/>
              </a:ext>
            </a:extLst>
          </p:cNvPr>
          <p:cNvSpPr>
            <a:spLocks noGrp="1"/>
          </p:cNvSpPr>
          <p:nvPr>
            <p:ph type="ftr" sz="quarter" idx="11"/>
          </p:nvPr>
        </p:nvSpPr>
        <p:spPr>
          <a:xfrm>
            <a:off x="1600200" y="6236208"/>
            <a:ext cx="4312053" cy="320040"/>
          </a:xfrm>
        </p:spPr>
        <p:txBody>
          <a:bodyPr vert="horz" lIns="91440" tIns="45720" rIns="91440" bIns="45720" rtlCol="0" anchor="ctr">
            <a:normAutofit/>
          </a:bodyPr>
          <a:lstStyle/>
          <a:p>
            <a:pPr>
              <a:spcAft>
                <a:spcPts val="600"/>
              </a:spcAft>
            </a:pPr>
            <a:r>
              <a:rPr lang="en-US"/>
              <a:t>29 April 2026 - William Rosenau, Waushara County Veterans Services</a:t>
            </a:r>
          </a:p>
        </p:txBody>
      </p:sp>
      <p:sp>
        <p:nvSpPr>
          <p:cNvPr id="9" name="Rectangle 8">
            <a:extLst>
              <a:ext uri="{FF2B5EF4-FFF2-40B4-BE49-F238E27FC236}">
                <a16:creationId xmlns:a16="http://schemas.microsoft.com/office/drawing/2014/main" id="{165040EF-32B8-46F3-823C-6BA3A49A77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1E18B8A-C6AD-6A34-3ABD-F56B2B4CF5EA}"/>
              </a:ext>
            </a:extLst>
          </p:cNvPr>
          <p:cNvSpPr>
            <a:spLocks noGrp="1"/>
          </p:cNvSpPr>
          <p:nvPr>
            <p:ph idx="1"/>
          </p:nvPr>
        </p:nvSpPr>
        <p:spPr>
          <a:xfrm>
            <a:off x="8129873" y="2173266"/>
            <a:ext cx="3657119" cy="2511468"/>
          </a:xfrm>
        </p:spPr>
        <p:txBody>
          <a:bodyPr vert="horz" lIns="91440" tIns="45720" rIns="91440" bIns="45720" rtlCol="0" anchor="ctr">
            <a:normAutofit/>
          </a:bodyPr>
          <a:lstStyle/>
          <a:p>
            <a:pPr marL="0" indent="0" algn="ctr">
              <a:buNone/>
            </a:pPr>
            <a:r>
              <a:rPr lang="en-US" sz="2000">
                <a:solidFill>
                  <a:schemeClr val="bg1">
                    <a:lumMod val="75000"/>
                    <a:lumOff val="25000"/>
                  </a:schemeClr>
                </a:solidFill>
              </a:rPr>
              <a:t>alternatively known as down on my knees begging for your involvement.</a:t>
            </a:r>
          </a:p>
        </p:txBody>
      </p:sp>
    </p:spTree>
    <p:extLst>
      <p:ext uri="{BB962C8B-B14F-4D97-AF65-F5344CB8AC3E}">
        <p14:creationId xmlns:p14="http://schemas.microsoft.com/office/powerpoint/2010/main" val="2366908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CFD99-43AF-5B80-E543-6931255FA4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3BEBE-78B2-28CF-9DA3-47ACD2DFAC91}"/>
              </a:ext>
            </a:extLst>
          </p:cNvPr>
          <p:cNvSpPr>
            <a:spLocks noGrp="1"/>
          </p:cNvSpPr>
          <p:nvPr>
            <p:ph type="title"/>
          </p:nvPr>
        </p:nvSpPr>
        <p:spPr/>
        <p:txBody>
          <a:bodyPr/>
          <a:lstStyle/>
          <a:p>
            <a:r>
              <a:rPr lang="en-US" dirty="0"/>
              <a:t>q / a</a:t>
            </a:r>
          </a:p>
        </p:txBody>
      </p:sp>
      <p:sp>
        <p:nvSpPr>
          <p:cNvPr id="3" name="Content Placeholder 2">
            <a:extLst>
              <a:ext uri="{FF2B5EF4-FFF2-40B4-BE49-F238E27FC236}">
                <a16:creationId xmlns:a16="http://schemas.microsoft.com/office/drawing/2014/main" id="{58159696-A4F2-E6F2-3F72-5E0345CAE3E4}"/>
              </a:ext>
            </a:extLst>
          </p:cNvPr>
          <p:cNvSpPr>
            <a:spLocks noGrp="1"/>
          </p:cNvSpPr>
          <p:nvPr>
            <p:ph idx="1"/>
          </p:nvPr>
        </p:nvSpPr>
        <p:spPr>
          <a:xfrm>
            <a:off x="1770888" y="2574036"/>
            <a:ext cx="4325112" cy="3101983"/>
          </a:xfrm>
        </p:spPr>
        <p:txBody>
          <a:bodyPr/>
          <a:lstStyle/>
          <a:p>
            <a:pPr marL="0" indent="0">
              <a:buNone/>
            </a:pPr>
            <a:r>
              <a:rPr lang="en-US" dirty="0"/>
              <a:t>CTVSOA – WI Incarcerated Veterans Representative</a:t>
            </a:r>
            <a:br>
              <a:rPr lang="en-US" dirty="0"/>
            </a:br>
            <a:br>
              <a:rPr lang="en-US" dirty="0"/>
            </a:br>
            <a:r>
              <a:rPr lang="en-US" dirty="0"/>
              <a:t>William Rosenau</a:t>
            </a:r>
            <a:br>
              <a:rPr lang="en-US" dirty="0"/>
            </a:br>
            <a:r>
              <a:rPr lang="en-US" dirty="0"/>
              <a:t>Waushara County Veterans Services</a:t>
            </a:r>
            <a:br>
              <a:rPr lang="en-US" dirty="0"/>
            </a:br>
            <a:r>
              <a:rPr lang="en-US" dirty="0"/>
              <a:t>380 S. Townline Road</a:t>
            </a:r>
            <a:br>
              <a:rPr lang="en-US" dirty="0"/>
            </a:br>
            <a:r>
              <a:rPr lang="en-US" dirty="0"/>
              <a:t>Wautoma, WI  54982-6900</a:t>
            </a:r>
            <a:br>
              <a:rPr lang="en-US" dirty="0"/>
            </a:br>
            <a:r>
              <a:rPr lang="en-US" dirty="0"/>
              <a:t>(920) 787-0446</a:t>
            </a:r>
            <a:br>
              <a:rPr lang="en-US" dirty="0"/>
            </a:br>
            <a:r>
              <a:rPr lang="en-US" dirty="0">
                <a:solidFill>
                  <a:schemeClr val="tx1"/>
                </a:solidFill>
                <a:hlinkClick r:id="rId3">
                  <a:extLst>
                    <a:ext uri="{A12FA001-AC4F-418D-AE19-62706E023703}">
                      <ahyp:hlinkClr xmlns:ahyp="http://schemas.microsoft.com/office/drawing/2018/hyperlinkcolor" val="tx"/>
                    </a:ext>
                  </a:extLst>
                </a:hlinkClick>
              </a:rPr>
              <a:t>william.rosenau@wausharacountywi.gov</a:t>
            </a:r>
            <a:r>
              <a:rPr lang="en-US" dirty="0">
                <a:solidFill>
                  <a:schemeClr val="tx1"/>
                </a:solidFill>
              </a:rPr>
              <a:t> </a:t>
            </a:r>
          </a:p>
        </p:txBody>
      </p:sp>
      <p:sp>
        <p:nvSpPr>
          <p:cNvPr id="4" name="Footer Placeholder 3">
            <a:extLst>
              <a:ext uri="{FF2B5EF4-FFF2-40B4-BE49-F238E27FC236}">
                <a16:creationId xmlns:a16="http://schemas.microsoft.com/office/drawing/2014/main" id="{3A51B03C-5F03-97AD-15CE-449184CCD0A8}"/>
              </a:ext>
            </a:extLst>
          </p:cNvPr>
          <p:cNvSpPr>
            <a:spLocks noGrp="1"/>
          </p:cNvSpPr>
          <p:nvPr>
            <p:ph type="ftr" sz="quarter" idx="11"/>
          </p:nvPr>
        </p:nvSpPr>
        <p:spPr/>
        <p:txBody>
          <a:bodyPr/>
          <a:lstStyle/>
          <a:p>
            <a:r>
              <a:rPr lang="en-US"/>
              <a:t>29 April 2026 - William Rosenau, Waushara County Veterans Services</a:t>
            </a:r>
            <a:endParaRPr lang="en-US" dirty="0"/>
          </a:p>
        </p:txBody>
      </p:sp>
      <p:sp>
        <p:nvSpPr>
          <p:cNvPr id="5" name="Content Placeholder 2">
            <a:extLst>
              <a:ext uri="{FF2B5EF4-FFF2-40B4-BE49-F238E27FC236}">
                <a16:creationId xmlns:a16="http://schemas.microsoft.com/office/drawing/2014/main" id="{6CC00A33-DF2F-6D76-02E9-026B03182A43}"/>
              </a:ext>
            </a:extLst>
          </p:cNvPr>
          <p:cNvSpPr txBox="1">
            <a:spLocks/>
          </p:cNvSpPr>
          <p:nvPr/>
        </p:nvSpPr>
        <p:spPr>
          <a:xfrm>
            <a:off x="6385560" y="2580132"/>
            <a:ext cx="4325112" cy="310198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buFont typeface="Arial" panose="020B0604020202020204" pitchFamily="34" charset="0"/>
              <a:buNone/>
            </a:pPr>
            <a:r>
              <a:rPr lang="en-US" dirty="0"/>
              <a:t>CTVSOA – WI Incarcerated Veterans Representative</a:t>
            </a:r>
            <a:br>
              <a:rPr lang="en-US" dirty="0"/>
            </a:br>
            <a:br>
              <a:rPr lang="en-US" dirty="0"/>
            </a:br>
            <a:r>
              <a:rPr lang="en-US" dirty="0"/>
              <a:t>Shane Magelitz</a:t>
            </a:r>
            <a:br>
              <a:rPr lang="en-US" dirty="0"/>
            </a:br>
            <a:r>
              <a:rPr lang="en-US" dirty="0"/>
              <a:t>Winnebago County Veterans Services</a:t>
            </a:r>
            <a:br>
              <a:rPr lang="en-US" dirty="0"/>
            </a:br>
            <a:r>
              <a:rPr lang="en-US" dirty="0"/>
              <a:t>220 Washington Avenue, 3</a:t>
            </a:r>
            <a:r>
              <a:rPr lang="en-US" baseline="30000" dirty="0"/>
              <a:t>rd</a:t>
            </a:r>
            <a:r>
              <a:rPr lang="en-US" dirty="0"/>
              <a:t> </a:t>
            </a:r>
            <a:r>
              <a:rPr lang="en-US" dirty="0" err="1"/>
              <a:t>Floot</a:t>
            </a:r>
            <a:br>
              <a:rPr lang="en-US" dirty="0"/>
            </a:br>
            <a:r>
              <a:rPr lang="en-US" dirty="0"/>
              <a:t>Oshkosh, WI  54901</a:t>
            </a:r>
            <a:br>
              <a:rPr lang="en-US" dirty="0"/>
            </a:br>
            <a:r>
              <a:rPr lang="en-US" dirty="0"/>
              <a:t>(920) 232-3404</a:t>
            </a:r>
            <a:br>
              <a:rPr lang="en-US" dirty="0"/>
            </a:br>
            <a:r>
              <a:rPr lang="en-US" dirty="0">
                <a:solidFill>
                  <a:schemeClr val="tx1"/>
                </a:solidFill>
                <a:hlinkClick r:id="rId4">
                  <a:extLst>
                    <a:ext uri="{A12FA001-AC4F-418D-AE19-62706E023703}">
                      <ahyp:hlinkClr xmlns:ahyp="http://schemas.microsoft.com/office/drawing/2018/hyperlinkcolor" val="tx"/>
                    </a:ext>
                  </a:extLst>
                </a:hlinkClick>
              </a:rPr>
              <a:t>SMagelitz@winnebagocountywi.gov</a:t>
            </a:r>
            <a:r>
              <a:rPr lang="en-US" dirty="0">
                <a:solidFill>
                  <a:schemeClr val="tx1"/>
                </a:solidFill>
              </a:rPr>
              <a:t>  </a:t>
            </a:r>
          </a:p>
        </p:txBody>
      </p:sp>
    </p:spTree>
    <p:extLst>
      <p:ext uri="{BB962C8B-B14F-4D97-AF65-F5344CB8AC3E}">
        <p14:creationId xmlns:p14="http://schemas.microsoft.com/office/powerpoint/2010/main" val="307327717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TM10001115[[fn=Parcel]]</Template>
  <TotalTime>320</TotalTime>
  <Words>2116</Words>
  <Application>Microsoft Office PowerPoint</Application>
  <PresentationFormat>Widescreen</PresentationFormat>
  <Paragraphs>429</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Gill Sans MT</vt:lpstr>
      <vt:lpstr>Times New Roman</vt:lpstr>
      <vt:lpstr>Parcel</vt:lpstr>
      <vt:lpstr>Wisconsin’s Incarcerated Veterans</vt:lpstr>
      <vt:lpstr>overview</vt:lpstr>
      <vt:lpstr>Target population</vt:lpstr>
      <vt:lpstr>Importance of interaction</vt:lpstr>
      <vt:lpstr>Doc process &amp; partners</vt:lpstr>
      <vt:lpstr>Target audience</vt:lpstr>
      <vt:lpstr>products &amp; process</vt:lpstr>
      <vt:lpstr>encouragement</vt:lpstr>
      <vt:lpstr>q /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 Rosenau</dc:creator>
  <cp:lastModifiedBy>William Rosenau</cp:lastModifiedBy>
  <cp:revision>2</cp:revision>
  <cp:lastPrinted>2026-04-29T13:10:35Z</cp:lastPrinted>
  <dcterms:created xsi:type="dcterms:W3CDTF">2026-04-23T13:08:54Z</dcterms:created>
  <dcterms:modified xsi:type="dcterms:W3CDTF">2026-04-29T13:14:12Z</dcterms:modified>
</cp:coreProperties>
</file>