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97" r:id="rId5"/>
    <p:sldMasterId id="2147483813" r:id="rId6"/>
  </p:sldMasterIdLst>
  <p:notesMasterIdLst>
    <p:notesMasterId r:id="rId31"/>
  </p:notesMasterIdLst>
  <p:handoutMasterIdLst>
    <p:handoutMasterId r:id="rId32"/>
  </p:handoutMasterIdLst>
  <p:sldIdLst>
    <p:sldId id="2147472109" r:id="rId7"/>
    <p:sldId id="572" r:id="rId8"/>
    <p:sldId id="2147472099" r:id="rId9"/>
    <p:sldId id="578" r:id="rId10"/>
    <p:sldId id="585" r:id="rId11"/>
    <p:sldId id="553" r:id="rId12"/>
    <p:sldId id="497" r:id="rId13"/>
    <p:sldId id="579" r:id="rId14"/>
    <p:sldId id="2147472098" r:id="rId15"/>
    <p:sldId id="339" r:id="rId16"/>
    <p:sldId id="603" r:id="rId17"/>
    <p:sldId id="431" r:id="rId18"/>
    <p:sldId id="2147472103" r:id="rId19"/>
    <p:sldId id="608" r:id="rId20"/>
    <p:sldId id="2147472104" r:id="rId21"/>
    <p:sldId id="2147472107" r:id="rId22"/>
    <p:sldId id="544" r:id="rId23"/>
    <p:sldId id="429" r:id="rId24"/>
    <p:sldId id="606" r:id="rId25"/>
    <p:sldId id="2147472105" r:id="rId26"/>
    <p:sldId id="577" r:id="rId27"/>
    <p:sldId id="529" r:id="rId28"/>
    <p:sldId id="264"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90632-FF67-5581-A465-6A2B7ECC85C2}" name="Soltero, Gabriel E - VETS" initials="SGEV" userId="S::Soltero.Gabriel.E@dol.gov::8b1779f9-2a8e-44e0-9963-a2480a3cb462" providerId="AD"/>
  <p188:author id="{8A8D3736-4F24-9005-B697-64B170E28CD8}" name="Metheny, William P - VETS" initials="MWPV" userId="S::Metheny.William.P@dol.gov::832d872e-aafe-4096-800a-f7b7cf4c895c" providerId="AD"/>
  <p188:author id="{D96C9D3D-571F-68BA-C2C0-CF7841373622}" name="Asmussen, Eric K - VETS" initials="AV" userId="S::asmussen.eric.k@dol.gov::9c027fd9-f359-4acf-aca2-3463c6465422" providerId="AD"/>
  <p188:author id="{FAB3FF58-38B4-6527-3B85-370A20AA5978}" name="Soltero, Gabriel E - VETS" initials="SV" userId="S::soltero.gabriel.e@dol.gov::8b1779f9-2a8e-44e0-9963-a2480a3cb462" providerId="AD"/>
  <p188:author id="{A9DDF85A-D2B2-7D0E-9D96-37618FFBD79A}" name="Devlin, Juana Margarita - VETS" initials="DV" userId="S::devlin.juana.m@dol.gov::59e399d5-13ff-4eb5-8e74-e94cc084259e" providerId="AD"/>
  <p188:author id="{D59D836F-7EB2-FE43-45EB-1708C4956B10}" name="Temiquel, Maria E - VETS" initials="TMEV" userId="S::Temiquel.Maria@dol.gov::aa33b375-3eeb-4adf-9df3-46d426a790de" providerId="AD"/>
  <p188:author id="{2920EFB7-AF19-9C8D-9110-2D6F2D31180A}" name="O'Grady, Meg M - VETS" initials="OMMV" userId="S::OGrady.Meg.M@dol.gov::e3409cb5-a5aa-4716-99d3-f46d60bf33fe" providerId="AD"/>
  <p188:author id="{E0ACCAD0-63E5-6175-BF9E-F018B1AD428D}" name="Asmussen, Eric K - VETS" initials="AEKV" userId="S::Asmussen.Eric.K@dol.gov::9c027fd9-f359-4acf-aca2-3463c6465422" providerId="AD"/>
  <p188:author id="{8B6204D5-93D6-85F3-154B-C859A345B4E2}" name="Smith, Randall E - VETS" initials="SV" userId="S::smith.randall.e@dol.gov::249deaec-5d77-4001-a02a-15c93104bd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23160"/>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sorterViewPr>
    <p:cViewPr varScale="1">
      <p:scale>
        <a:sx n="1" d="1"/>
        <a:sy n="1" d="1"/>
      </p:scale>
      <p:origin x="0" y="-85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enig, Philip C - VETS" userId="7e5bacd5-a2f4-49e7-aeb4-01c3e682c586" providerId="ADAL" clId="{999F917F-32D7-4BDB-8353-DB6761A6A513}"/>
    <pc:docChg chg="undo custSel addSld delSld modSld sldOrd">
      <pc:chgData name="Koenig, Philip C - VETS" userId="7e5bacd5-a2f4-49e7-aeb4-01c3e682c586" providerId="ADAL" clId="{999F917F-32D7-4BDB-8353-DB6761A6A513}" dt="2026-04-27T20:40:37.597" v="645" actId="2696"/>
      <pc:docMkLst>
        <pc:docMk/>
      </pc:docMkLst>
      <pc:sldChg chg="del">
        <pc:chgData name="Koenig, Philip C - VETS" userId="7e5bacd5-a2f4-49e7-aeb4-01c3e682c586" providerId="ADAL" clId="{999F917F-32D7-4BDB-8353-DB6761A6A513}" dt="2026-04-27T20:40:29.838" v="644" actId="2696"/>
        <pc:sldMkLst>
          <pc:docMk/>
          <pc:sldMk cId="321575872" sldId="260"/>
        </pc:sldMkLst>
      </pc:sldChg>
      <pc:sldChg chg="del">
        <pc:chgData name="Koenig, Philip C - VETS" userId="7e5bacd5-a2f4-49e7-aeb4-01c3e682c586" providerId="ADAL" clId="{999F917F-32D7-4BDB-8353-DB6761A6A513}" dt="2026-04-27T20:40:29.838" v="644" actId="2696"/>
        <pc:sldMkLst>
          <pc:docMk/>
          <pc:sldMk cId="2614197525" sldId="261"/>
        </pc:sldMkLst>
      </pc:sldChg>
      <pc:sldChg chg="addSp delSp modSp mod ord modShow">
        <pc:chgData name="Koenig, Philip C - VETS" userId="7e5bacd5-a2f4-49e7-aeb4-01c3e682c586" providerId="ADAL" clId="{999F917F-32D7-4BDB-8353-DB6761A6A513}" dt="2026-04-13T19:16:28.161" v="313" actId="729"/>
        <pc:sldMkLst>
          <pc:docMk/>
          <pc:sldMk cId="2504410818" sldId="263"/>
        </pc:sldMkLst>
        <pc:spChg chg="mod">
          <ac:chgData name="Koenig, Philip C - VETS" userId="7e5bacd5-a2f4-49e7-aeb4-01c3e682c586" providerId="ADAL" clId="{999F917F-32D7-4BDB-8353-DB6761A6A513}" dt="2026-04-13T19:16:01.940" v="304" actId="20577"/>
          <ac:spMkLst>
            <pc:docMk/>
            <pc:sldMk cId="2504410818" sldId="263"/>
            <ac:spMk id="2" creationId="{00000000-0000-0000-0000-000000000000}"/>
          </ac:spMkLst>
        </pc:spChg>
        <pc:spChg chg="mod">
          <ac:chgData name="Koenig, Philip C - VETS" userId="7e5bacd5-a2f4-49e7-aeb4-01c3e682c586" providerId="ADAL" clId="{999F917F-32D7-4BDB-8353-DB6761A6A513}" dt="2026-04-13T19:15:55.847" v="296" actId="1076"/>
          <ac:spMkLst>
            <pc:docMk/>
            <pc:sldMk cId="2504410818" sldId="263"/>
            <ac:spMk id="3" creationId="{00000000-0000-0000-0000-000000000000}"/>
          </ac:spMkLst>
        </pc:spChg>
        <pc:spChg chg="mod">
          <ac:chgData name="Koenig, Philip C - VETS" userId="7e5bacd5-a2f4-49e7-aeb4-01c3e682c586" providerId="ADAL" clId="{999F917F-32D7-4BDB-8353-DB6761A6A513}" dt="2026-04-13T19:16:18.655" v="312" actId="20577"/>
          <ac:spMkLst>
            <pc:docMk/>
            <pc:sldMk cId="2504410818" sldId="263"/>
            <ac:spMk id="5" creationId="{00000000-0000-0000-0000-000000000000}"/>
          </ac:spMkLst>
        </pc:spChg>
      </pc:sldChg>
      <pc:sldChg chg="mod ord modShow">
        <pc:chgData name="Koenig, Philip C - VETS" userId="7e5bacd5-a2f4-49e7-aeb4-01c3e682c586" providerId="ADAL" clId="{999F917F-32D7-4BDB-8353-DB6761A6A513}" dt="2026-04-13T19:16:38.996" v="314" actId="729"/>
        <pc:sldMkLst>
          <pc:docMk/>
          <pc:sldMk cId="4049055196" sldId="264"/>
        </pc:sldMkLst>
      </pc:sldChg>
      <pc:sldChg chg="del mod ord modShow">
        <pc:chgData name="Koenig, Philip C - VETS" userId="7e5bacd5-a2f4-49e7-aeb4-01c3e682c586" providerId="ADAL" clId="{999F917F-32D7-4BDB-8353-DB6761A6A513}" dt="2026-04-27T20:40:37.597" v="645" actId="2696"/>
        <pc:sldMkLst>
          <pc:docMk/>
          <pc:sldMk cId="53648701" sldId="290"/>
        </pc:sldMkLst>
      </pc:sldChg>
      <pc:sldChg chg="del ord">
        <pc:chgData name="Koenig, Philip C - VETS" userId="7e5bacd5-a2f4-49e7-aeb4-01c3e682c586" providerId="ADAL" clId="{999F917F-32D7-4BDB-8353-DB6761A6A513}" dt="2026-04-27T20:40:29.838" v="644" actId="2696"/>
        <pc:sldMkLst>
          <pc:docMk/>
          <pc:sldMk cId="2371444589" sldId="302"/>
        </pc:sldMkLst>
      </pc:sldChg>
      <pc:sldChg chg="del mod ord modShow">
        <pc:chgData name="Koenig, Philip C - VETS" userId="7e5bacd5-a2f4-49e7-aeb4-01c3e682c586" providerId="ADAL" clId="{999F917F-32D7-4BDB-8353-DB6761A6A513}" dt="2026-04-27T20:40:29.838" v="644" actId="2696"/>
        <pc:sldMkLst>
          <pc:docMk/>
          <pc:sldMk cId="1218742137" sldId="305"/>
        </pc:sldMkLst>
      </pc:sldChg>
      <pc:sldChg chg="del">
        <pc:chgData name="Koenig, Philip C - VETS" userId="7e5bacd5-a2f4-49e7-aeb4-01c3e682c586" providerId="ADAL" clId="{999F917F-32D7-4BDB-8353-DB6761A6A513}" dt="2026-04-27T20:40:29.838" v="644" actId="2696"/>
        <pc:sldMkLst>
          <pc:docMk/>
          <pc:sldMk cId="2530192521" sldId="321"/>
        </pc:sldMkLst>
      </pc:sldChg>
      <pc:sldChg chg="del mod ord modShow">
        <pc:chgData name="Koenig, Philip C - VETS" userId="7e5bacd5-a2f4-49e7-aeb4-01c3e682c586" providerId="ADAL" clId="{999F917F-32D7-4BDB-8353-DB6761A6A513}" dt="2026-04-27T20:40:29.838" v="644" actId="2696"/>
        <pc:sldMkLst>
          <pc:docMk/>
          <pc:sldMk cId="2576332743" sldId="327"/>
        </pc:sldMkLst>
      </pc:sldChg>
      <pc:sldChg chg="del ord">
        <pc:chgData name="Koenig, Philip C - VETS" userId="7e5bacd5-a2f4-49e7-aeb4-01c3e682c586" providerId="ADAL" clId="{999F917F-32D7-4BDB-8353-DB6761A6A513}" dt="2026-04-27T20:40:29.838" v="644" actId="2696"/>
        <pc:sldMkLst>
          <pc:docMk/>
          <pc:sldMk cId="322236362" sldId="333"/>
        </pc:sldMkLst>
      </pc:sldChg>
      <pc:sldChg chg="ord">
        <pc:chgData name="Koenig, Philip C - VETS" userId="7e5bacd5-a2f4-49e7-aeb4-01c3e682c586" providerId="ADAL" clId="{999F917F-32D7-4BDB-8353-DB6761A6A513}" dt="2026-04-27T20:40:06.154" v="643"/>
        <pc:sldMkLst>
          <pc:docMk/>
          <pc:sldMk cId="577478901" sldId="339"/>
        </pc:sldMkLst>
      </pc:sldChg>
      <pc:sldChg chg="del ord">
        <pc:chgData name="Koenig, Philip C - VETS" userId="7e5bacd5-a2f4-49e7-aeb4-01c3e682c586" providerId="ADAL" clId="{999F917F-32D7-4BDB-8353-DB6761A6A513}" dt="2026-04-27T20:40:29.838" v="644" actId="2696"/>
        <pc:sldMkLst>
          <pc:docMk/>
          <pc:sldMk cId="1575284565" sldId="350"/>
        </pc:sldMkLst>
      </pc:sldChg>
      <pc:sldChg chg="del">
        <pc:chgData name="Koenig, Philip C - VETS" userId="7e5bacd5-a2f4-49e7-aeb4-01c3e682c586" providerId="ADAL" clId="{999F917F-32D7-4BDB-8353-DB6761A6A513}" dt="2026-04-27T20:40:29.838" v="644" actId="2696"/>
        <pc:sldMkLst>
          <pc:docMk/>
          <pc:sldMk cId="2281547937" sldId="353"/>
        </pc:sldMkLst>
      </pc:sldChg>
      <pc:sldChg chg="del mod ord modShow">
        <pc:chgData name="Koenig, Philip C - VETS" userId="7e5bacd5-a2f4-49e7-aeb4-01c3e682c586" providerId="ADAL" clId="{999F917F-32D7-4BDB-8353-DB6761A6A513}" dt="2026-04-27T20:40:29.838" v="644" actId="2696"/>
        <pc:sldMkLst>
          <pc:docMk/>
          <pc:sldMk cId="579405395" sldId="368"/>
        </pc:sldMkLst>
      </pc:sldChg>
      <pc:sldChg chg="del mod ord modShow">
        <pc:chgData name="Koenig, Philip C - VETS" userId="7e5bacd5-a2f4-49e7-aeb4-01c3e682c586" providerId="ADAL" clId="{999F917F-32D7-4BDB-8353-DB6761A6A513}" dt="2026-04-27T20:40:29.838" v="644" actId="2696"/>
        <pc:sldMkLst>
          <pc:docMk/>
          <pc:sldMk cId="1206175486" sldId="369"/>
        </pc:sldMkLst>
      </pc:sldChg>
      <pc:sldChg chg="del mod ord modShow">
        <pc:chgData name="Koenig, Philip C - VETS" userId="7e5bacd5-a2f4-49e7-aeb4-01c3e682c586" providerId="ADAL" clId="{999F917F-32D7-4BDB-8353-DB6761A6A513}" dt="2026-04-27T20:40:29.838" v="644" actId="2696"/>
        <pc:sldMkLst>
          <pc:docMk/>
          <pc:sldMk cId="1877205322" sldId="376"/>
        </pc:sldMkLst>
      </pc:sldChg>
      <pc:sldChg chg="del mod ord modShow">
        <pc:chgData name="Koenig, Philip C - VETS" userId="7e5bacd5-a2f4-49e7-aeb4-01c3e682c586" providerId="ADAL" clId="{999F917F-32D7-4BDB-8353-DB6761A6A513}" dt="2026-04-27T20:40:29.838" v="644" actId="2696"/>
        <pc:sldMkLst>
          <pc:docMk/>
          <pc:sldMk cId="4014281583" sldId="416"/>
        </pc:sldMkLst>
      </pc:sldChg>
      <pc:sldChg chg="mod ord modShow">
        <pc:chgData name="Koenig, Philip C - VETS" userId="7e5bacd5-a2f4-49e7-aeb4-01c3e682c586" providerId="ADAL" clId="{999F917F-32D7-4BDB-8353-DB6761A6A513}" dt="2026-04-23T18:51:17.127" v="557"/>
        <pc:sldMkLst>
          <pc:docMk/>
          <pc:sldMk cId="345924190" sldId="429"/>
        </pc:sldMkLst>
      </pc:sldChg>
      <pc:sldChg chg="del mod ord modShow">
        <pc:chgData name="Koenig, Philip C - VETS" userId="7e5bacd5-a2f4-49e7-aeb4-01c3e682c586" providerId="ADAL" clId="{999F917F-32D7-4BDB-8353-DB6761A6A513}" dt="2026-04-27T20:40:37.597" v="645" actId="2696"/>
        <pc:sldMkLst>
          <pc:docMk/>
          <pc:sldMk cId="3855251206" sldId="451"/>
        </pc:sldMkLst>
      </pc:sldChg>
      <pc:sldChg chg="del ord">
        <pc:chgData name="Koenig, Philip C - VETS" userId="7e5bacd5-a2f4-49e7-aeb4-01c3e682c586" providerId="ADAL" clId="{999F917F-32D7-4BDB-8353-DB6761A6A513}" dt="2026-04-27T20:40:37.597" v="645" actId="2696"/>
        <pc:sldMkLst>
          <pc:docMk/>
          <pc:sldMk cId="2276979335" sldId="456"/>
        </pc:sldMkLst>
      </pc:sldChg>
      <pc:sldChg chg="del mod ord modShow">
        <pc:chgData name="Koenig, Philip C - VETS" userId="7e5bacd5-a2f4-49e7-aeb4-01c3e682c586" providerId="ADAL" clId="{999F917F-32D7-4BDB-8353-DB6761A6A513}" dt="2026-04-27T20:40:29.838" v="644" actId="2696"/>
        <pc:sldMkLst>
          <pc:docMk/>
          <pc:sldMk cId="2016812608" sldId="469"/>
        </pc:sldMkLst>
      </pc:sldChg>
      <pc:sldChg chg="del">
        <pc:chgData name="Koenig, Philip C - VETS" userId="7e5bacd5-a2f4-49e7-aeb4-01c3e682c586" providerId="ADAL" clId="{999F917F-32D7-4BDB-8353-DB6761A6A513}" dt="2026-04-27T20:40:29.838" v="644" actId="2696"/>
        <pc:sldMkLst>
          <pc:docMk/>
          <pc:sldMk cId="203165900" sldId="479"/>
        </pc:sldMkLst>
      </pc:sldChg>
      <pc:sldChg chg="del ord">
        <pc:chgData name="Koenig, Philip C - VETS" userId="7e5bacd5-a2f4-49e7-aeb4-01c3e682c586" providerId="ADAL" clId="{999F917F-32D7-4BDB-8353-DB6761A6A513}" dt="2026-04-27T20:40:29.838" v="644" actId="2696"/>
        <pc:sldMkLst>
          <pc:docMk/>
          <pc:sldMk cId="852516629" sldId="510"/>
        </pc:sldMkLst>
      </pc:sldChg>
      <pc:sldChg chg="del">
        <pc:chgData name="Koenig, Philip C - VETS" userId="7e5bacd5-a2f4-49e7-aeb4-01c3e682c586" providerId="ADAL" clId="{999F917F-32D7-4BDB-8353-DB6761A6A513}" dt="2026-04-27T20:40:29.838" v="644" actId="2696"/>
        <pc:sldMkLst>
          <pc:docMk/>
          <pc:sldMk cId="978699414" sldId="515"/>
        </pc:sldMkLst>
      </pc:sldChg>
      <pc:sldChg chg="delSp del mod ord modShow">
        <pc:chgData name="Koenig, Philip C - VETS" userId="7e5bacd5-a2f4-49e7-aeb4-01c3e682c586" providerId="ADAL" clId="{999F917F-32D7-4BDB-8353-DB6761A6A513}" dt="2026-04-27T20:40:29.838" v="644" actId="2696"/>
        <pc:sldMkLst>
          <pc:docMk/>
          <pc:sldMk cId="680691772" sldId="519"/>
        </pc:sldMkLst>
      </pc:sldChg>
      <pc:sldChg chg="del mod ord modShow">
        <pc:chgData name="Koenig, Philip C - VETS" userId="7e5bacd5-a2f4-49e7-aeb4-01c3e682c586" providerId="ADAL" clId="{999F917F-32D7-4BDB-8353-DB6761A6A513}" dt="2026-04-27T20:40:29.838" v="644" actId="2696"/>
        <pc:sldMkLst>
          <pc:docMk/>
          <pc:sldMk cId="327492796" sldId="522"/>
        </pc:sldMkLst>
      </pc:sldChg>
      <pc:sldChg chg="ord">
        <pc:chgData name="Koenig, Philip C - VETS" userId="7e5bacd5-a2f4-49e7-aeb4-01c3e682c586" providerId="ADAL" clId="{999F917F-32D7-4BDB-8353-DB6761A6A513}" dt="2026-04-23T18:56:55.085" v="631"/>
        <pc:sldMkLst>
          <pc:docMk/>
          <pc:sldMk cId="3520904975" sldId="529"/>
        </pc:sldMkLst>
      </pc:sldChg>
      <pc:sldChg chg="del ord">
        <pc:chgData name="Koenig, Philip C - VETS" userId="7e5bacd5-a2f4-49e7-aeb4-01c3e682c586" providerId="ADAL" clId="{999F917F-32D7-4BDB-8353-DB6761A6A513}" dt="2026-04-27T20:40:29.838" v="644" actId="2696"/>
        <pc:sldMkLst>
          <pc:docMk/>
          <pc:sldMk cId="839605485" sldId="537"/>
        </pc:sldMkLst>
      </pc:sldChg>
      <pc:sldChg chg="del mod ord modShow">
        <pc:chgData name="Koenig, Philip C - VETS" userId="7e5bacd5-a2f4-49e7-aeb4-01c3e682c586" providerId="ADAL" clId="{999F917F-32D7-4BDB-8353-DB6761A6A513}" dt="2026-04-27T20:40:29.838" v="644" actId="2696"/>
        <pc:sldMkLst>
          <pc:docMk/>
          <pc:sldMk cId="991961648" sldId="540"/>
        </pc:sldMkLst>
      </pc:sldChg>
      <pc:sldChg chg="del ord">
        <pc:chgData name="Koenig, Philip C - VETS" userId="7e5bacd5-a2f4-49e7-aeb4-01c3e682c586" providerId="ADAL" clId="{999F917F-32D7-4BDB-8353-DB6761A6A513}" dt="2026-04-27T20:40:29.838" v="644" actId="2696"/>
        <pc:sldMkLst>
          <pc:docMk/>
          <pc:sldMk cId="2493381899" sldId="541"/>
        </pc:sldMkLst>
      </pc:sldChg>
      <pc:sldChg chg="mod ord modShow">
        <pc:chgData name="Koenig, Philip C - VETS" userId="7e5bacd5-a2f4-49e7-aeb4-01c3e682c586" providerId="ADAL" clId="{999F917F-32D7-4BDB-8353-DB6761A6A513}" dt="2026-04-13T19:19:36.633" v="323" actId="729"/>
        <pc:sldMkLst>
          <pc:docMk/>
          <pc:sldMk cId="1615830507" sldId="544"/>
        </pc:sldMkLst>
      </pc:sldChg>
      <pc:sldChg chg="del ord">
        <pc:chgData name="Koenig, Philip C - VETS" userId="7e5bacd5-a2f4-49e7-aeb4-01c3e682c586" providerId="ADAL" clId="{999F917F-32D7-4BDB-8353-DB6761A6A513}" dt="2026-04-27T20:40:37.597" v="645" actId="2696"/>
        <pc:sldMkLst>
          <pc:docMk/>
          <pc:sldMk cId="3668256819" sldId="545"/>
        </pc:sldMkLst>
      </pc:sldChg>
      <pc:sldChg chg="delSp modSp del mod ord modShow">
        <pc:chgData name="Koenig, Philip C - VETS" userId="7e5bacd5-a2f4-49e7-aeb4-01c3e682c586" providerId="ADAL" clId="{999F917F-32D7-4BDB-8353-DB6761A6A513}" dt="2026-04-27T20:40:29.838" v="644" actId="2696"/>
        <pc:sldMkLst>
          <pc:docMk/>
          <pc:sldMk cId="3932436071" sldId="547"/>
        </pc:sldMkLst>
      </pc:sldChg>
      <pc:sldChg chg="del ord">
        <pc:chgData name="Koenig, Philip C - VETS" userId="7e5bacd5-a2f4-49e7-aeb4-01c3e682c586" providerId="ADAL" clId="{999F917F-32D7-4BDB-8353-DB6761A6A513}" dt="2026-04-27T20:40:29.838" v="644" actId="2696"/>
        <pc:sldMkLst>
          <pc:docMk/>
          <pc:sldMk cId="1766318453" sldId="559"/>
        </pc:sldMkLst>
      </pc:sldChg>
      <pc:sldChg chg="del mod ord modShow">
        <pc:chgData name="Koenig, Philip C - VETS" userId="7e5bacd5-a2f4-49e7-aeb4-01c3e682c586" providerId="ADAL" clId="{999F917F-32D7-4BDB-8353-DB6761A6A513}" dt="2026-04-27T20:40:29.838" v="644" actId="2696"/>
        <pc:sldMkLst>
          <pc:docMk/>
          <pc:sldMk cId="3911084679" sldId="560"/>
        </pc:sldMkLst>
      </pc:sldChg>
      <pc:sldChg chg="del mod ord modShow">
        <pc:chgData name="Koenig, Philip C - VETS" userId="7e5bacd5-a2f4-49e7-aeb4-01c3e682c586" providerId="ADAL" clId="{999F917F-32D7-4BDB-8353-DB6761A6A513}" dt="2026-04-27T20:40:29.838" v="644" actId="2696"/>
        <pc:sldMkLst>
          <pc:docMk/>
          <pc:sldMk cId="1298626518" sldId="562"/>
        </pc:sldMkLst>
      </pc:sldChg>
      <pc:sldChg chg="ord">
        <pc:chgData name="Koenig, Philip C - VETS" userId="7e5bacd5-a2f4-49e7-aeb4-01c3e682c586" providerId="ADAL" clId="{999F917F-32D7-4BDB-8353-DB6761A6A513}" dt="2026-04-13T18:53:41.231" v="9"/>
        <pc:sldMkLst>
          <pc:docMk/>
          <pc:sldMk cId="1952054026" sldId="572"/>
        </pc:sldMkLst>
      </pc:sldChg>
      <pc:sldChg chg="del">
        <pc:chgData name="Koenig, Philip C - VETS" userId="7e5bacd5-a2f4-49e7-aeb4-01c3e682c586" providerId="ADAL" clId="{999F917F-32D7-4BDB-8353-DB6761A6A513}" dt="2026-04-27T20:40:29.838" v="644" actId="2696"/>
        <pc:sldMkLst>
          <pc:docMk/>
          <pc:sldMk cId="3756143063" sldId="573"/>
        </pc:sldMkLst>
      </pc:sldChg>
      <pc:sldChg chg="del">
        <pc:chgData name="Koenig, Philip C - VETS" userId="7e5bacd5-a2f4-49e7-aeb4-01c3e682c586" providerId="ADAL" clId="{999F917F-32D7-4BDB-8353-DB6761A6A513}" dt="2026-04-27T20:40:29.838" v="644" actId="2696"/>
        <pc:sldMkLst>
          <pc:docMk/>
          <pc:sldMk cId="3894441952" sldId="574"/>
        </pc:sldMkLst>
      </pc:sldChg>
      <pc:sldChg chg="del mod ord modShow">
        <pc:chgData name="Koenig, Philip C - VETS" userId="7e5bacd5-a2f4-49e7-aeb4-01c3e682c586" providerId="ADAL" clId="{999F917F-32D7-4BDB-8353-DB6761A6A513}" dt="2026-04-27T20:40:29.838" v="644" actId="2696"/>
        <pc:sldMkLst>
          <pc:docMk/>
          <pc:sldMk cId="2723274826" sldId="576"/>
        </pc:sldMkLst>
      </pc:sldChg>
      <pc:sldChg chg="ord">
        <pc:chgData name="Koenig, Philip C - VETS" userId="7e5bacd5-a2f4-49e7-aeb4-01c3e682c586" providerId="ADAL" clId="{999F917F-32D7-4BDB-8353-DB6761A6A513}" dt="2026-04-13T18:53:32.846" v="7"/>
        <pc:sldMkLst>
          <pc:docMk/>
          <pc:sldMk cId="520725312" sldId="578"/>
        </pc:sldMkLst>
      </pc:sldChg>
      <pc:sldChg chg="del ord">
        <pc:chgData name="Koenig, Philip C - VETS" userId="7e5bacd5-a2f4-49e7-aeb4-01c3e682c586" providerId="ADAL" clId="{999F917F-32D7-4BDB-8353-DB6761A6A513}" dt="2026-04-27T20:40:29.838" v="644" actId="2696"/>
        <pc:sldMkLst>
          <pc:docMk/>
          <pc:sldMk cId="520478314" sldId="581"/>
        </pc:sldMkLst>
      </pc:sldChg>
      <pc:sldChg chg="del">
        <pc:chgData name="Koenig, Philip C - VETS" userId="7e5bacd5-a2f4-49e7-aeb4-01c3e682c586" providerId="ADAL" clId="{999F917F-32D7-4BDB-8353-DB6761A6A513}" dt="2026-04-27T20:40:29.838" v="644" actId="2696"/>
        <pc:sldMkLst>
          <pc:docMk/>
          <pc:sldMk cId="1457627" sldId="605"/>
        </pc:sldMkLst>
      </pc:sldChg>
      <pc:sldChg chg="mod ord modShow">
        <pc:chgData name="Koenig, Philip C - VETS" userId="7e5bacd5-a2f4-49e7-aeb4-01c3e682c586" providerId="ADAL" clId="{999F917F-32D7-4BDB-8353-DB6761A6A513}" dt="2026-04-13T19:29:12.880" v="483" actId="729"/>
        <pc:sldMkLst>
          <pc:docMk/>
          <pc:sldMk cId="2018752924" sldId="606"/>
        </pc:sldMkLst>
      </pc:sldChg>
      <pc:sldChg chg="del mod ord modShow">
        <pc:chgData name="Koenig, Philip C - VETS" userId="7e5bacd5-a2f4-49e7-aeb4-01c3e682c586" providerId="ADAL" clId="{999F917F-32D7-4BDB-8353-DB6761A6A513}" dt="2026-04-27T20:40:29.838" v="644" actId="2696"/>
        <pc:sldMkLst>
          <pc:docMk/>
          <pc:sldMk cId="3019967830" sldId="607"/>
        </pc:sldMkLst>
      </pc:sldChg>
      <pc:sldChg chg="mod ord modShow">
        <pc:chgData name="Koenig, Philip C - VETS" userId="7e5bacd5-a2f4-49e7-aeb4-01c3e682c586" providerId="ADAL" clId="{999F917F-32D7-4BDB-8353-DB6761A6A513}" dt="2026-04-13T19:19:30.553" v="321" actId="729"/>
        <pc:sldMkLst>
          <pc:docMk/>
          <pc:sldMk cId="2825789868" sldId="608"/>
        </pc:sldMkLst>
      </pc:sldChg>
      <pc:sldChg chg="del mod ord modShow">
        <pc:chgData name="Koenig, Philip C - VETS" userId="7e5bacd5-a2f4-49e7-aeb4-01c3e682c586" providerId="ADAL" clId="{999F917F-32D7-4BDB-8353-DB6761A6A513}" dt="2026-04-27T20:40:29.838" v="644" actId="2696"/>
        <pc:sldMkLst>
          <pc:docMk/>
          <pc:sldMk cId="764450203" sldId="610"/>
        </pc:sldMkLst>
      </pc:sldChg>
      <pc:sldChg chg="del ord">
        <pc:chgData name="Koenig, Philip C - VETS" userId="7e5bacd5-a2f4-49e7-aeb4-01c3e682c586" providerId="ADAL" clId="{999F917F-32D7-4BDB-8353-DB6761A6A513}" dt="2026-04-27T20:40:29.838" v="644" actId="2696"/>
        <pc:sldMkLst>
          <pc:docMk/>
          <pc:sldMk cId="2654358451" sldId="611"/>
        </pc:sldMkLst>
      </pc:sldChg>
      <pc:sldChg chg="del">
        <pc:chgData name="Koenig, Philip C - VETS" userId="7e5bacd5-a2f4-49e7-aeb4-01c3e682c586" providerId="ADAL" clId="{999F917F-32D7-4BDB-8353-DB6761A6A513}" dt="2026-04-27T20:40:29.838" v="644" actId="2696"/>
        <pc:sldMkLst>
          <pc:docMk/>
          <pc:sldMk cId="3076422045" sldId="612"/>
        </pc:sldMkLst>
      </pc:sldChg>
      <pc:sldChg chg="del mod ord modShow">
        <pc:chgData name="Koenig, Philip C - VETS" userId="7e5bacd5-a2f4-49e7-aeb4-01c3e682c586" providerId="ADAL" clId="{999F917F-32D7-4BDB-8353-DB6761A6A513}" dt="2026-04-27T20:40:29.838" v="644" actId="2696"/>
        <pc:sldMkLst>
          <pc:docMk/>
          <pc:sldMk cId="252181537" sldId="613"/>
        </pc:sldMkLst>
      </pc:sldChg>
      <pc:sldChg chg="ord">
        <pc:chgData name="Koenig, Philip C - VETS" userId="7e5bacd5-a2f4-49e7-aeb4-01c3e682c586" providerId="ADAL" clId="{999F917F-32D7-4BDB-8353-DB6761A6A513}" dt="2026-04-27T20:39:57.490" v="641"/>
        <pc:sldMkLst>
          <pc:docMk/>
          <pc:sldMk cId="839463946" sldId="2147472098"/>
        </pc:sldMkLst>
      </pc:sldChg>
      <pc:sldChg chg="del mod ord modShow">
        <pc:chgData name="Koenig, Philip C - VETS" userId="7e5bacd5-a2f4-49e7-aeb4-01c3e682c586" providerId="ADAL" clId="{999F917F-32D7-4BDB-8353-DB6761A6A513}" dt="2026-04-27T20:40:29.838" v="644" actId="2696"/>
        <pc:sldMkLst>
          <pc:docMk/>
          <pc:sldMk cId="2669886834" sldId="2147472101"/>
        </pc:sldMkLst>
      </pc:sldChg>
      <pc:sldChg chg="del ord">
        <pc:chgData name="Koenig, Philip C - VETS" userId="7e5bacd5-a2f4-49e7-aeb4-01c3e682c586" providerId="ADAL" clId="{999F917F-32D7-4BDB-8353-DB6761A6A513}" dt="2026-04-27T20:40:29.838" v="644" actId="2696"/>
        <pc:sldMkLst>
          <pc:docMk/>
          <pc:sldMk cId="3005648617" sldId="2147472102"/>
        </pc:sldMkLst>
      </pc:sldChg>
      <pc:sldChg chg="del ord">
        <pc:chgData name="Koenig, Philip C - VETS" userId="7e5bacd5-a2f4-49e7-aeb4-01c3e682c586" providerId="ADAL" clId="{999F917F-32D7-4BDB-8353-DB6761A6A513}" dt="2026-04-27T20:40:37.597" v="645" actId="2696"/>
        <pc:sldMkLst>
          <pc:docMk/>
          <pc:sldMk cId="1894973337" sldId="2147472106"/>
        </pc:sldMkLst>
      </pc:sldChg>
      <pc:sldChg chg="modSp add mod">
        <pc:chgData name="Koenig, Philip C - VETS" userId="7e5bacd5-a2f4-49e7-aeb4-01c3e682c586" providerId="ADAL" clId="{999F917F-32D7-4BDB-8353-DB6761A6A513}" dt="2026-04-13T19:26:11.332" v="475" actId="20577"/>
        <pc:sldMkLst>
          <pc:docMk/>
          <pc:sldMk cId="832864659" sldId="2147472107"/>
        </pc:sldMkLst>
        <pc:spChg chg="mod">
          <ac:chgData name="Koenig, Philip C - VETS" userId="7e5bacd5-a2f4-49e7-aeb4-01c3e682c586" providerId="ADAL" clId="{999F917F-32D7-4BDB-8353-DB6761A6A513}" dt="2026-04-13T19:26:11.332" v="475" actId="20577"/>
          <ac:spMkLst>
            <pc:docMk/>
            <pc:sldMk cId="832864659" sldId="2147472107"/>
            <ac:spMk id="6" creationId="{85843BCC-223E-84C5-8CCF-7F723B3FB6D5}"/>
          </ac:spMkLst>
        </pc:spChg>
      </pc:sldChg>
      <pc:sldChg chg="modSp new mod">
        <pc:chgData name="Koenig, Philip C - VETS" userId="7e5bacd5-a2f4-49e7-aeb4-01c3e682c586" providerId="ADAL" clId="{999F917F-32D7-4BDB-8353-DB6761A6A513}" dt="2026-04-20T20:06:00.516" v="543" actId="20577"/>
        <pc:sldMkLst>
          <pc:docMk/>
          <pc:sldMk cId="645985194" sldId="2147472109"/>
        </pc:sldMkLst>
        <pc:spChg chg="mod">
          <ac:chgData name="Koenig, Philip C - VETS" userId="7e5bacd5-a2f4-49e7-aeb4-01c3e682c586" providerId="ADAL" clId="{999F917F-32D7-4BDB-8353-DB6761A6A513}" dt="2026-04-20T20:06:00.516" v="543" actId="20577"/>
          <ac:spMkLst>
            <pc:docMk/>
            <pc:sldMk cId="645985194" sldId="2147472109"/>
            <ac:spMk id="2" creationId="{160E7F25-00C6-DEC9-5094-17EDB3289936}"/>
          </ac:spMkLst>
        </pc:spChg>
        <pc:spChg chg="mod">
          <ac:chgData name="Koenig, Philip C - VETS" userId="7e5bacd5-a2f4-49e7-aeb4-01c3e682c586" providerId="ADAL" clId="{999F917F-32D7-4BDB-8353-DB6761A6A513}" dt="2026-04-20T20:04:36.477" v="505" actId="20577"/>
          <ac:spMkLst>
            <pc:docMk/>
            <pc:sldMk cId="645985194" sldId="2147472109"/>
            <ac:spMk id="3" creationId="{C7BBB3EA-F524-887D-A74D-47402AA5C1C4}"/>
          </ac:spMkLst>
        </pc:spChg>
      </pc:sldChg>
      <pc:sldChg chg="modSp new del mod ord">
        <pc:chgData name="Koenig, Philip C - VETS" userId="7e5bacd5-a2f4-49e7-aeb4-01c3e682c586" providerId="ADAL" clId="{999F917F-32D7-4BDB-8353-DB6761A6A513}" dt="2026-04-27T20:40:29.838" v="644" actId="2696"/>
        <pc:sldMkLst>
          <pc:docMk/>
          <pc:sldMk cId="3991332821" sldId="2147472110"/>
        </pc:sldMkLst>
        <pc:spChg chg="mod">
          <ac:chgData name="Koenig, Philip C - VETS" userId="7e5bacd5-a2f4-49e7-aeb4-01c3e682c586" providerId="ADAL" clId="{999F917F-32D7-4BDB-8353-DB6761A6A513}" dt="2026-04-23T18:54:30.334" v="626" actId="20577"/>
          <ac:spMkLst>
            <pc:docMk/>
            <pc:sldMk cId="3991332821" sldId="2147472110"/>
            <ac:spMk id="2" creationId="{8B52D20F-D579-4F4A-8EDF-1CC8491755E5}"/>
          </ac:spMkLst>
        </pc:spChg>
        <pc:spChg chg="mod">
          <ac:chgData name="Koenig, Philip C - VETS" userId="7e5bacd5-a2f4-49e7-aeb4-01c3e682c586" providerId="ADAL" clId="{999F917F-32D7-4BDB-8353-DB6761A6A513}" dt="2026-04-23T18:54:41.585" v="627" actId="1076"/>
          <ac:spMkLst>
            <pc:docMk/>
            <pc:sldMk cId="3991332821" sldId="2147472110"/>
            <ac:spMk id="3" creationId="{9B34CEF1-1BAF-FF0B-46C5-2080151A0847}"/>
          </ac:spMkLst>
        </pc:spChg>
      </pc:sldChg>
      <pc:sldMasterChg chg="delSldLayout">
        <pc:chgData name="Koenig, Philip C - VETS" userId="7e5bacd5-a2f4-49e7-aeb4-01c3e682c586" providerId="ADAL" clId="{999F917F-32D7-4BDB-8353-DB6761A6A513}" dt="2026-04-27T20:40:37.597" v="645" actId="2696"/>
        <pc:sldMasterMkLst>
          <pc:docMk/>
          <pc:sldMasterMk cId="918189239" sldId="2147483676"/>
        </pc:sldMasterMkLst>
        <pc:sldLayoutChg chg="del">
          <pc:chgData name="Koenig, Philip C - VETS" userId="7e5bacd5-a2f4-49e7-aeb4-01c3e682c586" providerId="ADAL" clId="{999F917F-32D7-4BDB-8353-DB6761A6A513}" dt="2026-04-27T20:40:37.597" v="645" actId="2696"/>
          <pc:sldLayoutMkLst>
            <pc:docMk/>
            <pc:sldMasterMk cId="918189239" sldId="2147483676"/>
            <pc:sldLayoutMk cId="3313005058" sldId="214748370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69986400033375E-2"/>
          <c:y val="1.5611570877083428E-2"/>
          <c:w val="0.94777577032657345"/>
          <c:h val="0.66298927271259478"/>
        </c:manualLayout>
      </c:layout>
      <c:lineChart>
        <c:grouping val="standard"/>
        <c:varyColors val="0"/>
        <c:ser>
          <c:idx val="0"/>
          <c:order val="0"/>
          <c:tx>
            <c:strRef>
              <c:f>Sheet1!$B$1</c:f>
              <c:strCache>
                <c:ptCount val="1"/>
                <c:pt idx="0">
                  <c:v>Veteran</c:v>
                </c:pt>
              </c:strCache>
            </c:strRef>
          </c:tx>
          <c:spPr>
            <a:ln w="28575" cap="rnd">
              <a:solidFill>
                <a:srgbClr val="FF0000"/>
              </a:solidFill>
              <a:round/>
            </a:ln>
            <a:effectLst/>
          </c:spPr>
          <c:marker>
            <c:symbol val="none"/>
          </c:marker>
          <c:cat>
            <c:strRef>
              <c:f>Sheet1!$A$6:$A$25</c:f>
              <c:strCache>
                <c:ptCount val="19"/>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26-Jan</c:v>
                </c:pt>
                <c:pt idx="17">
                  <c:v>26-Feb</c:v>
                </c:pt>
                <c:pt idx="18">
                  <c:v>26-Mar</c:v>
                </c:pt>
              </c:strCache>
            </c:strRef>
          </c:cat>
          <c:val>
            <c:numRef>
              <c:f>Sheet1!$B$6:$B$25</c:f>
              <c:numCache>
                <c:formatCode>General</c:formatCode>
                <c:ptCount val="20"/>
                <c:pt idx="0">
                  <c:v>8.6999999999999993</c:v>
                </c:pt>
                <c:pt idx="1">
                  <c:v>8.3000000000000007</c:v>
                </c:pt>
                <c:pt idx="2">
                  <c:v>7</c:v>
                </c:pt>
                <c:pt idx="3">
                  <c:v>6.6</c:v>
                </c:pt>
                <c:pt idx="4">
                  <c:v>5.3</c:v>
                </c:pt>
                <c:pt idx="5">
                  <c:v>4.5999999999999996</c:v>
                </c:pt>
                <c:pt idx="6">
                  <c:v>4.3</c:v>
                </c:pt>
                <c:pt idx="7">
                  <c:v>3.7</c:v>
                </c:pt>
                <c:pt idx="8">
                  <c:v>3.5</c:v>
                </c:pt>
                <c:pt idx="9">
                  <c:v>3.1</c:v>
                </c:pt>
                <c:pt idx="10">
                  <c:v>6.5</c:v>
                </c:pt>
                <c:pt idx="11">
                  <c:v>4.4000000000000004</c:v>
                </c:pt>
                <c:pt idx="12">
                  <c:v>2.8</c:v>
                </c:pt>
                <c:pt idx="13">
                  <c:v>3</c:v>
                </c:pt>
                <c:pt idx="14">
                  <c:v>2.8</c:v>
                </c:pt>
                <c:pt idx="15">
                  <c:v>3.8</c:v>
                </c:pt>
                <c:pt idx="16">
                  <c:v>4.0999999999999996</c:v>
                </c:pt>
                <c:pt idx="17">
                  <c:v>3.9</c:v>
                </c:pt>
                <c:pt idx="18">
                  <c:v>3.8</c:v>
                </c:pt>
              </c:numCache>
            </c:numRef>
          </c:val>
          <c:smooth val="0"/>
          <c:extLst>
            <c:ext xmlns:c16="http://schemas.microsoft.com/office/drawing/2014/chart" uri="{C3380CC4-5D6E-409C-BE32-E72D297353CC}">
              <c16:uniqueId val="{00000000-E94A-4463-A04D-4C01D11A2C0C}"/>
            </c:ext>
          </c:extLst>
        </c:ser>
        <c:ser>
          <c:idx val="1"/>
          <c:order val="1"/>
          <c:tx>
            <c:strRef>
              <c:f>Sheet1!$C$1</c:f>
              <c:strCache>
                <c:ptCount val="1"/>
                <c:pt idx="0">
                  <c:v>Non-Veteran</c:v>
                </c:pt>
              </c:strCache>
            </c:strRef>
          </c:tx>
          <c:spPr>
            <a:ln w="28575" cap="rnd">
              <a:solidFill>
                <a:srgbClr val="0070C0"/>
              </a:solidFill>
              <a:prstDash val="dash"/>
              <a:round/>
            </a:ln>
            <a:effectLst/>
          </c:spPr>
          <c:marker>
            <c:symbol val="none"/>
          </c:marker>
          <c:cat>
            <c:strRef>
              <c:f>Sheet1!$A$6:$A$25</c:f>
              <c:strCache>
                <c:ptCount val="19"/>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26-Jan</c:v>
                </c:pt>
                <c:pt idx="17">
                  <c:v>26-Feb</c:v>
                </c:pt>
                <c:pt idx="18">
                  <c:v>26-Mar</c:v>
                </c:pt>
              </c:strCache>
            </c:strRef>
          </c:cat>
          <c:val>
            <c:numRef>
              <c:f>Sheet1!$C$6:$C$25</c:f>
              <c:numCache>
                <c:formatCode>General</c:formatCode>
                <c:ptCount val="20"/>
                <c:pt idx="0">
                  <c:v>9.4</c:v>
                </c:pt>
                <c:pt idx="1">
                  <c:v>8.6999999999999993</c:v>
                </c:pt>
                <c:pt idx="2">
                  <c:v>7.9</c:v>
                </c:pt>
                <c:pt idx="3">
                  <c:v>7.2</c:v>
                </c:pt>
                <c:pt idx="4">
                  <c:v>6</c:v>
                </c:pt>
                <c:pt idx="5">
                  <c:v>5.2</c:v>
                </c:pt>
                <c:pt idx="6">
                  <c:v>4.7</c:v>
                </c:pt>
                <c:pt idx="7">
                  <c:v>4.2</c:v>
                </c:pt>
                <c:pt idx="8">
                  <c:v>3.8</c:v>
                </c:pt>
                <c:pt idx="9">
                  <c:v>3.8</c:v>
                </c:pt>
                <c:pt idx="10">
                  <c:v>8</c:v>
                </c:pt>
                <c:pt idx="11">
                  <c:v>5.3</c:v>
                </c:pt>
                <c:pt idx="12">
                  <c:v>3.6</c:v>
                </c:pt>
                <c:pt idx="13">
                  <c:v>3.6</c:v>
                </c:pt>
                <c:pt idx="14">
                  <c:v>4</c:v>
                </c:pt>
                <c:pt idx="15">
                  <c:v>4.2</c:v>
                </c:pt>
                <c:pt idx="16">
                  <c:v>4.2</c:v>
                </c:pt>
                <c:pt idx="17">
                  <c:v>4.3</c:v>
                </c:pt>
                <c:pt idx="18">
                  <c:v>4.0999999999999996</c:v>
                </c:pt>
              </c:numCache>
            </c:numRef>
          </c:val>
          <c:smooth val="0"/>
          <c:extLst>
            <c:ext xmlns:c16="http://schemas.microsoft.com/office/drawing/2014/chart" uri="{C3380CC4-5D6E-409C-BE32-E72D297353CC}">
              <c16:uniqueId val="{00000001-E94A-4463-A04D-4C01D11A2C0C}"/>
            </c:ext>
          </c:extLst>
        </c:ser>
        <c:dLbls>
          <c:showLegendKey val="0"/>
          <c:showVal val="0"/>
          <c:showCatName val="0"/>
          <c:showSerName val="0"/>
          <c:showPercent val="0"/>
          <c:showBubbleSize val="0"/>
        </c:dLbls>
        <c:smooth val="0"/>
        <c:axId val="349007624"/>
        <c:axId val="349000736"/>
      </c:lineChart>
      <c:catAx>
        <c:axId val="34900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9000736"/>
        <c:crosses val="autoZero"/>
        <c:auto val="1"/>
        <c:lblAlgn val="ctr"/>
        <c:lblOffset val="100"/>
        <c:noMultiLvlLbl val="0"/>
      </c:catAx>
      <c:valAx>
        <c:axId val="3490007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007624"/>
        <c:crosses val="autoZero"/>
        <c:crossBetween val="between"/>
        <c:majorUnit val="1"/>
      </c:valAx>
      <c:spPr>
        <a:noFill/>
        <a:ln>
          <a:noFill/>
        </a:ln>
        <a:effectLst/>
      </c:spPr>
    </c:plotArea>
    <c:legend>
      <c:legendPos val="b"/>
      <c:layout>
        <c:manualLayout>
          <c:xMode val="edge"/>
          <c:yMode val="edge"/>
          <c:x val="0.33658509668518827"/>
          <c:y val="0.74140434998310123"/>
          <c:w val="0.32639705036702815"/>
          <c:h val="8.684589133170186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90000"/>
              </a:lnSpc>
              <a:spcAft>
                <a:spcPts val="1200"/>
              </a:spcAft>
              <a:defRPr sz="1862" b="0" i="0" u="none" strike="noStrike" kern="1200" spc="0" baseline="0">
                <a:solidFill>
                  <a:schemeClr val="tx1">
                    <a:lumMod val="65000"/>
                    <a:lumOff val="35000"/>
                  </a:schemeClr>
                </a:solidFill>
                <a:latin typeface="+mn-lt"/>
                <a:ea typeface="+mn-ea"/>
                <a:cs typeface="+mn-cs"/>
              </a:defRPr>
            </a:pP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The typical participant</a:t>
            </a:r>
            <a:b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is 48 years old</a:t>
            </a:r>
            <a:r>
              <a:rPr lang="en-US" sz="1700" b="1" i="0" u="none" strike="noStrike" kern="1200" spc="0" baseline="30000">
                <a:solidFill>
                  <a:srgbClr val="3A50A5"/>
                </a:solidFill>
                <a:latin typeface="Open Sans" panose="020B0606030504020204" pitchFamily="34" charset="0"/>
                <a:ea typeface="Open Sans" panose="020B0606030504020204" pitchFamily="34" charset="0"/>
                <a:cs typeface="Open Sans" panose="020B0606030504020204" pitchFamily="34" charset="0"/>
              </a:rPr>
              <a:t>±</a:t>
            </a:r>
          </a:p>
        </c:rich>
      </c:tx>
      <c:layout>
        <c:manualLayout>
          <c:xMode val="edge"/>
          <c:yMode val="edge"/>
          <c:x val="0.25005742181137924"/>
          <c:y val="0"/>
        </c:manualLayout>
      </c:layout>
      <c:overlay val="0"/>
      <c:spPr>
        <a:noFill/>
        <a:ln>
          <a:noFill/>
        </a:ln>
        <a:effectLst/>
      </c:spPr>
      <c:txPr>
        <a:bodyPr rot="0" spcFirstLastPara="1" vertOverflow="ellipsis" vert="horz" wrap="square" anchor="ctr" anchorCtr="1"/>
        <a:lstStyle/>
        <a:p>
          <a:pPr>
            <a:lnSpc>
              <a:spcPct val="90000"/>
            </a:lnSpc>
            <a:spcAft>
              <a:spcPts val="1200"/>
            </a:spcAft>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474925212440814"/>
          <c:y val="0.29445209008873136"/>
          <c:w val="0.43514358038069217"/>
          <c:h val="0.57293970833438068"/>
        </c:manualLayout>
      </c:layout>
      <c:pieChart>
        <c:varyColors val="1"/>
        <c:ser>
          <c:idx val="0"/>
          <c:order val="0"/>
          <c:tx>
            <c:strRef>
              <c:f>Sheet1!$B$1</c:f>
              <c:strCache>
                <c:ptCount val="1"/>
                <c:pt idx="0">
                  <c:v>The typical participant is 48 years old</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C04-4098-B130-2BA7BB0933B3}"/>
              </c:ext>
            </c:extLst>
          </c:dPt>
          <c:dPt>
            <c:idx val="1"/>
            <c:bubble3D val="0"/>
            <c:spPr>
              <a:solidFill>
                <a:srgbClr val="31356E"/>
              </a:solidFill>
              <a:ln w="19050">
                <a:noFill/>
              </a:ln>
              <a:effectLst/>
            </c:spPr>
            <c:extLst>
              <c:ext xmlns:c16="http://schemas.microsoft.com/office/drawing/2014/chart" uri="{C3380CC4-5D6E-409C-BE32-E72D297353CC}">
                <c16:uniqueId val="{00000003-9C04-4098-B130-2BA7BB0933B3}"/>
              </c:ext>
            </c:extLst>
          </c:dPt>
          <c:dPt>
            <c:idx val="2"/>
            <c:bubble3D val="0"/>
            <c:spPr>
              <a:solidFill>
                <a:srgbClr val="305790"/>
              </a:solidFill>
              <a:ln w="19050">
                <a:noFill/>
              </a:ln>
              <a:effectLst/>
            </c:spPr>
            <c:extLst>
              <c:ext xmlns:c16="http://schemas.microsoft.com/office/drawing/2014/chart" uri="{C3380CC4-5D6E-409C-BE32-E72D297353CC}">
                <c16:uniqueId val="{00000005-9C04-4098-B130-2BA7BB0933B3}"/>
              </c:ext>
            </c:extLst>
          </c:dPt>
          <c:dPt>
            <c:idx val="3"/>
            <c:bubble3D val="0"/>
            <c:spPr>
              <a:solidFill>
                <a:srgbClr val="2D8BBA"/>
              </a:solidFill>
              <a:ln w="19050">
                <a:noFill/>
              </a:ln>
              <a:effectLst/>
            </c:spPr>
            <c:extLst>
              <c:ext xmlns:c16="http://schemas.microsoft.com/office/drawing/2014/chart" uri="{C3380CC4-5D6E-409C-BE32-E72D297353CC}">
                <c16:uniqueId val="{00000007-9C04-4098-B130-2BA7BB0933B3}"/>
              </c:ext>
            </c:extLst>
          </c:dPt>
          <c:dPt>
            <c:idx val="4"/>
            <c:bubble3D val="0"/>
            <c:spPr>
              <a:solidFill>
                <a:srgbClr val="41B8D5"/>
              </a:solidFill>
              <a:ln w="19050">
                <a:noFill/>
              </a:ln>
              <a:effectLst/>
            </c:spPr>
            <c:extLst>
              <c:ext xmlns:c16="http://schemas.microsoft.com/office/drawing/2014/chart" uri="{C3380CC4-5D6E-409C-BE32-E72D297353CC}">
                <c16:uniqueId val="{00000009-9C04-4098-B130-2BA7BB0933B3}"/>
              </c:ext>
            </c:extLst>
          </c:dPt>
          <c:dPt>
            <c:idx val="5"/>
            <c:bubble3D val="0"/>
            <c:spPr>
              <a:solidFill>
                <a:srgbClr val="6CE5E8"/>
              </a:solidFill>
              <a:ln w="19050">
                <a:noFill/>
              </a:ln>
              <a:effectLst/>
            </c:spPr>
            <c:extLst>
              <c:ext xmlns:c16="http://schemas.microsoft.com/office/drawing/2014/chart" uri="{C3380CC4-5D6E-409C-BE32-E72D297353CC}">
                <c16:uniqueId val="{0000000B-9C04-4098-B130-2BA7BB0933B3}"/>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C04-4098-B130-2BA7BB0933B3}"/>
              </c:ext>
            </c:extLst>
          </c:dPt>
          <c:dPt>
            <c:idx val="7"/>
            <c:bubble3D val="0"/>
            <c:spPr>
              <a:solidFill>
                <a:srgbClr val="48C1D9"/>
              </a:solidFill>
              <a:ln w="19050">
                <a:noFill/>
              </a:ln>
              <a:effectLst/>
            </c:spPr>
            <c:extLst>
              <c:ext xmlns:c16="http://schemas.microsoft.com/office/drawing/2014/chart" uri="{C3380CC4-5D6E-409C-BE32-E72D297353CC}">
                <c16:uniqueId val="{0000000F-9C04-4098-B130-2BA7BB0933B3}"/>
              </c:ext>
            </c:extLst>
          </c:dPt>
          <c:dLbls>
            <c:dLbl>
              <c:idx val="0"/>
              <c:layout>
                <c:manualLayout>
                  <c:x val="4.2934611521311096E-2"/>
                  <c:y val="-1.33013263621815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C04-4098-B130-2BA7BB0933B3}"/>
                </c:ext>
              </c:extLst>
            </c:dLbl>
            <c:dLbl>
              <c:idx val="1"/>
              <c:layout>
                <c:manualLayout>
                  <c:x val="4.7985742288524168E-2"/>
                  <c:y val="0"/>
                </c:manualLayout>
              </c:layout>
              <c:tx>
                <c:rich>
                  <a:bodyPr/>
                  <a:lstStyle/>
                  <a:p>
                    <a:fld id="{CD8E2923-3022-4A03-89FC-EFEB79751CCF}" type="CATEGORYNAME">
                      <a:rPr lang="en-US" sz="1300"/>
                      <a:pPr/>
                      <a:t>[CATEGORY NAME]</a:t>
                    </a:fld>
                    <a:endParaRPr lang="en-US" sz="1300" baseline="0"/>
                  </a:p>
                  <a:p>
                    <a:fld id="{14BF43B9-9093-4FC7-A686-03233735E49F}"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C04-4098-B130-2BA7BB0933B3}"/>
                </c:ext>
              </c:extLst>
            </c:dLbl>
            <c:dLbl>
              <c:idx val="2"/>
              <c:layout>
                <c:manualLayout>
                  <c:x val="3.030678460327833E-2"/>
                  <c:y val="2.9927984314908378E-2"/>
                </c:manualLayout>
              </c:layout>
              <c:tx>
                <c:rich>
                  <a:bodyPr/>
                  <a:lstStyle/>
                  <a:p>
                    <a:fld id="{2F784C4F-402C-4714-90DA-4F19C4FA0572}" type="CATEGORYNAME">
                      <a:rPr lang="en-US" sz="1300"/>
                      <a:pPr/>
                      <a:t>[CATEGORY NAME]</a:t>
                    </a:fld>
                    <a:endParaRPr lang="en-US" sz="1300" baseline="0"/>
                  </a:p>
                  <a:p>
                    <a:fld id="{876CDD0C-0DAA-436F-AA6C-C9546A6F768C}"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9C04-4098-B130-2BA7BB0933B3}"/>
                </c:ext>
              </c:extLst>
            </c:dLbl>
            <c:dLbl>
              <c:idx val="3"/>
              <c:layout>
                <c:manualLayout>
                  <c:x val="7.5766961508196059E-3"/>
                  <c:y val="-3.3253315905453751E-3"/>
                </c:manualLayout>
              </c:layout>
              <c:tx>
                <c:rich>
                  <a:bodyPr/>
                  <a:lstStyle/>
                  <a:p>
                    <a:fld id="{28881A1B-121E-4314-9CF7-467FB4723377}" type="CATEGORYNAME">
                      <a:rPr lang="en-US" sz="1300"/>
                      <a:pPr/>
                      <a:t>[CATEGORY NAME]</a:t>
                    </a:fld>
                    <a:endParaRPr lang="en-US" sz="1300" baseline="0"/>
                  </a:p>
                  <a:p>
                    <a:fld id="{E906985E-F246-45B2-A2DB-2FB6572335EE}"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9C04-4098-B130-2BA7BB0933B3}"/>
                </c:ext>
              </c:extLst>
            </c:dLbl>
            <c:dLbl>
              <c:idx val="4"/>
              <c:layout>
                <c:manualLayout>
                  <c:x val="-3.7883480754098031E-2"/>
                  <c:y val="0"/>
                </c:manualLayout>
              </c:layout>
              <c:tx>
                <c:rich>
                  <a:bodyPr/>
                  <a:lstStyle/>
                  <a:p>
                    <a:fld id="{22CB723A-85D1-45BC-B77A-18FF17E6C38D}" type="CATEGORYNAME">
                      <a:rPr lang="en-US" sz="1300"/>
                      <a:pPr/>
                      <a:t>[CATEGORY NAME]</a:t>
                    </a:fld>
                    <a:endParaRPr lang="en-US" sz="1300" baseline="0"/>
                  </a:p>
                  <a:p>
                    <a:fld id="{CB861EDD-1361-4674-B7E6-9E33CFE10FD5}"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0083329737219894"/>
                      <c:h val="0.13366109698620193"/>
                    </c:manualLayout>
                  </c15:layout>
                  <c15:dlblFieldTable/>
                  <c15:showDataLabelsRange val="0"/>
                </c:ext>
                <c:ext xmlns:c16="http://schemas.microsoft.com/office/drawing/2014/chart" uri="{C3380CC4-5D6E-409C-BE32-E72D297353CC}">
                  <c16:uniqueId val="{00000009-9C04-4098-B130-2BA7BB0933B3}"/>
                </c:ext>
              </c:extLst>
            </c:dLbl>
            <c:dLbl>
              <c:idx val="5"/>
              <c:tx>
                <c:rich>
                  <a:bodyPr/>
                  <a:lstStyle/>
                  <a:p>
                    <a:fld id="{9B8B2F40-E48C-438A-9047-0DA2AA0B8CED}" type="CATEGORYNAME">
                      <a:rPr lang="en-US" sz="1300"/>
                      <a:pPr/>
                      <a:t>[CATEGORY NAME]</a:t>
                    </a:fld>
                    <a:endParaRPr lang="en-US" sz="1300" baseline="0"/>
                  </a:p>
                  <a:p>
                    <a:fld id="{72D21586-0585-44E8-A4C4-CA5AD61B0111}" type="VALUE">
                      <a:rPr lang="en-US" sz="1300"/>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0083329737219894"/>
                      <c:h val="0.13366109698620193"/>
                    </c:manualLayout>
                  </c15:layout>
                  <c15:dlblFieldTable/>
                  <c15:showDataLabelsRange val="0"/>
                </c:ext>
                <c:ext xmlns:c16="http://schemas.microsoft.com/office/drawing/2014/chart" uri="{C3380CC4-5D6E-409C-BE32-E72D297353CC}">
                  <c16:uniqueId val="{0000000B-9C04-4098-B130-2BA7BB0933B3}"/>
                </c:ext>
              </c:extLst>
            </c:dLbl>
            <c:dLbl>
              <c:idx val="6"/>
              <c:layout>
                <c:manualLayout>
                  <c:x val="-9.5971484577048349E-2"/>
                  <c:y val="1.662665795272684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7.7231789430687842E-2"/>
                      <c:h val="0.11864783115065899"/>
                    </c:manualLayout>
                  </c15:layout>
                </c:ext>
                <c:ext xmlns:c16="http://schemas.microsoft.com/office/drawing/2014/chart" uri="{C3380CC4-5D6E-409C-BE32-E72D297353CC}">
                  <c16:uniqueId val="{0000000D-9C04-4098-B130-2BA7BB0933B3}"/>
                </c:ext>
              </c:extLst>
            </c:dLbl>
            <c:dLbl>
              <c:idx val="7"/>
              <c:layout>
                <c:manualLayout>
                  <c:x val="-6.0613569206556847E-2"/>
                  <c:y val="0"/>
                </c:manualLayout>
              </c:layout>
              <c:tx>
                <c:rich>
                  <a:bodyPr/>
                  <a:lstStyle/>
                  <a:p>
                    <a:fld id="{47ECDBA9-B7CE-4C09-A054-D0E62078882B}" type="CATEGORYNAME">
                      <a:rPr lang="en-US" sz="1300"/>
                      <a:pPr/>
                      <a:t>[CATEGORY NAME]</a:t>
                    </a:fld>
                    <a:endParaRPr lang="en-US" sz="1300" baseline="0"/>
                  </a:p>
                  <a:p>
                    <a:fld id="{50460597-D6DF-4D92-B4D1-CC69FF63C310}"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9C04-4098-B130-2BA7BB0933B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18-24</c:v>
                </c:pt>
                <c:pt idx="1">
                  <c:v>25-29</c:v>
                </c:pt>
                <c:pt idx="2">
                  <c:v>30-34</c:v>
                </c:pt>
                <c:pt idx="3">
                  <c:v>35-44</c:v>
                </c:pt>
                <c:pt idx="4">
                  <c:v>45-54</c:v>
                </c:pt>
                <c:pt idx="5">
                  <c:v>55-64</c:v>
                </c:pt>
                <c:pt idx="6">
                  <c:v>65+</c:v>
                </c:pt>
                <c:pt idx="7">
                  <c:v>Unknown</c:v>
                </c:pt>
              </c:strCache>
            </c:strRef>
          </c:cat>
          <c:val>
            <c:numRef>
              <c:f>Sheet1!$B$2:$B$9</c:f>
              <c:numCache>
                <c:formatCode>0%</c:formatCode>
                <c:ptCount val="8"/>
                <c:pt idx="0">
                  <c:v>3.7370892018779342E-2</c:v>
                </c:pt>
                <c:pt idx="1">
                  <c:v>7.4929577464788732E-2</c:v>
                </c:pt>
                <c:pt idx="2">
                  <c:v>9.7715179968701091E-2</c:v>
                </c:pt>
                <c:pt idx="3">
                  <c:v>0.21827856025039125</c:v>
                </c:pt>
                <c:pt idx="4">
                  <c:v>0.19449139280125197</c:v>
                </c:pt>
                <c:pt idx="5">
                  <c:v>0.26879499217527386</c:v>
                </c:pt>
                <c:pt idx="6">
                  <c:v>9.9092331768388109E-2</c:v>
                </c:pt>
                <c:pt idx="7">
                  <c:v>9.2644757433489825E-3</c:v>
                </c:pt>
              </c:numCache>
            </c:numRef>
          </c:val>
          <c:extLst>
            <c:ext xmlns:c16="http://schemas.microsoft.com/office/drawing/2014/chart" uri="{C3380CC4-5D6E-409C-BE32-E72D297353CC}">
              <c16:uniqueId val="{00000010-9C04-4098-B130-2BA7BB0933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Their education level</a:t>
            </a:r>
          </a:p>
        </c:rich>
      </c:tx>
      <c:layout>
        <c:manualLayout>
          <c:xMode val="edge"/>
          <c:yMode val="edge"/>
          <c:x val="0.24079089627402334"/>
          <c:y val="3.93872089330363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Their education level</c:v>
                </c:pt>
              </c:strCache>
            </c:strRef>
          </c:tx>
          <c:spPr>
            <a:solidFill>
              <a:schemeClr val="accent1"/>
            </a:solidFill>
            <a:ln>
              <a:noFill/>
            </a:ln>
            <a:effectLst/>
          </c:spPr>
          <c:invertIfNegative val="0"/>
          <c:dPt>
            <c:idx val="0"/>
            <c:invertIfNegative val="0"/>
            <c:bubble3D val="0"/>
            <c:spPr>
              <a:solidFill>
                <a:srgbClr val="6CE5E8"/>
              </a:solidFill>
              <a:ln>
                <a:noFill/>
              </a:ln>
              <a:effectLst/>
            </c:spPr>
            <c:extLst>
              <c:ext xmlns:c16="http://schemas.microsoft.com/office/drawing/2014/chart" uri="{C3380CC4-5D6E-409C-BE32-E72D297353CC}">
                <c16:uniqueId val="{00000001-CA9A-436F-BC0A-F72DC9B73E76}"/>
              </c:ext>
            </c:extLst>
          </c:dPt>
          <c:dPt>
            <c:idx val="1"/>
            <c:invertIfNegative val="0"/>
            <c:bubble3D val="0"/>
            <c:spPr>
              <a:solidFill>
                <a:srgbClr val="48C1D9"/>
              </a:solidFill>
              <a:ln>
                <a:noFill/>
              </a:ln>
              <a:effectLst/>
            </c:spPr>
            <c:extLst>
              <c:ext xmlns:c16="http://schemas.microsoft.com/office/drawing/2014/chart" uri="{C3380CC4-5D6E-409C-BE32-E72D297353CC}">
                <c16:uniqueId val="{00000003-CA9A-436F-BC0A-F72DC9B73E76}"/>
              </c:ext>
            </c:extLst>
          </c:dPt>
          <c:dPt>
            <c:idx val="2"/>
            <c:invertIfNegative val="0"/>
            <c:bubble3D val="0"/>
            <c:spPr>
              <a:solidFill>
                <a:srgbClr val="329DC6"/>
              </a:solidFill>
              <a:ln>
                <a:noFill/>
              </a:ln>
              <a:effectLst/>
            </c:spPr>
            <c:extLst>
              <c:ext xmlns:c16="http://schemas.microsoft.com/office/drawing/2014/chart" uri="{C3380CC4-5D6E-409C-BE32-E72D297353CC}">
                <c16:uniqueId val="{00000005-CA9A-436F-BC0A-F72DC9B73E76}"/>
              </c:ext>
            </c:extLst>
          </c:dPt>
          <c:dPt>
            <c:idx val="3"/>
            <c:invertIfNegative val="0"/>
            <c:bubble3D val="0"/>
            <c:spPr>
              <a:solidFill>
                <a:srgbClr val="2D7AAE"/>
              </a:solidFill>
              <a:ln>
                <a:noFill/>
              </a:ln>
              <a:effectLst/>
            </c:spPr>
            <c:extLst>
              <c:ext xmlns:c16="http://schemas.microsoft.com/office/drawing/2014/chart" uri="{C3380CC4-5D6E-409C-BE32-E72D297353CC}">
                <c16:uniqueId val="{00000007-CA9A-436F-BC0A-F72DC9B73E76}"/>
              </c:ext>
            </c:extLst>
          </c:dPt>
          <c:dPt>
            <c:idx val="4"/>
            <c:invertIfNegative val="0"/>
            <c:bubble3D val="0"/>
            <c:spPr>
              <a:solidFill>
                <a:srgbClr val="305790"/>
              </a:solidFill>
              <a:ln>
                <a:noFill/>
              </a:ln>
              <a:effectLst/>
            </c:spPr>
            <c:extLst>
              <c:ext xmlns:c16="http://schemas.microsoft.com/office/drawing/2014/chart" uri="{C3380CC4-5D6E-409C-BE32-E72D297353CC}">
                <c16:uniqueId val="{00000009-CA9A-436F-BC0A-F72DC9B73E76}"/>
              </c:ext>
            </c:extLst>
          </c:dPt>
          <c:dPt>
            <c:idx val="5"/>
            <c:invertIfNegative val="0"/>
            <c:bubble3D val="0"/>
            <c:spPr>
              <a:solidFill>
                <a:srgbClr val="31356E"/>
              </a:solidFill>
              <a:ln>
                <a:noFill/>
              </a:ln>
              <a:effectLst/>
            </c:spPr>
            <c:extLst>
              <c:ext xmlns:c16="http://schemas.microsoft.com/office/drawing/2014/chart" uri="{C3380CC4-5D6E-409C-BE32-E72D297353CC}">
                <c16:uniqueId val="{0000000B-CA9A-436F-BC0A-F72DC9B73E7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9A-436F-BC0A-F72DC9B73E76}"/>
                </c:ext>
              </c:extLst>
            </c:dLbl>
            <c:dLbl>
              <c:idx val="1"/>
              <c:layout>
                <c:manualLayout>
                  <c:x val="-7.886956113125862E-2"/>
                  <c:y val="4.379345077564328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60351C43-F912-4A76-9ACE-45CDBB9DE027}" type="VALUE">
                      <a:rPr lang="en-US">
                        <a:solidFill>
                          <a:schemeClr val="bg1"/>
                        </a:solidFill>
                      </a:rPr>
                      <a:pPr>
                        <a:defRPr sz="1100">
                          <a:latin typeface="Open Sans" panose="020B0606030504020204" pitchFamily="34" charset="0"/>
                          <a:ea typeface="Open Sans" panose="020B0606030504020204" pitchFamily="34" charset="0"/>
                          <a:cs typeface="Open Sans" panose="020B0606030504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2652114232105464E-2"/>
                      <c:h val="8.7499314649736884E-2"/>
                    </c:manualLayout>
                  </c15:layout>
                  <c15:dlblFieldTable/>
                  <c15:showDataLabelsRange val="0"/>
                </c:ext>
                <c:ext xmlns:c16="http://schemas.microsoft.com/office/drawing/2014/chart" uri="{C3380CC4-5D6E-409C-BE32-E72D297353CC}">
                  <c16:uniqueId val="{00000003-CA9A-436F-BC0A-F72DC9B73E7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9A-436F-BC0A-F72DC9B73E7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9A-436F-BC0A-F72DC9B73E7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9A-436F-BC0A-F72DC9B73E7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9A-436F-BC0A-F72DC9B73E7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high school diploma</c:v>
                </c:pt>
                <c:pt idx="1">
                  <c:v>High school diploma/equiv.</c:v>
                </c:pt>
                <c:pt idx="2">
                  <c:v>Certificate</c:v>
                </c:pt>
                <c:pt idx="3">
                  <c:v>Some college, no degree</c:v>
                </c:pt>
                <c:pt idx="4">
                  <c:v>Associate's degree</c:v>
                </c:pt>
                <c:pt idx="5">
                  <c:v>Bachelor's or higher</c:v>
                </c:pt>
              </c:strCache>
            </c:strRef>
          </c:cat>
          <c:val>
            <c:numRef>
              <c:f>Sheet1!$B$2:$B$7</c:f>
              <c:numCache>
                <c:formatCode>0%</c:formatCode>
                <c:ptCount val="6"/>
                <c:pt idx="0">
                  <c:v>0.02</c:v>
                </c:pt>
                <c:pt idx="1">
                  <c:v>0.55000000000000004</c:v>
                </c:pt>
                <c:pt idx="2">
                  <c:v>0.05</c:v>
                </c:pt>
                <c:pt idx="3">
                  <c:v>0.16</c:v>
                </c:pt>
                <c:pt idx="4">
                  <c:v>0.1</c:v>
                </c:pt>
                <c:pt idx="5">
                  <c:v>0.12</c:v>
                </c:pt>
              </c:numCache>
            </c:numRef>
          </c:val>
          <c:extLst>
            <c:ext xmlns:c16="http://schemas.microsoft.com/office/drawing/2014/chart" uri="{C3380CC4-5D6E-409C-BE32-E72D297353CC}">
              <c16:uniqueId val="{0000000C-CA9A-436F-BC0A-F72DC9B73E76}"/>
            </c:ext>
          </c:extLst>
        </c:ser>
        <c:dLbls>
          <c:showLegendKey val="0"/>
          <c:showVal val="0"/>
          <c:showCatName val="0"/>
          <c:showSerName val="0"/>
          <c:showPercent val="0"/>
          <c:showBubbleSize val="0"/>
        </c:dLbls>
        <c:gapWidth val="15"/>
        <c:axId val="566443016"/>
        <c:axId val="566441704"/>
      </c:barChart>
      <c:catAx>
        <c:axId val="56644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1704"/>
        <c:crosses val="autoZero"/>
        <c:auto val="1"/>
        <c:lblAlgn val="ctr"/>
        <c:lblOffset val="100"/>
        <c:noMultiLvlLbl val="0"/>
      </c:catAx>
      <c:valAx>
        <c:axId val="566441704"/>
        <c:scaling>
          <c:orientation val="minMax"/>
          <c:max val="0.57000000000000006"/>
          <c:min val="0"/>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Were discharged more than 9 years ago</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90AE-4EF2-AD7C-E04890520591}"/>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90AE-4EF2-AD7C-E04890520591}"/>
              </c:ext>
            </c:extLst>
          </c:dPt>
          <c:cat>
            <c:strRef>
              <c:f>Sheet1!$A$2:$A$3</c:f>
              <c:strCache>
                <c:ptCount val="2"/>
                <c:pt idx="0">
                  <c:v>Yes</c:v>
                </c:pt>
                <c:pt idx="1">
                  <c:v>No</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90AE-4EF2-AD7C-E0489052059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Have a disability or special disability</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AF9F-4B3E-B60B-14D694C59E17}"/>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AF9F-4B3E-B60B-14D694C59E17}"/>
              </c:ext>
            </c:extLst>
          </c:dPt>
          <c:cat>
            <c:strRef>
              <c:f>Sheet1!$A$2:$A$3</c:f>
              <c:strCache>
                <c:ptCount val="2"/>
                <c:pt idx="0">
                  <c:v>Yes</c:v>
                </c:pt>
                <c:pt idx="1">
                  <c:v>No</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AF9F-4B3E-B60B-14D694C59E1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Are episodically homeless</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19D3-4808-A595-F195311E96D6}"/>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D3-4808-A595-F195311E96D6}"/>
              </c:ext>
            </c:extLst>
          </c:dPt>
          <c:cat>
            <c:strRef>
              <c:f>Sheet1!$A$2:$A$3</c:f>
              <c:strCache>
                <c:ptCount val="2"/>
                <c:pt idx="0">
                  <c:v>Yes</c:v>
                </c:pt>
                <c:pt idx="1">
                  <c:v>No</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19D3-4808-A595-F195311E96D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90000"/>
              </a:lnSpc>
              <a:defRPr sz="1862" b="0" i="0" u="none" strike="noStrike" kern="1200" spc="0" baseline="0">
                <a:solidFill>
                  <a:schemeClr val="tx1">
                    <a:lumMod val="65000"/>
                    <a:lumOff val="35000"/>
                  </a:schemeClr>
                </a:solidFill>
                <a:latin typeface="+mn-lt"/>
                <a:ea typeface="+mn-ea"/>
                <a:cs typeface="+mn-cs"/>
              </a:defRPr>
            </a:pP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Participant categories*</a:t>
            </a:r>
          </a:p>
        </c:rich>
      </c:tx>
      <c:layout>
        <c:manualLayout>
          <c:xMode val="edge"/>
          <c:yMode val="edge"/>
          <c:x val="0.2334703636103658"/>
          <c:y val="4.5462446180832401E-2"/>
        </c:manualLayout>
      </c:layout>
      <c:overlay val="0"/>
      <c:spPr>
        <a:noFill/>
        <a:ln>
          <a:noFill/>
        </a:ln>
        <a:effectLst/>
      </c:spPr>
      <c:txPr>
        <a:bodyPr rot="0" spcFirstLastPara="1" vertOverflow="ellipsis" vert="horz" wrap="square" anchor="ctr" anchorCtr="1"/>
        <a:lstStyle/>
        <a:p>
          <a:pPr>
            <a:lnSpc>
              <a:spcPct val="90000"/>
            </a:lnSpc>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Priority populations</c:v>
                </c:pt>
              </c:strCache>
            </c:strRef>
          </c:tx>
          <c:spPr>
            <a:solidFill>
              <a:schemeClr val="accent1"/>
            </a:solidFill>
            <a:ln>
              <a:noFill/>
            </a:ln>
            <a:effectLst/>
          </c:spPr>
          <c:invertIfNegative val="0"/>
          <c:dPt>
            <c:idx val="0"/>
            <c:invertIfNegative val="0"/>
            <c:bubble3D val="0"/>
            <c:spPr>
              <a:solidFill>
                <a:srgbClr val="329DC6"/>
              </a:solidFill>
              <a:ln>
                <a:noFill/>
              </a:ln>
              <a:effectLst/>
            </c:spPr>
            <c:extLst>
              <c:ext xmlns:c16="http://schemas.microsoft.com/office/drawing/2014/chart" uri="{C3380CC4-5D6E-409C-BE32-E72D297353CC}">
                <c16:uniqueId val="{00000001-581B-4BB5-863D-630C73CB3B94}"/>
              </c:ext>
            </c:extLst>
          </c:dPt>
          <c:dPt>
            <c:idx val="1"/>
            <c:invertIfNegative val="0"/>
            <c:bubble3D val="0"/>
            <c:spPr>
              <a:solidFill>
                <a:srgbClr val="2D7AAE"/>
              </a:solidFill>
              <a:ln>
                <a:noFill/>
              </a:ln>
              <a:effectLst/>
            </c:spPr>
            <c:extLst>
              <c:ext xmlns:c16="http://schemas.microsoft.com/office/drawing/2014/chart" uri="{C3380CC4-5D6E-409C-BE32-E72D297353CC}">
                <c16:uniqueId val="{00000003-581B-4BB5-863D-630C73CB3B94}"/>
              </c:ext>
            </c:extLst>
          </c:dPt>
          <c:dPt>
            <c:idx val="2"/>
            <c:invertIfNegative val="0"/>
            <c:bubble3D val="0"/>
            <c:spPr>
              <a:solidFill>
                <a:srgbClr val="305790"/>
              </a:solidFill>
              <a:ln>
                <a:noFill/>
              </a:ln>
              <a:effectLst/>
            </c:spPr>
            <c:extLst>
              <c:ext xmlns:c16="http://schemas.microsoft.com/office/drawing/2014/chart" uri="{C3380CC4-5D6E-409C-BE32-E72D297353CC}">
                <c16:uniqueId val="{00000005-581B-4BB5-863D-630C73CB3B94}"/>
              </c:ext>
            </c:extLst>
          </c:dPt>
          <c:dPt>
            <c:idx val="3"/>
            <c:invertIfNegative val="0"/>
            <c:bubble3D val="0"/>
            <c:spPr>
              <a:solidFill>
                <a:srgbClr val="31356E"/>
              </a:solidFill>
              <a:ln>
                <a:noFill/>
              </a:ln>
              <a:effectLst/>
            </c:spPr>
            <c:extLst>
              <c:ext xmlns:c16="http://schemas.microsoft.com/office/drawing/2014/chart" uri="{C3380CC4-5D6E-409C-BE32-E72D297353CC}">
                <c16:uniqueId val="{00000007-581B-4BB5-863D-630C73CB3B9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B-4BB5-863D-630C73CB3B9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1B-4BB5-863D-630C73CB3B9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1B-4BB5-863D-630C73CB3B9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1B-4BB5-863D-630C73CB3B9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Justice-involved</c:v>
                </c:pt>
                <c:pt idx="1">
                  <c:v>At risk of homelessness</c:v>
                </c:pt>
                <c:pt idx="2">
                  <c:v>Homeless with children</c:v>
                </c:pt>
                <c:pt idx="3">
                  <c:v>Female</c:v>
                </c:pt>
              </c:strCache>
            </c:strRef>
          </c:cat>
          <c:val>
            <c:numRef>
              <c:f>Sheet1!$B$2:$B$5</c:f>
              <c:numCache>
                <c:formatCode>0%</c:formatCode>
                <c:ptCount val="4"/>
                <c:pt idx="0">
                  <c:v>9.0999999999999998E-2</c:v>
                </c:pt>
                <c:pt idx="1">
                  <c:v>0.16</c:v>
                </c:pt>
                <c:pt idx="2">
                  <c:v>7.0000000000000007E-2</c:v>
                </c:pt>
                <c:pt idx="3">
                  <c:v>0.11</c:v>
                </c:pt>
              </c:numCache>
            </c:numRef>
          </c:val>
          <c:extLst>
            <c:ext xmlns:c16="http://schemas.microsoft.com/office/drawing/2014/chart" uri="{C3380CC4-5D6E-409C-BE32-E72D297353CC}">
              <c16:uniqueId val="{00000008-581B-4BB5-863D-630C73CB3B94}"/>
            </c:ext>
          </c:extLst>
        </c:ser>
        <c:dLbls>
          <c:showLegendKey val="0"/>
          <c:showVal val="0"/>
          <c:showCatName val="0"/>
          <c:showSerName val="0"/>
          <c:showPercent val="0"/>
          <c:showBubbleSize val="0"/>
        </c:dLbls>
        <c:gapWidth val="15"/>
        <c:axId val="566443016"/>
        <c:axId val="566441704"/>
      </c:barChart>
      <c:catAx>
        <c:axId val="56644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1704"/>
        <c:crosses val="autoZero"/>
        <c:auto val="1"/>
        <c:lblAlgn val="ctr"/>
        <c:lblOffset val="100"/>
        <c:noMultiLvlLbl val="0"/>
      </c:catAx>
      <c:valAx>
        <c:axId val="566441704"/>
        <c:scaling>
          <c:orientation val="minMax"/>
          <c:max val="0.55000000000000004"/>
          <c:min val="0"/>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lnSpc>
                <a:spcPct val="90000"/>
              </a:lnSpc>
              <a:spcBef>
                <a:spcPts val="0"/>
              </a:spcBef>
              <a:spcAft>
                <a:spcPts val="1200"/>
              </a:spcAft>
              <a:defRPr sz="1862" b="0" i="0" u="none" strike="noStrike" kern="1200" spc="0" baseline="0">
                <a:solidFill>
                  <a:schemeClr val="tx1">
                    <a:lumMod val="65000"/>
                    <a:lumOff val="35000"/>
                  </a:schemeClr>
                </a:solidFill>
                <a:latin typeface="+mn-lt"/>
                <a:ea typeface="+mn-ea"/>
                <a:cs typeface="+mn-cs"/>
              </a:defRPr>
            </a:pPr>
            <a:r>
              <a:rPr lang="en-US" sz="1700" b="1" i="0">
                <a:solidFill>
                  <a:srgbClr val="3A50A5"/>
                </a:solidFill>
                <a:latin typeface="Open Sans" panose="020B0606030504020204" pitchFamily="34" charset="0"/>
                <a:ea typeface="Open Sans" panose="020B0606030504020204" pitchFamily="34" charset="0"/>
                <a:cs typeface="Open Sans" panose="020B0606030504020204" pitchFamily="34" charset="0"/>
              </a:rPr>
              <a:t>The typical participant</a:t>
            </a:r>
            <a:br>
              <a:rPr lang="en-US" sz="1700" b="1" i="0" baseline="0">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700" b="1" i="0">
                <a:solidFill>
                  <a:srgbClr val="3A50A5"/>
                </a:solidFill>
                <a:latin typeface="Open Sans" panose="020B0606030504020204" pitchFamily="34" charset="0"/>
                <a:ea typeface="Open Sans" panose="020B0606030504020204" pitchFamily="34" charset="0"/>
                <a:cs typeface="Open Sans" panose="020B0606030504020204" pitchFamily="34" charset="0"/>
              </a:rPr>
              <a:t>is a white male</a:t>
            </a:r>
          </a:p>
        </c:rich>
      </c:tx>
      <c:layout>
        <c:manualLayout>
          <c:xMode val="edge"/>
          <c:yMode val="edge"/>
          <c:x val="0.26559665418107764"/>
          <c:y val="0"/>
        </c:manualLayout>
      </c:layout>
      <c:overlay val="0"/>
      <c:spPr>
        <a:noFill/>
        <a:ln>
          <a:noFill/>
        </a:ln>
        <a:effectLst/>
      </c:spPr>
      <c:txPr>
        <a:bodyPr rot="0" spcFirstLastPara="1" vertOverflow="ellipsis" vert="horz" wrap="square" anchor="ctr" anchorCtr="0"/>
        <a:lstStyle/>
        <a:p>
          <a:pPr>
            <a:lnSpc>
              <a:spcPct val="90000"/>
            </a:lnSpc>
            <a:spcBef>
              <a:spcPts val="0"/>
            </a:spcBef>
            <a:spcAft>
              <a:spcPts val="1200"/>
            </a:spcAft>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 typical participant is a white male</c:v>
                </c:pt>
              </c:strCache>
            </c:strRef>
          </c:tx>
          <c:spPr>
            <a:ln>
              <a:noFill/>
            </a:ln>
          </c:spPr>
          <c:dPt>
            <c:idx val="0"/>
            <c:bubble3D val="0"/>
            <c:spPr>
              <a:solidFill>
                <a:srgbClr val="31356E"/>
              </a:solidFill>
              <a:ln w="19050">
                <a:noFill/>
              </a:ln>
              <a:effectLst/>
            </c:spPr>
            <c:extLst>
              <c:ext xmlns:c16="http://schemas.microsoft.com/office/drawing/2014/chart" uri="{C3380CC4-5D6E-409C-BE32-E72D297353CC}">
                <c16:uniqueId val="{00000001-70ED-4682-953C-65A11139FC92}"/>
              </c:ext>
            </c:extLst>
          </c:dPt>
          <c:dPt>
            <c:idx val="1"/>
            <c:bubble3D val="0"/>
            <c:spPr>
              <a:solidFill>
                <a:srgbClr val="305790"/>
              </a:solidFill>
              <a:ln w="19050">
                <a:noFill/>
              </a:ln>
              <a:effectLst/>
            </c:spPr>
            <c:extLst>
              <c:ext xmlns:c16="http://schemas.microsoft.com/office/drawing/2014/chart" uri="{C3380CC4-5D6E-409C-BE32-E72D297353CC}">
                <c16:uniqueId val="{00000003-70ED-4682-953C-65A11139FC92}"/>
              </c:ext>
            </c:extLst>
          </c:dPt>
          <c:dPt>
            <c:idx val="2"/>
            <c:bubble3D val="0"/>
            <c:spPr>
              <a:solidFill>
                <a:srgbClr val="2D8BBA"/>
              </a:solidFill>
              <a:ln w="19050">
                <a:noFill/>
              </a:ln>
              <a:effectLst/>
            </c:spPr>
            <c:extLst>
              <c:ext xmlns:c16="http://schemas.microsoft.com/office/drawing/2014/chart" uri="{C3380CC4-5D6E-409C-BE32-E72D297353CC}">
                <c16:uniqueId val="{00000005-70ED-4682-953C-65A11139FC92}"/>
              </c:ext>
            </c:extLst>
          </c:dPt>
          <c:dPt>
            <c:idx val="3"/>
            <c:bubble3D val="0"/>
            <c:spPr>
              <a:solidFill>
                <a:srgbClr val="41B8D5"/>
              </a:solidFill>
              <a:ln w="19050">
                <a:noFill/>
              </a:ln>
              <a:effectLst/>
            </c:spPr>
            <c:extLst>
              <c:ext xmlns:c16="http://schemas.microsoft.com/office/drawing/2014/chart" uri="{C3380CC4-5D6E-409C-BE32-E72D297353CC}">
                <c16:uniqueId val="{00000007-70ED-4682-953C-65A11139FC92}"/>
              </c:ext>
            </c:extLst>
          </c:dPt>
          <c:dPt>
            <c:idx val="4"/>
            <c:bubble3D val="0"/>
            <c:spPr>
              <a:solidFill>
                <a:srgbClr val="6CE5E8"/>
              </a:solidFill>
              <a:ln w="19050">
                <a:noFill/>
              </a:ln>
              <a:effectLst/>
            </c:spPr>
            <c:extLst>
              <c:ext xmlns:c16="http://schemas.microsoft.com/office/drawing/2014/chart" uri="{C3380CC4-5D6E-409C-BE32-E72D297353CC}">
                <c16:uniqueId val="{00000009-70ED-4682-953C-65A11139FC92}"/>
              </c:ext>
            </c:extLst>
          </c:dPt>
          <c:dPt>
            <c:idx val="5"/>
            <c:bubble3D val="0"/>
            <c:spPr>
              <a:solidFill>
                <a:srgbClr val="48C1D9"/>
              </a:solidFill>
              <a:ln w="19050">
                <a:noFill/>
              </a:ln>
              <a:effectLst/>
            </c:spPr>
            <c:extLst>
              <c:ext xmlns:c16="http://schemas.microsoft.com/office/drawing/2014/chart" uri="{C3380CC4-5D6E-409C-BE32-E72D297353CC}">
                <c16:uniqueId val="{0000000B-70ED-4682-953C-65A11139FC92}"/>
              </c:ext>
            </c:extLst>
          </c:dPt>
          <c:dLbls>
            <c:dLbl>
              <c:idx val="0"/>
              <c:layout>
                <c:manualLayout>
                  <c:x val="-8.5868994988904393E-2"/>
                  <c:y val="-2.969587467712050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5DEF72C5-58A0-4A87-9162-5777518A54A9}" type="CATEGORYNAME">
                      <a:rPr lang="en-US" sz="1300"/>
                      <a:pPr>
                        <a:defRPr sz="1200">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3831B168-F7C8-4A9D-A35B-39BFED6A0CB2}" type="VALUE">
                      <a:rPr lang="en-US" sz="1300" baseline="0"/>
                      <a:pPr>
                        <a:defRPr sz="1200">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17101708461709"/>
                      <c:h val="0.21512442113217925"/>
                    </c:manualLayout>
                  </c15:layout>
                  <c15:dlblFieldTable/>
                  <c15:showDataLabelsRange val="0"/>
                </c:ext>
                <c:ext xmlns:c16="http://schemas.microsoft.com/office/drawing/2014/chart" uri="{C3380CC4-5D6E-409C-BE32-E72D297353CC}">
                  <c16:uniqueId val="{00000001-70ED-4682-953C-65A11139FC92}"/>
                </c:ext>
              </c:extLst>
            </c:dLbl>
            <c:dLbl>
              <c:idx val="1"/>
              <c:layout>
                <c:manualLayout>
                  <c:x val="-2.3311647131799992E-3"/>
                  <c:y val="-0.10539264644352324"/>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2F784C4F-402C-4714-90DA-4F19C4FA0572}" type="CATEGORYNAME">
                      <a:rPr lang="en-US" sz="1300"/>
                      <a:pPr>
                        <a:defRPr sz="1200">
                          <a:latin typeface="Open Sans" panose="020B0606030504020204" pitchFamily="34" charset="0"/>
                          <a:ea typeface="Open Sans" panose="020B0606030504020204" pitchFamily="34" charset="0"/>
                          <a:cs typeface="Open Sans" panose="020B0606030504020204" pitchFamily="34" charset="0"/>
                        </a:defRPr>
                      </a:pPr>
                      <a:t>[CATEGORY NAME]</a:t>
                    </a:fld>
                    <a:endParaRPr lang="en-US" sz="1300" baseline="0"/>
                  </a:p>
                  <a:p>
                    <a:pPr>
                      <a:defRPr sz="1200">
                        <a:latin typeface="Open Sans" panose="020B0606030504020204" pitchFamily="34" charset="0"/>
                        <a:ea typeface="Open Sans" panose="020B0606030504020204" pitchFamily="34" charset="0"/>
                        <a:cs typeface="Open Sans" panose="020B0606030504020204" pitchFamily="34" charset="0"/>
                      </a:defRPr>
                    </a:pPr>
                    <a:fld id="{876CDD0C-0DAA-436F-AA6C-C9546A6F768C}" type="VALUE">
                      <a:rPr lang="en-US" sz="1300"/>
                      <a:pPr>
                        <a:defRPr sz="1200">
                          <a:latin typeface="Open Sans" panose="020B0606030504020204" pitchFamily="34" charset="0"/>
                          <a:ea typeface="Open Sans" panose="020B0606030504020204" pitchFamily="34" charset="0"/>
                          <a:cs typeface="Open Sans" panose="020B0606030504020204" pitchFamily="34" charset="0"/>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143514216425356"/>
                      <c:h val="0.37566367207632878"/>
                    </c:manualLayout>
                  </c15:layout>
                  <c15:dlblFieldTable/>
                  <c15:showDataLabelsRange val="0"/>
                </c:ext>
                <c:ext xmlns:c16="http://schemas.microsoft.com/office/drawing/2014/chart" uri="{C3380CC4-5D6E-409C-BE32-E72D297353CC}">
                  <c16:uniqueId val="{00000003-70ED-4682-953C-65A11139FC92}"/>
                </c:ext>
              </c:extLst>
            </c:dLbl>
            <c:dLbl>
              <c:idx val="2"/>
              <c:layout>
                <c:manualLayout>
                  <c:x val="-1.8552174429881357E-2"/>
                  <c:y val="0.15833324428201484"/>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C2ABF8C2-5F4A-4BD4-B6EB-8997AD05DBFF}" type="CATEGORYNAME">
                      <a:rPr lang="en-US" sz="1300"/>
                      <a:pPr>
                        <a:defRPr sz="1200">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D2540C5D-300D-439F-BE68-A5588D7C5249}" type="VALUE">
                      <a:rPr lang="en-US" sz="1300" baseline="0"/>
                      <a:pPr>
                        <a:defRPr sz="1200">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31950587671166"/>
                      <c:h val="0.19890831303648282"/>
                    </c:manualLayout>
                  </c15:layout>
                  <c15:dlblFieldTable/>
                  <c15:showDataLabelsRange val="0"/>
                </c:ext>
                <c:ext xmlns:c16="http://schemas.microsoft.com/office/drawing/2014/chart" uri="{C3380CC4-5D6E-409C-BE32-E72D297353CC}">
                  <c16:uniqueId val="{00000005-70ED-4682-953C-65A11139FC92}"/>
                </c:ext>
              </c:extLst>
            </c:dLbl>
            <c:dLbl>
              <c:idx val="3"/>
              <c:layout>
                <c:manualLayout>
                  <c:x val="-1.3757642500694337E-2"/>
                  <c:y val="-2.5883793235442643E-2"/>
                </c:manualLayout>
              </c:layout>
              <c:tx>
                <c:rich>
                  <a:bodyPr/>
                  <a:lstStyle/>
                  <a:p>
                    <a:fld id="{749B4C46-B14C-40AD-8A63-59EB809F6F26}" type="CATEGORYNAME">
                      <a:rPr lang="en-US" sz="1300"/>
                      <a:pPr/>
                      <a:t>[CATEGORY NAME]</a:t>
                    </a:fld>
                    <a:r>
                      <a:rPr lang="en-US" sz="1300" baseline="0"/>
                      <a:t>
</a:t>
                    </a:r>
                    <a:fld id="{5DE2E9A4-9ADD-4ACF-BF04-B6E587696CD5}" type="VALUE">
                      <a:rPr lang="en-US" sz="1300" baseline="0"/>
                      <a:pPr/>
                      <a:t>[VALUE]</a:t>
                    </a:fld>
                    <a:endParaRPr lang="en-US" sz="13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70ED-4682-953C-65A11139FC92}"/>
                </c:ext>
              </c:extLst>
            </c:dLbl>
            <c:dLbl>
              <c:idx val="4"/>
              <c:layout>
                <c:manualLayout>
                  <c:x val="-2.7926683121374175E-2"/>
                  <c:y val="6.9219178859162192E-2"/>
                </c:manualLayout>
              </c:layout>
              <c:tx>
                <c:rich>
                  <a:bodyPr/>
                  <a:lstStyle/>
                  <a:p>
                    <a:fld id="{D046093B-EFC5-4957-BCE5-0104D4B9EDCB}" type="CATEGORYNAME">
                      <a:rPr lang="en-US" sz="1300"/>
                      <a:pPr/>
                      <a:t>[CATEGORY NAME]</a:t>
                    </a:fld>
                    <a:r>
                      <a:rPr lang="en-US" sz="1300" baseline="0"/>
                      <a:t>
</a:t>
                    </a:r>
                    <a:fld id="{090E6E90-EB45-49F3-969D-CCB288AE943D}" type="VALUE">
                      <a:rPr lang="en-US" sz="1300" baseline="0"/>
                      <a:pPr/>
                      <a:t>[VALUE]</a:t>
                    </a:fld>
                    <a:endParaRPr lang="en-US" sz="13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0ED-4682-953C-65A11139FC92}"/>
                </c:ext>
              </c:extLst>
            </c:dLbl>
            <c:dLbl>
              <c:idx val="5"/>
              <c:layout>
                <c:manualLayout>
                  <c:x val="3.71043488597625E-2"/>
                  <c:y val="0"/>
                </c:manualLayout>
              </c:layout>
              <c:tx>
                <c:rich>
                  <a:bodyPr/>
                  <a:lstStyle/>
                  <a:p>
                    <a:fld id="{47ECDBA9-B7CE-4C09-A054-D0E62078882B}" type="CATEGORYNAME">
                      <a:rPr lang="en-US" sz="1300"/>
                      <a:pPr/>
                      <a:t>[CATEGORY NAME]</a:t>
                    </a:fld>
                    <a:endParaRPr lang="en-US" sz="1300" baseline="0"/>
                  </a:p>
                  <a:p>
                    <a:fld id="{50460597-D6DF-4D92-B4D1-CC69FF63C310}"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70ED-4682-953C-65A11139FC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Black, African American</c:v>
                </c:pt>
                <c:pt idx="1">
                  <c:v>American Indian, Alaskan Native</c:v>
                </c:pt>
                <c:pt idx="2">
                  <c:v>Native Hawaiian, Pacific Islander</c:v>
                </c:pt>
                <c:pt idx="3">
                  <c:v>White</c:v>
                </c:pt>
                <c:pt idx="4">
                  <c:v>Asian</c:v>
                </c:pt>
                <c:pt idx="5">
                  <c:v>Unknown</c:v>
                </c:pt>
              </c:strCache>
            </c:strRef>
          </c:cat>
          <c:val>
            <c:numRef>
              <c:f>Sheet1!$B$2:$B$7</c:f>
              <c:numCache>
                <c:formatCode>0%</c:formatCode>
                <c:ptCount val="6"/>
                <c:pt idx="0">
                  <c:v>0.28000000000000003</c:v>
                </c:pt>
                <c:pt idx="1">
                  <c:v>3.3000000000000002E-2</c:v>
                </c:pt>
                <c:pt idx="2">
                  <c:v>0.01</c:v>
                </c:pt>
                <c:pt idx="3">
                  <c:v>0.56000000000000005</c:v>
                </c:pt>
                <c:pt idx="4">
                  <c:v>2.5000000000000001E-2</c:v>
                </c:pt>
                <c:pt idx="5">
                  <c:v>0.11</c:v>
                </c:pt>
              </c:numCache>
            </c:numRef>
          </c:val>
          <c:extLst>
            <c:ext xmlns:c16="http://schemas.microsoft.com/office/drawing/2014/chart" uri="{C3380CC4-5D6E-409C-BE32-E72D297353CC}">
              <c16:uniqueId val="{0000000C-70ED-4682-953C-65A11139FC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lnSpc>
                <a:spcPct val="90000"/>
              </a:lnSpc>
              <a:spcBef>
                <a:spcPts val="0"/>
              </a:spcBef>
              <a:spcAft>
                <a:spcPts val="1200"/>
              </a:spcAft>
              <a:defRPr sz="1862" b="0" i="0" u="none" strike="noStrike" kern="1200" spc="0" baseline="0">
                <a:solidFill>
                  <a:schemeClr val="tx1">
                    <a:lumMod val="65000"/>
                    <a:lumOff val="35000"/>
                  </a:schemeClr>
                </a:solidFill>
                <a:latin typeface="+mn-lt"/>
                <a:ea typeface="+mn-ea"/>
                <a:cs typeface="+mn-cs"/>
              </a:defRPr>
            </a:pPr>
            <a:r>
              <a:rPr lang="en-US" sz="1700" b="1" i="0">
                <a:solidFill>
                  <a:srgbClr val="3A50A5"/>
                </a:solidFill>
                <a:latin typeface="Open Sans" panose="020B0606030504020204" pitchFamily="34" charset="0"/>
                <a:ea typeface="Open Sans" panose="020B0606030504020204" pitchFamily="34" charset="0"/>
                <a:cs typeface="Open Sans" panose="020B0606030504020204" pitchFamily="34" charset="0"/>
              </a:rPr>
              <a:t>The typical participant</a:t>
            </a:r>
            <a:br>
              <a:rPr lang="en-US" sz="1700" b="1" i="0" baseline="0">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700" b="1" i="0">
                <a:solidFill>
                  <a:srgbClr val="3A50A5"/>
                </a:solidFill>
                <a:latin typeface="Open Sans" panose="020B0606030504020204" pitchFamily="34" charset="0"/>
                <a:ea typeface="Open Sans" panose="020B0606030504020204" pitchFamily="34" charset="0"/>
                <a:cs typeface="Open Sans" panose="020B0606030504020204" pitchFamily="34" charset="0"/>
              </a:rPr>
              <a:t>is 47 years old</a:t>
            </a:r>
            <a:r>
              <a:rPr lang="en-US" sz="1600" b="1" i="0" baseline="30000">
                <a:solidFill>
                  <a:srgbClr val="3A50A5"/>
                </a:solidFill>
                <a:latin typeface="Open Sans" panose="020B0606030504020204" pitchFamily="34" charset="0"/>
                <a:ea typeface="Open Sans" panose="020B0606030504020204" pitchFamily="34" charset="0"/>
                <a:cs typeface="Open Sans" panose="020B0606030504020204" pitchFamily="34" charset="0"/>
              </a:rPr>
              <a:t>±</a:t>
            </a:r>
            <a:endParaRPr lang="en-US" sz="1700" b="1" i="0" baseline="30000">
              <a:solidFill>
                <a:srgbClr val="3A50A5"/>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24348617909201747"/>
          <c:y val="0"/>
        </c:manualLayout>
      </c:layout>
      <c:overlay val="0"/>
      <c:spPr>
        <a:noFill/>
        <a:ln>
          <a:noFill/>
        </a:ln>
        <a:effectLst/>
      </c:spPr>
      <c:txPr>
        <a:bodyPr rot="0" spcFirstLastPara="1" vertOverflow="ellipsis" vert="horz" wrap="square" anchor="ctr" anchorCtr="0"/>
        <a:lstStyle/>
        <a:p>
          <a:pPr>
            <a:lnSpc>
              <a:spcPct val="90000"/>
            </a:lnSpc>
            <a:spcBef>
              <a:spcPts val="0"/>
            </a:spcBef>
            <a:spcAft>
              <a:spcPts val="1200"/>
            </a:spcAft>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 typical participant is 47 years old</c:v>
                </c:pt>
              </c:strCache>
            </c:strRef>
          </c:tx>
          <c:spPr>
            <a:ln>
              <a:noFill/>
            </a:ln>
          </c:spPr>
          <c:dPt>
            <c:idx val="0"/>
            <c:bubble3D val="0"/>
            <c:spPr>
              <a:solidFill>
                <a:srgbClr val="31356E"/>
              </a:solidFill>
              <a:ln w="19050">
                <a:noFill/>
              </a:ln>
              <a:effectLst/>
            </c:spPr>
            <c:extLst>
              <c:ext xmlns:c16="http://schemas.microsoft.com/office/drawing/2014/chart" uri="{C3380CC4-5D6E-409C-BE32-E72D297353CC}">
                <c16:uniqueId val="{00000001-6E7B-4BAE-9AA4-BB2646AB1DEE}"/>
              </c:ext>
            </c:extLst>
          </c:dPt>
          <c:dPt>
            <c:idx val="1"/>
            <c:bubble3D val="0"/>
            <c:spPr>
              <a:solidFill>
                <a:srgbClr val="305790"/>
              </a:solidFill>
              <a:ln w="19050">
                <a:noFill/>
              </a:ln>
              <a:effectLst/>
            </c:spPr>
            <c:extLst>
              <c:ext xmlns:c16="http://schemas.microsoft.com/office/drawing/2014/chart" uri="{C3380CC4-5D6E-409C-BE32-E72D297353CC}">
                <c16:uniqueId val="{00000003-6E7B-4BAE-9AA4-BB2646AB1DEE}"/>
              </c:ext>
            </c:extLst>
          </c:dPt>
          <c:dPt>
            <c:idx val="2"/>
            <c:bubble3D val="0"/>
            <c:spPr>
              <a:solidFill>
                <a:srgbClr val="2D8BBA"/>
              </a:solidFill>
              <a:ln w="19050">
                <a:noFill/>
              </a:ln>
              <a:effectLst/>
            </c:spPr>
            <c:extLst>
              <c:ext xmlns:c16="http://schemas.microsoft.com/office/drawing/2014/chart" uri="{C3380CC4-5D6E-409C-BE32-E72D297353CC}">
                <c16:uniqueId val="{00000005-6E7B-4BAE-9AA4-BB2646AB1DEE}"/>
              </c:ext>
            </c:extLst>
          </c:dPt>
          <c:dPt>
            <c:idx val="3"/>
            <c:bubble3D val="0"/>
            <c:spPr>
              <a:solidFill>
                <a:srgbClr val="41B8D5"/>
              </a:solidFill>
              <a:ln w="19050">
                <a:noFill/>
              </a:ln>
              <a:effectLst/>
            </c:spPr>
            <c:extLst>
              <c:ext xmlns:c16="http://schemas.microsoft.com/office/drawing/2014/chart" uri="{C3380CC4-5D6E-409C-BE32-E72D297353CC}">
                <c16:uniqueId val="{00000007-6E7B-4BAE-9AA4-BB2646AB1DEE}"/>
              </c:ext>
            </c:extLst>
          </c:dPt>
          <c:dPt>
            <c:idx val="4"/>
            <c:bubble3D val="0"/>
            <c:spPr>
              <a:solidFill>
                <a:srgbClr val="6CE5E8"/>
              </a:solidFill>
              <a:ln w="19050">
                <a:noFill/>
              </a:ln>
              <a:effectLst/>
            </c:spPr>
            <c:extLst>
              <c:ext xmlns:c16="http://schemas.microsoft.com/office/drawing/2014/chart" uri="{C3380CC4-5D6E-409C-BE32-E72D297353CC}">
                <c16:uniqueId val="{00000009-6E7B-4BAE-9AA4-BB2646AB1DEE}"/>
              </c:ext>
            </c:extLst>
          </c:dPt>
          <c:dPt>
            <c:idx val="5"/>
            <c:bubble3D val="0"/>
            <c:spPr>
              <a:solidFill>
                <a:srgbClr val="48C1D9"/>
              </a:solidFill>
              <a:ln w="19050">
                <a:noFill/>
              </a:ln>
              <a:effectLst/>
            </c:spPr>
            <c:extLst>
              <c:ext xmlns:c16="http://schemas.microsoft.com/office/drawing/2014/chart" uri="{C3380CC4-5D6E-409C-BE32-E72D297353CC}">
                <c16:uniqueId val="{0000000B-6E7B-4BAE-9AA4-BB2646AB1DEE}"/>
              </c:ext>
            </c:extLst>
          </c:dPt>
          <c:dPt>
            <c:idx val="6"/>
            <c:bubble3D val="0"/>
            <c:spPr>
              <a:solidFill>
                <a:srgbClr val="2D7AAE"/>
              </a:solidFill>
              <a:ln w="19050">
                <a:noFill/>
              </a:ln>
              <a:effectLst/>
            </c:spPr>
            <c:extLst>
              <c:ext xmlns:c16="http://schemas.microsoft.com/office/drawing/2014/chart" uri="{C3380CC4-5D6E-409C-BE32-E72D297353CC}">
                <c16:uniqueId val="{0000000D-6E7B-4BAE-9AA4-BB2646AB1DEE}"/>
              </c:ext>
            </c:extLst>
          </c:dPt>
          <c:dLbls>
            <c:dLbl>
              <c:idx val="0"/>
              <c:layout>
                <c:manualLayout>
                  <c:x val="2.525565383606535E-3"/>
                  <c:y val="-6.9597030453633218E-3"/>
                </c:manualLayout>
              </c:layout>
              <c:tx>
                <c:rich>
                  <a:bodyPr/>
                  <a:lstStyle/>
                  <a:p>
                    <a:fld id="{CD8E2923-3022-4A03-89FC-EFEB79751CCF}" type="CATEGORYNAME">
                      <a:rPr lang="en-US" sz="1300" smtClean="0"/>
                      <a:pPr/>
                      <a:t>[CATEGORY NAME]</a:t>
                    </a:fld>
                    <a:r>
                      <a:rPr lang="en-US" sz="1300"/>
                      <a:t>*</a:t>
                    </a:r>
                    <a:endParaRPr lang="en-US" sz="1300" baseline="0"/>
                  </a:p>
                  <a:p>
                    <a:fld id="{14BF43B9-9093-4FC7-A686-03233735E49F}"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E7B-4BAE-9AA4-BB2646AB1DEE}"/>
                </c:ext>
              </c:extLst>
            </c:dLbl>
            <c:dLbl>
              <c:idx val="1"/>
              <c:layout>
                <c:manualLayout>
                  <c:x val="5.05113076721307E-3"/>
                  <c:y val="0"/>
                </c:manualLayout>
              </c:layout>
              <c:tx>
                <c:rich>
                  <a:bodyPr/>
                  <a:lstStyle/>
                  <a:p>
                    <a:fld id="{2F784C4F-402C-4714-90DA-4F19C4FA0572}" type="CATEGORYNAME">
                      <a:rPr lang="en-US" sz="1300"/>
                      <a:pPr/>
                      <a:t>[CATEGORY NAME]</a:t>
                    </a:fld>
                    <a:endParaRPr lang="en-US" sz="1300" baseline="0"/>
                  </a:p>
                  <a:p>
                    <a:fld id="{876CDD0C-0DAA-436F-AA6C-C9546A6F768C}"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E7B-4BAE-9AA4-BB2646AB1DEE}"/>
                </c:ext>
              </c:extLst>
            </c:dLbl>
            <c:dLbl>
              <c:idx val="2"/>
              <c:layout>
                <c:manualLayout>
                  <c:x val="1.0102261534426048E-2"/>
                  <c:y val="-6.9597030453633531E-3"/>
                </c:manualLayout>
              </c:layout>
              <c:tx>
                <c:rich>
                  <a:bodyPr/>
                  <a:lstStyle/>
                  <a:p>
                    <a:fld id="{28881A1B-121E-4314-9CF7-467FB4723377}" type="CATEGORYNAME">
                      <a:rPr lang="en-US" sz="1300"/>
                      <a:pPr/>
                      <a:t>[CATEGORY NAME]</a:t>
                    </a:fld>
                    <a:endParaRPr lang="en-US" sz="1300" baseline="0"/>
                  </a:p>
                  <a:p>
                    <a:fld id="{E906985E-F246-45B2-A2DB-2FB6572335EE}"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E7B-4BAE-9AA4-BB2646AB1DEE}"/>
                </c:ext>
              </c:extLst>
            </c:dLbl>
            <c:dLbl>
              <c:idx val="3"/>
              <c:layout>
                <c:manualLayout>
                  <c:x val="7.5766961508196059E-3"/>
                  <c:y val="3.4798515226816449E-3"/>
                </c:manualLayout>
              </c:layout>
              <c:tx>
                <c:rich>
                  <a:bodyPr/>
                  <a:lstStyle/>
                  <a:p>
                    <a:fld id="{22CB723A-85D1-45BC-B77A-18FF17E6C38D}" type="CATEGORYNAME">
                      <a:rPr lang="en-US" sz="1300"/>
                      <a:pPr/>
                      <a:t>[CATEGORY NAME]</a:t>
                    </a:fld>
                    <a:endParaRPr lang="en-US" sz="1300" baseline="0"/>
                  </a:p>
                  <a:p>
                    <a:fld id="{CB861EDD-1361-4674-B7E6-9E33CFE10FD5}"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E7B-4BAE-9AA4-BB2646AB1DEE}"/>
                </c:ext>
              </c:extLst>
            </c:dLbl>
            <c:dLbl>
              <c:idx val="4"/>
              <c:layout>
                <c:manualLayout>
                  <c:x val="-6.0613569206556847E-2"/>
                  <c:y val="-3.4798515226817724E-3"/>
                </c:manualLayout>
              </c:layout>
              <c:tx>
                <c:rich>
                  <a:bodyPr/>
                  <a:lstStyle/>
                  <a:p>
                    <a:fld id="{9B8B2F40-E48C-438A-9047-0DA2AA0B8CED}" type="CATEGORYNAME">
                      <a:rPr lang="en-US" sz="1300"/>
                      <a:pPr/>
                      <a:t>[CATEGORY NAME]</a:t>
                    </a:fld>
                    <a:endParaRPr lang="en-US" sz="1300" baseline="0"/>
                  </a:p>
                  <a:p>
                    <a:fld id="{72D21586-0585-44E8-A4C4-CA5AD61B0111}"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6E7B-4BAE-9AA4-BB2646AB1DEE}"/>
                </c:ext>
              </c:extLst>
            </c:dLbl>
            <c:dLbl>
              <c:idx val="5"/>
              <c:layout>
                <c:manualLayout>
                  <c:x val="-5.05113076721307E-3"/>
                  <c:y val="-6.3796540932745329E-17"/>
                </c:manualLayout>
              </c:layout>
              <c:tx>
                <c:rich>
                  <a:bodyPr/>
                  <a:lstStyle/>
                  <a:p>
                    <a:fld id="{47ECDBA9-B7CE-4C09-A054-D0E62078882B}" type="CATEGORYNAME">
                      <a:rPr lang="en-US" sz="1300"/>
                      <a:pPr/>
                      <a:t>[CATEGORY NAME]</a:t>
                    </a:fld>
                    <a:endParaRPr lang="en-US" sz="1300" baseline="0"/>
                  </a:p>
                  <a:p>
                    <a:fld id="{50460597-D6DF-4D92-B4D1-CC69FF63C310}"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6E7B-4BAE-9AA4-BB2646AB1DEE}"/>
                </c:ext>
              </c:extLst>
            </c:dLbl>
            <c:dLbl>
              <c:idx val="6"/>
              <c:layout>
                <c:manualLayout>
                  <c:x val="5.05113076721307E-3"/>
                  <c:y val="-6.9597030453632898E-3"/>
                </c:manualLayout>
              </c:layout>
              <c:tx>
                <c:rich>
                  <a:bodyPr/>
                  <a:lstStyle/>
                  <a:p>
                    <a:fld id="{0DD431D3-907B-4CC2-A6EB-864FDB44DE67}" type="CATEGORYNAME">
                      <a:rPr lang="en-US" sz="1300"/>
                      <a:pPr/>
                      <a:t>[CATEGORY NAME]</a:t>
                    </a:fld>
                    <a:endParaRPr lang="en-US" sz="1300" baseline="0"/>
                  </a:p>
                  <a:p>
                    <a:fld id="{EF6CFFBB-096A-43AD-B8C0-84B965AA2DF6}" type="VALUE">
                      <a:rPr lang="en-US" sz="130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6E7B-4BAE-9AA4-BB2646AB1DE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18-24</c:v>
                </c:pt>
                <c:pt idx="1">
                  <c:v>25-29</c:v>
                </c:pt>
                <c:pt idx="2">
                  <c:v>30-34</c:v>
                </c:pt>
                <c:pt idx="3">
                  <c:v>35-44</c:v>
                </c:pt>
                <c:pt idx="4">
                  <c:v>45-54</c:v>
                </c:pt>
                <c:pt idx="5">
                  <c:v>55-64</c:v>
                </c:pt>
                <c:pt idx="6">
                  <c:v>65+</c:v>
                </c:pt>
              </c:strCache>
            </c:strRef>
          </c:cat>
          <c:val>
            <c:numRef>
              <c:f>Sheet1!$B$2:$B$8</c:f>
              <c:numCache>
                <c:formatCode>0%</c:formatCode>
                <c:ptCount val="7"/>
                <c:pt idx="0">
                  <c:v>0.03</c:v>
                </c:pt>
                <c:pt idx="1">
                  <c:v>7.0000000000000007E-2</c:v>
                </c:pt>
                <c:pt idx="2">
                  <c:v>0.1</c:v>
                </c:pt>
                <c:pt idx="3">
                  <c:v>0.24</c:v>
                </c:pt>
                <c:pt idx="4">
                  <c:v>0.2</c:v>
                </c:pt>
                <c:pt idx="5">
                  <c:v>0.22</c:v>
                </c:pt>
                <c:pt idx="6">
                  <c:v>0.13</c:v>
                </c:pt>
              </c:numCache>
            </c:numRef>
          </c:val>
          <c:extLst>
            <c:ext xmlns:c16="http://schemas.microsoft.com/office/drawing/2014/chart" uri="{C3380CC4-5D6E-409C-BE32-E72D297353CC}">
              <c16:uniqueId val="{0000000E-6E7B-4BAE-9AA4-BB2646AB1D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Their education level</a:t>
            </a:r>
          </a:p>
        </c:rich>
      </c:tx>
      <c:layout>
        <c:manualLayout>
          <c:xMode val="edge"/>
          <c:yMode val="edge"/>
          <c:x val="0.24165595917570301"/>
          <c:y val="6.17456867184822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Their education level</c:v>
                </c:pt>
              </c:strCache>
            </c:strRef>
          </c:tx>
          <c:spPr>
            <a:solidFill>
              <a:schemeClr val="accent1"/>
            </a:solidFill>
            <a:ln>
              <a:noFill/>
            </a:ln>
            <a:effectLst/>
          </c:spPr>
          <c:invertIfNegative val="0"/>
          <c:dPt>
            <c:idx val="0"/>
            <c:invertIfNegative val="0"/>
            <c:bubble3D val="0"/>
            <c:spPr>
              <a:solidFill>
                <a:srgbClr val="6CE5E8"/>
              </a:solidFill>
              <a:ln>
                <a:noFill/>
              </a:ln>
              <a:effectLst/>
            </c:spPr>
            <c:extLst>
              <c:ext xmlns:c16="http://schemas.microsoft.com/office/drawing/2014/chart" uri="{C3380CC4-5D6E-409C-BE32-E72D297353CC}">
                <c16:uniqueId val="{00000001-9636-4F8E-92CC-DC9023869901}"/>
              </c:ext>
            </c:extLst>
          </c:dPt>
          <c:dPt>
            <c:idx val="1"/>
            <c:invertIfNegative val="0"/>
            <c:bubble3D val="0"/>
            <c:spPr>
              <a:solidFill>
                <a:srgbClr val="48C1D9"/>
              </a:solidFill>
              <a:ln>
                <a:noFill/>
              </a:ln>
              <a:effectLst/>
            </c:spPr>
            <c:extLst>
              <c:ext xmlns:c16="http://schemas.microsoft.com/office/drawing/2014/chart" uri="{C3380CC4-5D6E-409C-BE32-E72D297353CC}">
                <c16:uniqueId val="{00000003-9636-4F8E-92CC-DC9023869901}"/>
              </c:ext>
            </c:extLst>
          </c:dPt>
          <c:dPt>
            <c:idx val="2"/>
            <c:invertIfNegative val="0"/>
            <c:bubble3D val="0"/>
            <c:spPr>
              <a:solidFill>
                <a:srgbClr val="329DC6"/>
              </a:solidFill>
              <a:ln>
                <a:noFill/>
              </a:ln>
              <a:effectLst/>
            </c:spPr>
            <c:extLst>
              <c:ext xmlns:c16="http://schemas.microsoft.com/office/drawing/2014/chart" uri="{C3380CC4-5D6E-409C-BE32-E72D297353CC}">
                <c16:uniqueId val="{00000005-9636-4F8E-92CC-DC9023869901}"/>
              </c:ext>
            </c:extLst>
          </c:dPt>
          <c:dPt>
            <c:idx val="3"/>
            <c:invertIfNegative val="0"/>
            <c:bubble3D val="0"/>
            <c:spPr>
              <a:solidFill>
                <a:srgbClr val="2D7AAE"/>
              </a:solidFill>
              <a:ln>
                <a:noFill/>
              </a:ln>
              <a:effectLst/>
            </c:spPr>
            <c:extLst>
              <c:ext xmlns:c16="http://schemas.microsoft.com/office/drawing/2014/chart" uri="{C3380CC4-5D6E-409C-BE32-E72D297353CC}">
                <c16:uniqueId val="{00000007-9636-4F8E-92CC-DC9023869901}"/>
              </c:ext>
            </c:extLst>
          </c:dPt>
          <c:dPt>
            <c:idx val="4"/>
            <c:invertIfNegative val="0"/>
            <c:bubble3D val="0"/>
            <c:spPr>
              <a:solidFill>
                <a:srgbClr val="305790"/>
              </a:solidFill>
              <a:ln>
                <a:noFill/>
              </a:ln>
              <a:effectLst/>
            </c:spPr>
            <c:extLst>
              <c:ext xmlns:c16="http://schemas.microsoft.com/office/drawing/2014/chart" uri="{C3380CC4-5D6E-409C-BE32-E72D297353CC}">
                <c16:uniqueId val="{00000009-9636-4F8E-92CC-DC9023869901}"/>
              </c:ext>
            </c:extLst>
          </c:dPt>
          <c:dPt>
            <c:idx val="5"/>
            <c:invertIfNegative val="0"/>
            <c:bubble3D val="0"/>
            <c:spPr>
              <a:solidFill>
                <a:srgbClr val="31356E"/>
              </a:solidFill>
              <a:ln>
                <a:noFill/>
              </a:ln>
              <a:effectLst/>
            </c:spPr>
            <c:extLst>
              <c:ext xmlns:c16="http://schemas.microsoft.com/office/drawing/2014/chart" uri="{C3380CC4-5D6E-409C-BE32-E72D297353CC}">
                <c16:uniqueId val="{0000000B-9636-4F8E-92CC-DC9023869901}"/>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36-4F8E-92CC-DC9023869901}"/>
                </c:ext>
              </c:extLst>
            </c:dLbl>
            <c:dLbl>
              <c:idx val="1"/>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36-4F8E-92CC-DC9023869901}"/>
                </c:ext>
              </c:extLst>
            </c:dLbl>
            <c:dLbl>
              <c:idx val="2"/>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636-4F8E-92CC-DC9023869901}"/>
                </c:ext>
              </c:extLst>
            </c:dLbl>
            <c:dLbl>
              <c:idx val="3"/>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636-4F8E-92CC-DC9023869901}"/>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36-4F8E-92CC-DC9023869901}"/>
                </c:ext>
              </c:extLst>
            </c:dLbl>
            <c:dLbl>
              <c:idx val="5"/>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636-4F8E-92CC-DC902386990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high school diploma*</c:v>
                </c:pt>
                <c:pt idx="1">
                  <c:v>High school diploma/equiv.</c:v>
                </c:pt>
                <c:pt idx="2">
                  <c:v>Certificate</c:v>
                </c:pt>
                <c:pt idx="3">
                  <c:v>Some college, no degree</c:v>
                </c:pt>
                <c:pt idx="4">
                  <c:v>Associate's degree</c:v>
                </c:pt>
                <c:pt idx="5">
                  <c:v>Bachelor's or higher</c:v>
                </c:pt>
              </c:strCache>
            </c:strRef>
          </c:cat>
          <c:val>
            <c:numRef>
              <c:f>Sheet1!$B$2:$B$7</c:f>
              <c:numCache>
                <c:formatCode>0%</c:formatCode>
                <c:ptCount val="6"/>
                <c:pt idx="0">
                  <c:v>0.03</c:v>
                </c:pt>
                <c:pt idx="1">
                  <c:v>0.31</c:v>
                </c:pt>
                <c:pt idx="2">
                  <c:v>0.05</c:v>
                </c:pt>
                <c:pt idx="3">
                  <c:v>0.21</c:v>
                </c:pt>
                <c:pt idx="4">
                  <c:v>0.11</c:v>
                </c:pt>
                <c:pt idx="5">
                  <c:v>0.29199999999999998</c:v>
                </c:pt>
              </c:numCache>
            </c:numRef>
          </c:val>
          <c:extLst>
            <c:ext xmlns:c16="http://schemas.microsoft.com/office/drawing/2014/chart" uri="{C3380CC4-5D6E-409C-BE32-E72D297353CC}">
              <c16:uniqueId val="{0000000C-9636-4F8E-92CC-DC9023869901}"/>
            </c:ext>
          </c:extLst>
        </c:ser>
        <c:dLbls>
          <c:showLegendKey val="0"/>
          <c:showVal val="0"/>
          <c:showCatName val="0"/>
          <c:showSerName val="0"/>
          <c:showPercent val="0"/>
          <c:showBubbleSize val="0"/>
        </c:dLbls>
        <c:gapWidth val="15"/>
        <c:axId val="566443016"/>
        <c:axId val="566441704"/>
      </c:barChart>
      <c:catAx>
        <c:axId val="56644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1704"/>
        <c:crosses val="autoZero"/>
        <c:auto val="1"/>
        <c:lblAlgn val="ctr"/>
        <c:lblOffset val="100"/>
        <c:noMultiLvlLbl val="0"/>
      </c:catAx>
      <c:valAx>
        <c:axId val="566441704"/>
        <c:scaling>
          <c:orientation val="minMax"/>
          <c:max val="0.5"/>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Were discharged more than 9 years ago</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4279-4B6F-BB69-5595A9136C4C}"/>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4279-4B6F-BB69-5595A9136C4C}"/>
              </c:ext>
            </c:extLst>
          </c:dPt>
          <c:cat>
            <c:strRef>
              <c:f>Sheet1!$A$2:$A$3</c:f>
              <c:strCache>
                <c:ptCount val="2"/>
                <c:pt idx="0">
                  <c:v>Yes</c:v>
                </c:pt>
                <c:pt idx="1">
                  <c:v>No</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4279-4B6F-BB69-5595A9136C4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Have more than one barrier to employment</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E0A9-4DED-BE65-18805128C70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0A9-4DED-BE65-18805128C708}"/>
              </c:ext>
            </c:extLst>
          </c:dPt>
          <c:cat>
            <c:strRef>
              <c:f>Sheet1!$A$2:$A$3</c:f>
              <c:strCache>
                <c:ptCount val="2"/>
                <c:pt idx="0">
                  <c:v>Yes</c:v>
                </c:pt>
                <c:pt idx="1">
                  <c:v>No</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E0A9-4DED-BE65-18805128C70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Are long-term unemployed</c:v>
                </c:pt>
              </c:strCache>
            </c:strRef>
          </c:tx>
          <c:spPr>
            <a:ln>
              <a:noFill/>
            </a:ln>
          </c:spPr>
          <c:dPt>
            <c:idx val="0"/>
            <c:bubble3D val="0"/>
            <c:spPr>
              <a:solidFill>
                <a:srgbClr val="3A50A5"/>
              </a:solidFill>
              <a:ln w="19050">
                <a:noFill/>
              </a:ln>
              <a:effectLst/>
            </c:spPr>
            <c:extLst>
              <c:ext xmlns:c16="http://schemas.microsoft.com/office/drawing/2014/chart" uri="{C3380CC4-5D6E-409C-BE32-E72D297353CC}">
                <c16:uniqueId val="{00000001-5BF4-4228-B117-C4D93737BB2B}"/>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5BF4-4228-B117-C4D93737BB2B}"/>
              </c:ext>
            </c:extLst>
          </c:dPt>
          <c:cat>
            <c:strRef>
              <c:f>Sheet1!$A$2:$A$3</c:f>
              <c:strCache>
                <c:ptCount val="2"/>
                <c:pt idx="0">
                  <c:v>Yes</c:v>
                </c:pt>
                <c:pt idx="1">
                  <c:v>No</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5BF4-4228-B117-C4D93737BB2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90000"/>
              </a:lnSpc>
              <a:defRPr sz="1862" b="0" i="0" u="none" strike="noStrike" kern="1200" spc="0" baseline="0">
                <a:solidFill>
                  <a:schemeClr val="tx1">
                    <a:lumMod val="65000"/>
                    <a:lumOff val="35000"/>
                  </a:schemeClr>
                </a:solidFill>
                <a:latin typeface="+mn-lt"/>
                <a:ea typeface="+mn-ea"/>
                <a:cs typeface="+mn-cs"/>
              </a:defRPr>
            </a:pPr>
            <a:r>
              <a:rPr lang="en-US" sz="1700" b="1">
                <a:solidFill>
                  <a:srgbClr val="3A50A5"/>
                </a:solidFill>
                <a:latin typeface="Open Sans" panose="020B0606030504020204" pitchFamily="34" charset="0"/>
                <a:ea typeface="Open Sans" panose="020B0606030504020204" pitchFamily="34" charset="0"/>
                <a:cs typeface="Open Sans" panose="020B0606030504020204" pitchFamily="34" charset="0"/>
              </a:rPr>
              <a:t>Their employment barriers</a:t>
            </a:r>
          </a:p>
        </c:rich>
      </c:tx>
      <c:layout>
        <c:manualLayout>
          <c:xMode val="edge"/>
          <c:yMode val="edge"/>
          <c:x val="0.17003912207664443"/>
          <c:y val="4.8514434922455656E-2"/>
        </c:manualLayout>
      </c:layout>
      <c:overlay val="0"/>
      <c:spPr>
        <a:noFill/>
        <a:ln>
          <a:noFill/>
        </a:ln>
        <a:effectLst/>
      </c:spPr>
      <c:txPr>
        <a:bodyPr rot="0" spcFirstLastPara="1" vertOverflow="ellipsis" vert="horz" wrap="square" anchor="ctr" anchorCtr="1"/>
        <a:lstStyle/>
        <a:p>
          <a:pPr>
            <a:lnSpc>
              <a:spcPct val="90000"/>
            </a:lnSpc>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Their significant barriers to employment</c:v>
                </c:pt>
              </c:strCache>
            </c:strRef>
          </c:tx>
          <c:spPr>
            <a:solidFill>
              <a:schemeClr val="accent1"/>
            </a:solidFill>
            <a:ln>
              <a:noFill/>
            </a:ln>
            <a:effectLst/>
          </c:spPr>
          <c:invertIfNegative val="0"/>
          <c:dPt>
            <c:idx val="1"/>
            <c:invertIfNegative val="0"/>
            <c:bubble3D val="0"/>
            <c:spPr>
              <a:solidFill>
                <a:srgbClr val="6CE5E8"/>
              </a:solidFill>
              <a:ln>
                <a:noFill/>
              </a:ln>
              <a:effectLst/>
            </c:spPr>
            <c:extLst>
              <c:ext xmlns:c16="http://schemas.microsoft.com/office/drawing/2014/chart" uri="{C3380CC4-5D6E-409C-BE32-E72D297353CC}">
                <c16:uniqueId val="{00000001-E0D7-4377-90AE-326D17EED87B}"/>
              </c:ext>
            </c:extLst>
          </c:dPt>
          <c:dPt>
            <c:idx val="2"/>
            <c:invertIfNegative val="0"/>
            <c:bubble3D val="0"/>
            <c:spPr>
              <a:solidFill>
                <a:srgbClr val="48C1D9"/>
              </a:solidFill>
              <a:ln>
                <a:noFill/>
              </a:ln>
              <a:effectLst/>
            </c:spPr>
            <c:extLst>
              <c:ext xmlns:c16="http://schemas.microsoft.com/office/drawing/2014/chart" uri="{C3380CC4-5D6E-409C-BE32-E72D297353CC}">
                <c16:uniqueId val="{00000003-E0D7-4377-90AE-326D17EED87B}"/>
              </c:ext>
            </c:extLst>
          </c:dPt>
          <c:dPt>
            <c:idx val="3"/>
            <c:invertIfNegative val="0"/>
            <c:bubble3D val="0"/>
            <c:spPr>
              <a:solidFill>
                <a:srgbClr val="329DC6"/>
              </a:solidFill>
              <a:ln>
                <a:noFill/>
              </a:ln>
              <a:effectLst/>
            </c:spPr>
            <c:extLst>
              <c:ext xmlns:c16="http://schemas.microsoft.com/office/drawing/2014/chart" uri="{C3380CC4-5D6E-409C-BE32-E72D297353CC}">
                <c16:uniqueId val="{00000005-E0D7-4377-90AE-326D17EED87B}"/>
              </c:ext>
            </c:extLst>
          </c:dPt>
          <c:dPt>
            <c:idx val="4"/>
            <c:invertIfNegative val="0"/>
            <c:bubble3D val="0"/>
            <c:spPr>
              <a:solidFill>
                <a:srgbClr val="2D7AAE"/>
              </a:solidFill>
              <a:ln>
                <a:noFill/>
              </a:ln>
              <a:effectLst/>
            </c:spPr>
            <c:extLst>
              <c:ext xmlns:c16="http://schemas.microsoft.com/office/drawing/2014/chart" uri="{C3380CC4-5D6E-409C-BE32-E72D297353CC}">
                <c16:uniqueId val="{00000007-E0D7-4377-90AE-326D17EED87B}"/>
              </c:ext>
            </c:extLst>
          </c:dPt>
          <c:dPt>
            <c:idx val="5"/>
            <c:invertIfNegative val="0"/>
            <c:bubble3D val="0"/>
            <c:spPr>
              <a:solidFill>
                <a:srgbClr val="305790"/>
              </a:solidFill>
              <a:ln>
                <a:noFill/>
              </a:ln>
              <a:effectLst/>
            </c:spPr>
            <c:extLst>
              <c:ext xmlns:c16="http://schemas.microsoft.com/office/drawing/2014/chart" uri="{C3380CC4-5D6E-409C-BE32-E72D297353CC}">
                <c16:uniqueId val="{00000009-E0D7-4377-90AE-326D17EED87B}"/>
              </c:ext>
            </c:extLst>
          </c:dPt>
          <c:dPt>
            <c:idx val="6"/>
            <c:invertIfNegative val="0"/>
            <c:bubble3D val="0"/>
            <c:spPr>
              <a:solidFill>
                <a:srgbClr val="31356E"/>
              </a:solidFill>
              <a:ln>
                <a:noFill/>
              </a:ln>
              <a:effectLst/>
            </c:spPr>
            <c:extLst>
              <c:ext xmlns:c16="http://schemas.microsoft.com/office/drawing/2014/chart" uri="{C3380CC4-5D6E-409C-BE32-E72D297353CC}">
                <c16:uniqueId val="{0000000B-E0D7-4377-90AE-326D17EED87B}"/>
              </c:ext>
            </c:extLst>
          </c:dPt>
          <c:dLbls>
            <c:dLbl>
              <c:idx val="0"/>
              <c:tx>
                <c:rich>
                  <a:bodyPr/>
                  <a:lstStyle/>
                  <a:p>
                    <a:fld id="{A23E1718-56D4-4724-A5FA-950009075A8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0D7-4377-90AE-326D17EED87B}"/>
                </c:ext>
              </c:extLst>
            </c:dLbl>
            <c:dLbl>
              <c:idx val="1"/>
              <c:tx>
                <c:rich>
                  <a:bodyPr/>
                  <a:lstStyle/>
                  <a:p>
                    <a:fld id="{C751C053-EFE0-4E21-8B47-5C64B818A1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0D7-4377-90AE-326D17EED87B}"/>
                </c:ext>
              </c:extLst>
            </c:dLbl>
            <c:dLbl>
              <c:idx val="2"/>
              <c:tx>
                <c:rich>
                  <a:bodyPr/>
                  <a:lstStyle/>
                  <a:p>
                    <a:fld id="{529A838A-7642-4484-BB9E-A84490E614A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0D7-4377-90AE-326D17EED87B}"/>
                </c:ext>
              </c:extLst>
            </c:dLbl>
            <c:dLbl>
              <c:idx val="3"/>
              <c:tx>
                <c:rich>
                  <a:bodyPr/>
                  <a:lstStyle/>
                  <a:p>
                    <a:fld id="{5D4FEFD8-26DE-4B9F-8224-25646940EF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0D7-4377-90AE-326D17EED87B}"/>
                </c:ext>
              </c:extLst>
            </c:dLbl>
            <c:dLbl>
              <c:idx val="4"/>
              <c:tx>
                <c:rich>
                  <a:bodyPr/>
                  <a:lstStyle/>
                  <a:p>
                    <a:fld id="{2260AECB-A678-45A7-9FAF-4502F304CC2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0D7-4377-90AE-326D17EED87B}"/>
                </c:ext>
              </c:extLst>
            </c:dLbl>
            <c:dLbl>
              <c:idx val="5"/>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F7C4BBF2-B7AD-4E2D-ABE9-21B880A06F88}" type="CELLRANGE">
                      <a:rPr lang="en-US"/>
                      <a:pPr>
                        <a:defRPr sz="1100">
                          <a:latin typeface="Open Sans" panose="020B0606030504020204" pitchFamily="34" charset="0"/>
                          <a:ea typeface="Open Sans" panose="020B0606030504020204" pitchFamily="34" charset="0"/>
                          <a:cs typeface="Open Sans" panose="020B0606030504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layout>
                    <c:manualLayout>
                      <c:w val="8.1137114823240999E-2"/>
                      <c:h val="8.3331864068453207E-2"/>
                    </c:manualLayout>
                  </c15:layout>
                  <c15:dlblFieldTable/>
                  <c15:showDataLabelsRange val="1"/>
                </c:ext>
                <c:ext xmlns:c16="http://schemas.microsoft.com/office/drawing/2014/chart" uri="{C3380CC4-5D6E-409C-BE32-E72D297353CC}">
                  <c16:uniqueId val="{00000009-E0D7-4377-90AE-326D17EED87B}"/>
                </c:ext>
              </c:extLst>
            </c:dLbl>
            <c:dLbl>
              <c:idx val="6"/>
              <c:tx>
                <c:rich>
                  <a:bodyPr rot="0" spcFirstLastPara="1" vertOverflow="ellipsis" vert="horz" wrap="square" lIns="38100" tIns="19050" rIns="38100" bIns="19050" anchor="ctr" anchorCtr="1">
                    <a:spAutoFit/>
                  </a:bodyPr>
                  <a:lstStyle/>
                  <a:p>
                    <a:pPr>
                      <a:defRPr sz="1100" b="0" i="0" u="none" strike="noStrike" kern="1200" baseline="0">
                        <a:solidFill>
                          <a:srgbClr val="404040"/>
                        </a:solidFill>
                        <a:latin typeface="Open Sans" panose="020B0606030504020204" pitchFamily="34" charset="0"/>
                        <a:ea typeface="Open Sans" panose="020B0606030504020204" pitchFamily="34" charset="0"/>
                        <a:cs typeface="Open Sans" panose="020B0606030504020204" pitchFamily="34" charset="0"/>
                      </a:defRPr>
                    </a:pPr>
                    <a:fld id="{3D5B9100-B086-47DB-AFBE-274920E64F14}" type="CELLRANGE">
                      <a:rPr lang="en-US"/>
                      <a:pPr>
                        <a:defRPr sz="1100">
                          <a:solidFill>
                            <a:srgbClr val="404040"/>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404040"/>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0D7-4377-90AE-326D17EED87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Vietnam-era</c:v>
                </c:pt>
                <c:pt idx="1">
                  <c:v>Justice-involved</c:v>
                </c:pt>
                <c:pt idx="2">
                  <c:v>Recently separated**</c:v>
                </c:pt>
                <c:pt idx="3">
                  <c:v>Homeless</c:v>
                </c:pt>
                <c:pt idx="4">
                  <c:v>Disabled</c:v>
                </c:pt>
                <c:pt idx="5">
                  <c:v>Special disabled</c:v>
                </c:pt>
                <c:pt idx="6">
                  <c:v>Low-income</c:v>
                </c:pt>
              </c:strCache>
            </c:strRef>
          </c:cat>
          <c:val>
            <c:numRef>
              <c:f>Sheet1!$B$2:$B$8</c:f>
              <c:numCache>
                <c:formatCode>0%</c:formatCode>
                <c:ptCount val="7"/>
                <c:pt idx="0">
                  <c:v>5.0000000000000001E-3</c:v>
                </c:pt>
                <c:pt idx="1">
                  <c:v>8.8999999999999996E-2</c:v>
                </c:pt>
                <c:pt idx="2">
                  <c:v>0.14699999999999999</c:v>
                </c:pt>
                <c:pt idx="3">
                  <c:v>0.15</c:v>
                </c:pt>
                <c:pt idx="4">
                  <c:v>0.23</c:v>
                </c:pt>
                <c:pt idx="5">
                  <c:v>0.34</c:v>
                </c:pt>
                <c:pt idx="6">
                  <c:v>0.44</c:v>
                </c:pt>
              </c:numCache>
            </c:numRef>
          </c:val>
          <c:extLst>
            <c:ext xmlns:c15="http://schemas.microsoft.com/office/drawing/2012/chart" uri="{02D57815-91ED-43cb-92C2-25804820EDAC}">
              <c15:datalabelsRange>
                <c15:f>Sheet1!$B$2:$B$8</c15:f>
                <c15:dlblRangeCache>
                  <c:ptCount val="7"/>
                  <c:pt idx="0">
                    <c:v>1%</c:v>
                  </c:pt>
                  <c:pt idx="1">
                    <c:v>9%</c:v>
                  </c:pt>
                  <c:pt idx="2">
                    <c:v>15%</c:v>
                  </c:pt>
                  <c:pt idx="3">
                    <c:v>15%</c:v>
                  </c:pt>
                  <c:pt idx="4">
                    <c:v>23%</c:v>
                  </c:pt>
                  <c:pt idx="5">
                    <c:v>34%</c:v>
                  </c:pt>
                  <c:pt idx="6">
                    <c:v>44%</c:v>
                  </c:pt>
                </c15:dlblRangeCache>
              </c15:datalabelsRange>
            </c:ext>
            <c:ext xmlns:c16="http://schemas.microsoft.com/office/drawing/2014/chart" uri="{C3380CC4-5D6E-409C-BE32-E72D297353CC}">
              <c16:uniqueId val="{0000000D-E0D7-4377-90AE-326D17EED87B}"/>
            </c:ext>
          </c:extLst>
        </c:ser>
        <c:dLbls>
          <c:showLegendKey val="0"/>
          <c:showVal val="0"/>
          <c:showCatName val="0"/>
          <c:showSerName val="0"/>
          <c:showPercent val="0"/>
          <c:showBubbleSize val="0"/>
        </c:dLbls>
        <c:gapWidth val="15"/>
        <c:axId val="566443016"/>
        <c:axId val="566441704"/>
      </c:barChart>
      <c:catAx>
        <c:axId val="56644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1704"/>
        <c:crosses val="autoZero"/>
        <c:auto val="1"/>
        <c:lblAlgn val="ctr"/>
        <c:lblOffset val="100"/>
        <c:noMultiLvlLbl val="0"/>
      </c:catAx>
      <c:valAx>
        <c:axId val="566441704"/>
        <c:scaling>
          <c:orientation val="minMax"/>
          <c:max val="0.5"/>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6644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90000"/>
              </a:lnSpc>
              <a:spcAft>
                <a:spcPts val="1200"/>
              </a:spcAft>
              <a:defRPr/>
            </a:pPr>
            <a:r>
              <a:rPr lang="en-US" sz="1700">
                <a:solidFill>
                  <a:srgbClr val="3A50A5"/>
                </a:solidFill>
                <a:latin typeface="Open Sans" panose="020B0606030504020204" pitchFamily="34" charset="0"/>
                <a:ea typeface="Open Sans" panose="020B0606030504020204" pitchFamily="34" charset="0"/>
                <a:cs typeface="Open Sans" panose="020B0606030504020204" pitchFamily="34" charset="0"/>
              </a:rPr>
              <a:t>The typical participant</a:t>
            </a:r>
            <a:br>
              <a:rPr lang="en-US" sz="1700">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700">
                <a:solidFill>
                  <a:srgbClr val="3A50A5"/>
                </a:solidFill>
                <a:latin typeface="Open Sans" panose="020B0606030504020204" pitchFamily="34" charset="0"/>
                <a:ea typeface="Open Sans" panose="020B0606030504020204" pitchFamily="34" charset="0"/>
                <a:cs typeface="Open Sans" panose="020B0606030504020204" pitchFamily="34" charset="0"/>
              </a:rPr>
              <a:t>is a male of color</a:t>
            </a:r>
          </a:p>
        </c:rich>
      </c:tx>
      <c:layout>
        <c:manualLayout>
          <c:xMode val="edge"/>
          <c:yMode val="edge"/>
          <c:x val="0.26817898538961482"/>
          <c:y val="0"/>
        </c:manualLayout>
      </c:layout>
      <c:overlay val="0"/>
    </c:title>
    <c:autoTitleDeleted val="0"/>
    <c:plotArea>
      <c:layout/>
      <c:pieChart>
        <c:varyColors val="1"/>
        <c:ser>
          <c:idx val="0"/>
          <c:order val="0"/>
          <c:tx>
            <c:strRef>
              <c:f>Sheet1!$B$1</c:f>
              <c:strCache>
                <c:ptCount val="1"/>
                <c:pt idx="0">
                  <c:v>The typical participant is a male of color</c:v>
                </c:pt>
              </c:strCache>
            </c:strRef>
          </c:tx>
          <c:spPr>
            <a:ln>
              <a:noFill/>
            </a:ln>
          </c:spPr>
          <c:dPt>
            <c:idx val="0"/>
            <c:bubble3D val="0"/>
            <c:spPr>
              <a:solidFill>
                <a:srgbClr val="2D8BBA"/>
              </a:solidFill>
              <a:ln>
                <a:noFill/>
              </a:ln>
            </c:spPr>
            <c:extLst>
              <c:ext xmlns:c16="http://schemas.microsoft.com/office/drawing/2014/chart" uri="{C3380CC4-5D6E-409C-BE32-E72D297353CC}">
                <c16:uniqueId val="{00000001-7640-4035-AAB9-0087F260B7CD}"/>
              </c:ext>
            </c:extLst>
          </c:dPt>
          <c:dPt>
            <c:idx val="1"/>
            <c:bubble3D val="0"/>
            <c:spPr>
              <a:solidFill>
                <a:srgbClr val="48C1D9"/>
              </a:solidFill>
              <a:ln w="19050">
                <a:noFill/>
              </a:ln>
              <a:effectLst/>
            </c:spPr>
            <c:extLst>
              <c:ext xmlns:c16="http://schemas.microsoft.com/office/drawing/2014/chart" uri="{C3380CC4-5D6E-409C-BE32-E72D297353CC}">
                <c16:uniqueId val="{00000003-7640-4035-AAB9-0087F260B7CD}"/>
              </c:ext>
            </c:extLst>
          </c:dPt>
          <c:dPt>
            <c:idx val="2"/>
            <c:bubble3D val="0"/>
            <c:spPr>
              <a:solidFill>
                <a:srgbClr val="305790"/>
              </a:solidFill>
              <a:ln w="19050">
                <a:noFill/>
              </a:ln>
              <a:effectLst/>
            </c:spPr>
            <c:extLst>
              <c:ext xmlns:c16="http://schemas.microsoft.com/office/drawing/2014/chart" uri="{C3380CC4-5D6E-409C-BE32-E72D297353CC}">
                <c16:uniqueId val="{00000005-7640-4035-AAB9-0087F260B7CD}"/>
              </c:ext>
            </c:extLst>
          </c:dPt>
          <c:dPt>
            <c:idx val="3"/>
            <c:bubble3D val="0"/>
            <c:spPr>
              <a:solidFill>
                <a:srgbClr val="2D7AAE"/>
              </a:solidFill>
              <a:ln>
                <a:noFill/>
              </a:ln>
            </c:spPr>
            <c:extLst>
              <c:ext xmlns:c16="http://schemas.microsoft.com/office/drawing/2014/chart" uri="{C3380CC4-5D6E-409C-BE32-E72D297353CC}">
                <c16:uniqueId val="{00000007-7640-4035-AAB9-0087F260B7CD}"/>
              </c:ext>
            </c:extLst>
          </c:dPt>
          <c:dPt>
            <c:idx val="4"/>
            <c:bubble3D val="0"/>
            <c:spPr>
              <a:solidFill>
                <a:srgbClr val="31356E"/>
              </a:solidFill>
              <a:ln>
                <a:noFill/>
              </a:ln>
            </c:spPr>
            <c:extLst>
              <c:ext xmlns:c16="http://schemas.microsoft.com/office/drawing/2014/chart" uri="{C3380CC4-5D6E-409C-BE32-E72D297353CC}">
                <c16:uniqueId val="{00000009-7640-4035-AAB9-0087F260B7CD}"/>
              </c:ext>
            </c:extLst>
          </c:dPt>
          <c:dPt>
            <c:idx val="5"/>
            <c:bubble3D val="0"/>
            <c:spPr>
              <a:solidFill>
                <a:srgbClr val="41B8D5"/>
              </a:solidFill>
              <a:ln>
                <a:noFill/>
              </a:ln>
            </c:spPr>
            <c:extLst>
              <c:ext xmlns:c16="http://schemas.microsoft.com/office/drawing/2014/chart" uri="{C3380CC4-5D6E-409C-BE32-E72D297353CC}">
                <c16:uniqueId val="{0000000B-7640-4035-AAB9-0087F260B7CD}"/>
              </c:ext>
            </c:extLst>
          </c:dPt>
          <c:dPt>
            <c:idx val="6"/>
            <c:bubble3D val="0"/>
            <c:spPr>
              <a:solidFill>
                <a:srgbClr val="6CE5E8"/>
              </a:solidFill>
              <a:ln w="19050">
                <a:noFill/>
              </a:ln>
              <a:effectLst/>
            </c:spPr>
            <c:extLst>
              <c:ext xmlns:c16="http://schemas.microsoft.com/office/drawing/2014/chart" uri="{C3380CC4-5D6E-409C-BE32-E72D297353CC}">
                <c16:uniqueId val="{0000000D-7640-4035-AAB9-0087F260B7CD}"/>
              </c:ext>
            </c:extLst>
          </c:dPt>
          <c:dLbls>
            <c:dLbl>
              <c:idx val="0"/>
              <c:layout>
                <c:manualLayout>
                  <c:x val="9.6722656130881934E-2"/>
                  <c:y val="-1.130951744871547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89658ED2-2BFE-40D8-A1C0-92A1D93D3725}" type="CATEGORYNAME">
                      <a:rPr lang="en-US" sz="1300" smtClean="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75535969-620B-4985-932B-9E2345B08673}" type="VALUE">
                      <a:rPr lang="en-US" sz="1300" baseline="0" smtClean="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237324674191126"/>
                      <c:h val="0.15032931177579015"/>
                    </c:manualLayout>
                  </c15:layout>
                  <c15:dlblFieldTable/>
                  <c15:showDataLabelsRange val="0"/>
                </c:ext>
                <c:ext xmlns:c16="http://schemas.microsoft.com/office/drawing/2014/chart" uri="{C3380CC4-5D6E-409C-BE32-E72D297353CC}">
                  <c16:uniqueId val="{00000001-7640-4035-AAB9-0087F260B7CD}"/>
                </c:ext>
              </c:extLst>
            </c:dLbl>
            <c:dLbl>
              <c:idx val="1"/>
              <c:layout>
                <c:manualLayout>
                  <c:x val="0.26436848562580811"/>
                  <c:y val="0.1148352372505227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D046093B-EFC5-4957-BCE5-0104D4B9EDCB}" type="CATEGORYNAME">
                      <a:rPr lang="en-US" sz="130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090E6E90-EB45-49F3-969D-CCB288AE943D}" type="VALUE">
                      <a:rPr lang="en-US" sz="1300" baseline="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1345823304781366"/>
                      <c:h val="0.13366109698620193"/>
                    </c:manualLayout>
                  </c15:layout>
                  <c15:dlblFieldTable/>
                  <c15:showDataLabelsRange val="0"/>
                </c:ext>
                <c:ext xmlns:c16="http://schemas.microsoft.com/office/drawing/2014/chart" uri="{C3380CC4-5D6E-409C-BE32-E72D297353CC}">
                  <c16:uniqueId val="{00000003-7640-4035-AAB9-0087F260B7CD}"/>
                </c:ext>
              </c:extLst>
            </c:dLbl>
            <c:dLbl>
              <c:idx val="2"/>
              <c:layout>
                <c:manualLayout>
                  <c:x val="-1.8552174429881271E-2"/>
                  <c:y val="2.261930890148759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r>
                      <a:rPr lang="en-US" sz="1300"/>
                      <a:t>Black,</a:t>
                    </a:r>
                    <a:br>
                      <a:rPr lang="en-US" sz="1300"/>
                    </a:br>
                    <a:r>
                      <a:rPr lang="en-US" sz="1300"/>
                      <a:t>African</a:t>
                    </a:r>
                    <a:br>
                      <a:rPr lang="en-US" sz="1300"/>
                    </a:br>
                    <a:r>
                      <a:rPr lang="en-US" sz="1300"/>
                      <a:t>American</a:t>
                    </a:r>
                    <a:r>
                      <a:rPr lang="en-US" sz="1300" baseline="0"/>
                      <a:t>
</a:t>
                    </a:r>
                    <a:fld id="{3831B168-F7C8-4A9D-A35B-39BFED6A0CB2}" type="VALUE">
                      <a:rPr lang="en-US" sz="1300" baseline="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532973477146771"/>
                      <c:h val="0.32299981833531027"/>
                    </c:manualLayout>
                  </c15:layout>
                  <c15:dlblFieldTable/>
                  <c15:showDataLabelsRange val="0"/>
                </c:ext>
                <c:ext xmlns:c16="http://schemas.microsoft.com/office/drawing/2014/chart" uri="{C3380CC4-5D6E-409C-BE32-E72D297353CC}">
                  <c16:uniqueId val="{00000005-7640-4035-AAB9-0087F260B7CD}"/>
                </c:ext>
              </c:extLst>
            </c:dLbl>
            <c:dLbl>
              <c:idx val="3"/>
              <c:layout>
                <c:manualLayout>
                  <c:x val="-3.7104348859762631E-2"/>
                  <c:y val="-1.2759308186549066E-16"/>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E7DBB48C-D03A-4DDA-98CB-02D53C2C9937}" type="CATEGORYNAME">
                      <a:rPr lang="en-US" sz="130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C8E12711-D42D-47AE-8D61-F9DED28E0395}" type="VALUE">
                      <a:rPr lang="en-US" sz="1300" baseline="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7640-4035-AAB9-0087F260B7CD}"/>
                </c:ext>
              </c:extLst>
            </c:dLbl>
            <c:dLbl>
              <c:idx val="4"/>
              <c:layout>
                <c:manualLayout>
                  <c:x val="0.2801549983045577"/>
                  <c:y val="-2.957873794279398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FB169153-E683-4F28-9F38-6E0E4F38566F}" type="CATEGORYNAME">
                      <a:rPr lang="en-US" sz="1300" smtClean="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[CATEGORY NAME]</a:t>
                    </a:fld>
                    <a:endParaRPr lang="en-US" sz="1300"/>
                  </a:p>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17D8803B-74BE-4572-B01E-AD0EBED10B8D}" type="VALUE">
                      <a:rPr lang="en-US" sz="1300" baseline="0" smtClean="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a:p>
                </c:rich>
              </c:tx>
              <c:numFmt formatCode="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345166126870214"/>
                      <c:h val="0.18380575742804448"/>
                    </c:manualLayout>
                  </c15:layout>
                  <c15:dlblFieldTable/>
                  <c15:showDataLabelsRange val="0"/>
                </c:ext>
                <c:ext xmlns:c16="http://schemas.microsoft.com/office/drawing/2014/chart" uri="{C3380CC4-5D6E-409C-BE32-E72D297353CC}">
                  <c16:uniqueId val="{00000009-7640-4035-AAB9-0087F260B7CD}"/>
                </c:ext>
              </c:extLst>
            </c:dLbl>
            <c:dLbl>
              <c:idx val="5"/>
              <c:layout>
                <c:manualLayout>
                  <c:x val="-0.18088370069134241"/>
                  <c:y val="-3.3058452463447172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fld id="{F29483AB-193E-4306-B01A-D6ED600E45E3}" type="CATEGORYNAME">
                      <a:rPr lang="en-US" sz="130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300" baseline="0"/>
                      <a:t>, </a:t>
                    </a:r>
                    <a:fld id="{7D589AAE-B5EC-4F8D-9320-46413EC8B1C6}" type="VALUE">
                      <a:rPr lang="en-US" sz="1300" baseline="0"/>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t>[VALUE]</a:t>
                    </a:fld>
                    <a:endParaRPr lang="en-US" sz="1300" baseline="0"/>
                  </a:p>
                </c:rich>
              </c:tx>
              <c:numFmt formatCode="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726248240875883"/>
                      <c:h val="8.8423027191340584E-2"/>
                    </c:manualLayout>
                  </c15:layout>
                  <c15:dlblFieldTable/>
                  <c15:showDataLabelsRange val="0"/>
                </c:ext>
                <c:ext xmlns:c16="http://schemas.microsoft.com/office/drawing/2014/chart" uri="{C3380CC4-5D6E-409C-BE32-E72D297353CC}">
                  <c16:uniqueId val="{0000000B-7640-4035-AAB9-0087F260B7CD}"/>
                </c:ext>
              </c:extLst>
            </c:dLbl>
            <c:dLbl>
              <c:idx val="6"/>
              <c:layout>
                <c:manualLayout>
                  <c:x val="-1.3914130822410975E-2"/>
                  <c:y val="4.8717921317543031E-2"/>
                </c:manualLayout>
              </c:layout>
              <c:tx>
                <c:rich>
                  <a:bodyPr/>
                  <a:lstStyle/>
                  <a:p>
                    <a:fld id="{749B4C46-B14C-40AD-8A63-59EB809F6F26}" type="CATEGORYNAME">
                      <a:rPr lang="en-US" sz="1300"/>
                      <a:pPr/>
                      <a:t>[CATEGORY NAME]</a:t>
                    </a:fld>
                    <a:r>
                      <a:rPr lang="en-US" sz="1300" baseline="0"/>
                      <a:t>
</a:t>
                    </a:r>
                    <a:fld id="{5DE2E9A4-9ADD-4ACF-BF04-B6E587696CD5}" type="VALUE">
                      <a:rPr lang="en-US" sz="1300" baseline="0"/>
                      <a:pPr/>
                      <a:t>[VALUE]</a:t>
                    </a:fld>
                    <a:endParaRPr lang="en-US" sz="13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7640-4035-AAB9-0087F260B7C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Sheet1!$A$2:$A$8</c:f>
              <c:strCache>
                <c:ptCount val="7"/>
                <c:pt idx="0">
                  <c:v>American Indian, Alaskan Native</c:v>
                </c:pt>
                <c:pt idx="1">
                  <c:v>Asian</c:v>
                </c:pt>
                <c:pt idx="2">
                  <c:v>Black, African American</c:v>
                </c:pt>
                <c:pt idx="3">
                  <c:v>Multiracial</c:v>
                </c:pt>
                <c:pt idx="4">
                  <c:v>Native Hawaiian, Pacific Islander</c:v>
                </c:pt>
                <c:pt idx="5">
                  <c:v>Unknown</c:v>
                </c:pt>
                <c:pt idx="6">
                  <c:v>White</c:v>
                </c:pt>
              </c:strCache>
            </c:strRef>
          </c:cat>
          <c:val>
            <c:numRef>
              <c:f>Sheet1!$B$2:$B$8</c:f>
              <c:numCache>
                <c:formatCode>0%</c:formatCode>
                <c:ptCount val="7"/>
                <c:pt idx="0">
                  <c:v>1.7777777777777778E-2</c:v>
                </c:pt>
                <c:pt idx="1">
                  <c:v>1.2999999999999999E-2</c:v>
                </c:pt>
                <c:pt idx="2">
                  <c:v>0.4280438184663537</c:v>
                </c:pt>
                <c:pt idx="3">
                  <c:v>2.5477308294209702E-2</c:v>
                </c:pt>
                <c:pt idx="4">
                  <c:v>7.0000000000000001E-3</c:v>
                </c:pt>
                <c:pt idx="5">
                  <c:v>8.3000000000000004E-2</c:v>
                </c:pt>
                <c:pt idx="6">
                  <c:v>0.43073552425665101</c:v>
                </c:pt>
              </c:numCache>
            </c:numRef>
          </c:val>
          <c:extLst>
            <c:ext xmlns:c16="http://schemas.microsoft.com/office/drawing/2014/chart" uri="{C3380CC4-5D6E-409C-BE32-E72D297353CC}">
              <c16:uniqueId val="{0000000E-7640-4035-AAB9-0087F260B7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52ADA-C925-4BF4-B66C-7B5C40B8C935}" type="doc">
      <dgm:prSet loTypeId="urn:microsoft.com/office/officeart/2005/8/layout/hList7" loCatId="list" qsTypeId="urn:microsoft.com/office/officeart/2005/8/quickstyle/3d1" qsCatId="3D" csTypeId="urn:microsoft.com/office/officeart/2005/8/colors/accent0_3" csCatId="mainScheme" phldr="1"/>
      <dgm:spPr/>
      <dgm:t>
        <a:bodyPr/>
        <a:lstStyle/>
        <a:p>
          <a:endParaRPr lang="en-US"/>
        </a:p>
      </dgm:t>
    </dgm:pt>
    <dgm:pt modelId="{4AD5B460-F6DF-4988-B6CD-6E3ACAF23CA1}">
      <dgm:prSet custT="1"/>
      <dgm:spPr/>
      <dgm:t>
        <a:bodyPr/>
        <a:lstStyle/>
        <a:p>
          <a:pPr algn="ctr" rtl="0"/>
          <a:r>
            <a:rPr lang="en-US" sz="2000" b="1">
              <a:latin typeface="Franklin Gothic Book"/>
            </a:rPr>
            <a:t>DOL VETS is the lead Federal Agency </a:t>
          </a:r>
        </a:p>
        <a:p>
          <a:pPr algn="ctr"/>
          <a:r>
            <a:rPr lang="en-US" sz="2000" b="1">
              <a:latin typeface="Franklin Gothic Book"/>
            </a:rPr>
            <a:t>in Veteran Employment.</a:t>
          </a:r>
          <a:endParaRPr lang="en-US" sz="2000">
            <a:latin typeface="Franklin Gothic Book"/>
          </a:endParaRPr>
        </a:p>
      </dgm:t>
    </dgm:pt>
    <dgm:pt modelId="{EEAB8E0A-E671-40E0-B88A-C48B65FD2B49}" type="parTrans" cxnId="{AFDD8BD3-21FB-4154-846C-DA76006883D3}">
      <dgm:prSet/>
      <dgm:spPr/>
      <dgm:t>
        <a:bodyPr/>
        <a:lstStyle/>
        <a:p>
          <a:endParaRPr lang="en-US"/>
        </a:p>
      </dgm:t>
    </dgm:pt>
    <dgm:pt modelId="{F59CED84-C1FC-49D9-9926-4B7259DF7EC6}" type="sibTrans" cxnId="{AFDD8BD3-21FB-4154-846C-DA76006883D3}">
      <dgm:prSet/>
      <dgm:spPr/>
      <dgm:t>
        <a:bodyPr/>
        <a:lstStyle/>
        <a:p>
          <a:endParaRPr lang="en-US"/>
        </a:p>
      </dgm:t>
    </dgm:pt>
    <dgm:pt modelId="{14CCD2DF-6778-4726-9D1A-391E7926043B}">
      <dgm:prSet/>
      <dgm:spPr/>
      <dgm:t>
        <a:bodyPr/>
        <a:lstStyle/>
        <a:p>
          <a:pPr algn="l" rtl="0"/>
          <a:r>
            <a:rPr lang="en-US" sz="1500" b="1">
              <a:latin typeface="Franklin Gothic Book"/>
            </a:rPr>
            <a:t>DOL VETS  2,800 (staff, contractors, and grantees)  served 440,000+ veterans and military spouses across all Agency programs</a:t>
          </a:r>
        </a:p>
      </dgm:t>
    </dgm:pt>
    <dgm:pt modelId="{187E44D1-82AC-4A1C-8600-DC6B134030F8}" type="parTrans" cxnId="{47F4B3A6-2F15-4892-A597-F8A0F99D2B6D}">
      <dgm:prSet/>
      <dgm:spPr/>
      <dgm:t>
        <a:bodyPr/>
        <a:lstStyle/>
        <a:p>
          <a:endParaRPr lang="en-US"/>
        </a:p>
      </dgm:t>
    </dgm:pt>
    <dgm:pt modelId="{20CB06A2-0C6D-4D59-AB8D-36F2A8E3C6B4}" type="sibTrans" cxnId="{47F4B3A6-2F15-4892-A597-F8A0F99D2B6D}">
      <dgm:prSet/>
      <dgm:spPr/>
      <dgm:t>
        <a:bodyPr/>
        <a:lstStyle/>
        <a:p>
          <a:endParaRPr lang="en-US"/>
        </a:p>
      </dgm:t>
    </dgm:pt>
    <dgm:pt modelId="{E0ECD904-B2FD-427C-8AC3-210C65785A6F}">
      <dgm:prSet custT="1"/>
      <dgm:spPr/>
      <dgm:t>
        <a:bodyPr/>
        <a:lstStyle/>
        <a:p>
          <a:r>
            <a:rPr lang="en-US" sz="2000" b="1">
              <a:latin typeface="Franklin Gothic Book"/>
            </a:rPr>
            <a:t>VETS leverages all DOL agencies and resources on behalf of veteran employment, transitioning service members and military spouses</a:t>
          </a:r>
          <a:r>
            <a:rPr lang="en-US" sz="2000" b="1">
              <a:latin typeface="Franklin Gothic Medium"/>
            </a:rPr>
            <a:t>.</a:t>
          </a:r>
          <a:r>
            <a:rPr lang="en-US" sz="2000" b="1"/>
            <a:t> </a:t>
          </a:r>
        </a:p>
      </dgm:t>
    </dgm:pt>
    <dgm:pt modelId="{E63165A9-5914-410A-9940-146D1C412489}" type="parTrans" cxnId="{0EB6AD6C-58C7-4875-BB11-AFE7FA3EA141}">
      <dgm:prSet/>
      <dgm:spPr/>
      <dgm:t>
        <a:bodyPr/>
        <a:lstStyle/>
        <a:p>
          <a:endParaRPr lang="en-US"/>
        </a:p>
      </dgm:t>
    </dgm:pt>
    <dgm:pt modelId="{A1D6C7FD-D8D1-4973-87DF-3B6042C47A43}" type="sibTrans" cxnId="{0EB6AD6C-58C7-4875-BB11-AFE7FA3EA141}">
      <dgm:prSet/>
      <dgm:spPr/>
      <dgm:t>
        <a:bodyPr/>
        <a:lstStyle/>
        <a:p>
          <a:endParaRPr lang="en-US"/>
        </a:p>
      </dgm:t>
    </dgm:pt>
    <dgm:pt modelId="{BF5BEE50-D4E7-4A53-98E3-CCB9D04A18BA}" type="pres">
      <dgm:prSet presAssocID="{6DA52ADA-C925-4BF4-B66C-7B5C40B8C935}" presName="Name0" presStyleCnt="0">
        <dgm:presLayoutVars>
          <dgm:dir/>
          <dgm:resizeHandles val="exact"/>
        </dgm:presLayoutVars>
      </dgm:prSet>
      <dgm:spPr/>
    </dgm:pt>
    <dgm:pt modelId="{56BF2282-BD74-4427-B77E-CA446E405FDD}" type="pres">
      <dgm:prSet presAssocID="{6DA52ADA-C925-4BF4-B66C-7B5C40B8C935}" presName="fgShape" presStyleLbl="fgShp" presStyleIdx="0" presStyleCnt="1"/>
      <dgm:spPr/>
    </dgm:pt>
    <dgm:pt modelId="{4D31AF3E-938A-473D-9275-D3565B3B4283}" type="pres">
      <dgm:prSet presAssocID="{6DA52ADA-C925-4BF4-B66C-7B5C40B8C935}" presName="linComp" presStyleCnt="0"/>
      <dgm:spPr/>
    </dgm:pt>
    <dgm:pt modelId="{887E67F4-539B-48B4-9647-F91B307FDBB1}" type="pres">
      <dgm:prSet presAssocID="{4AD5B460-F6DF-4988-B6CD-6E3ACAF23CA1}" presName="compNode" presStyleCnt="0"/>
      <dgm:spPr/>
    </dgm:pt>
    <dgm:pt modelId="{0C3BF418-9504-4BBB-8EC0-C994A7A8127E}" type="pres">
      <dgm:prSet presAssocID="{4AD5B460-F6DF-4988-B6CD-6E3ACAF23CA1}" presName="bkgdShape" presStyleLbl="node1" presStyleIdx="0" presStyleCnt="2"/>
      <dgm:spPr/>
    </dgm:pt>
    <dgm:pt modelId="{0EF9DDCA-A175-41FC-9F74-BF23E3186B9E}" type="pres">
      <dgm:prSet presAssocID="{4AD5B460-F6DF-4988-B6CD-6E3ACAF23CA1}" presName="nodeTx" presStyleLbl="node1" presStyleIdx="0" presStyleCnt="2">
        <dgm:presLayoutVars>
          <dgm:bulletEnabled val="1"/>
        </dgm:presLayoutVars>
      </dgm:prSet>
      <dgm:spPr/>
    </dgm:pt>
    <dgm:pt modelId="{D3EC71AC-8B7B-495B-B8DB-BC6B06BF4806}" type="pres">
      <dgm:prSet presAssocID="{4AD5B460-F6DF-4988-B6CD-6E3ACAF23CA1}" presName="invisiNode" presStyleLbl="node1" presStyleIdx="0" presStyleCnt="2"/>
      <dgm:spPr/>
    </dgm:pt>
    <dgm:pt modelId="{402A1B8E-82D8-4320-8DBE-BCCD5A6FA226}" type="pres">
      <dgm:prSet presAssocID="{4AD5B460-F6DF-4988-B6CD-6E3ACAF23CA1}" presName="imagNode" presStyleLbl="fgImgPlace1" presStyleIdx="0" presStyleCnt="2" custScaleX="116408" custScaleY="99979" custLinFactNeighborY="2240"/>
      <dgm:spPr>
        <a:blipFill dpi="0" rotWithShape="1">
          <a:blip xmlns:r="http://schemas.openxmlformats.org/officeDocument/2006/relationships" r:embed="rId1"/>
          <a:srcRect/>
          <a:stretch>
            <a:fillRect l="-186" t="-186" r="-186" b="-186"/>
          </a:stretch>
        </a:blipFill>
      </dgm:spPr>
    </dgm:pt>
    <dgm:pt modelId="{AE6E2587-FFB0-4A51-B79B-AEC81D281245}" type="pres">
      <dgm:prSet presAssocID="{F59CED84-C1FC-49D9-9926-4B7259DF7EC6}" presName="sibTrans" presStyleLbl="sibTrans2D1" presStyleIdx="0" presStyleCnt="0"/>
      <dgm:spPr/>
    </dgm:pt>
    <dgm:pt modelId="{FED6FEC5-1E7F-4BAC-8565-CB9114A84CCC}" type="pres">
      <dgm:prSet presAssocID="{E0ECD904-B2FD-427C-8AC3-210C65785A6F}" presName="compNode" presStyleCnt="0"/>
      <dgm:spPr/>
    </dgm:pt>
    <dgm:pt modelId="{7EFC878B-1E92-4701-ACDB-634C0D57B564}" type="pres">
      <dgm:prSet presAssocID="{E0ECD904-B2FD-427C-8AC3-210C65785A6F}" presName="bkgdShape" presStyleLbl="node1" presStyleIdx="1" presStyleCnt="2" custLinFactNeighborX="54" custLinFactNeighborY="4411"/>
      <dgm:spPr/>
    </dgm:pt>
    <dgm:pt modelId="{3FAC0C62-60CB-4C85-89D4-D17C4D3C71C2}" type="pres">
      <dgm:prSet presAssocID="{E0ECD904-B2FD-427C-8AC3-210C65785A6F}" presName="nodeTx" presStyleLbl="node1" presStyleIdx="1" presStyleCnt="2">
        <dgm:presLayoutVars>
          <dgm:bulletEnabled val="1"/>
        </dgm:presLayoutVars>
      </dgm:prSet>
      <dgm:spPr/>
    </dgm:pt>
    <dgm:pt modelId="{1A10B2CF-8038-4047-8E7B-A60B81646D53}" type="pres">
      <dgm:prSet presAssocID="{E0ECD904-B2FD-427C-8AC3-210C65785A6F}" presName="invisiNode" presStyleLbl="node1" presStyleIdx="1" presStyleCnt="2"/>
      <dgm:spPr/>
    </dgm:pt>
    <dgm:pt modelId="{CB8FE124-AFCF-4792-BE64-6B136CA7E7A8}" type="pres">
      <dgm:prSet presAssocID="{E0ECD904-B2FD-427C-8AC3-210C65785A6F}" presName="imagNode" presStyleLbl="fgImgPlace1" presStyleIdx="1" presStyleCnt="2" custScaleX="123089" custScaleY="1032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Lst>
  <dgm:cxnLst>
    <dgm:cxn modelId="{F348745C-4B20-45BC-90F7-A77C20E9657A}" type="presOf" srcId="{4AD5B460-F6DF-4988-B6CD-6E3ACAF23CA1}" destId="{0EF9DDCA-A175-41FC-9F74-BF23E3186B9E}" srcOrd="1" destOrd="0" presId="urn:microsoft.com/office/officeart/2005/8/layout/hList7"/>
    <dgm:cxn modelId="{0355B547-DA1D-4AAE-8435-D2A0C5444F94}" type="presOf" srcId="{4AD5B460-F6DF-4988-B6CD-6E3ACAF23CA1}" destId="{0C3BF418-9504-4BBB-8EC0-C994A7A8127E}" srcOrd="0" destOrd="0" presId="urn:microsoft.com/office/officeart/2005/8/layout/hList7"/>
    <dgm:cxn modelId="{0EB6AD6C-58C7-4875-BB11-AFE7FA3EA141}" srcId="{6DA52ADA-C925-4BF4-B66C-7B5C40B8C935}" destId="{E0ECD904-B2FD-427C-8AC3-210C65785A6F}" srcOrd="1" destOrd="0" parTransId="{E63165A9-5914-410A-9940-146D1C412489}" sibTransId="{A1D6C7FD-D8D1-4973-87DF-3B6042C47A43}"/>
    <dgm:cxn modelId="{CD54D353-9725-426B-A57F-4D91FE8A10EF}" type="presOf" srcId="{14CCD2DF-6778-4726-9D1A-391E7926043B}" destId="{0C3BF418-9504-4BBB-8EC0-C994A7A8127E}" srcOrd="0" destOrd="1" presId="urn:microsoft.com/office/officeart/2005/8/layout/hList7"/>
    <dgm:cxn modelId="{47F4B3A6-2F15-4892-A597-F8A0F99D2B6D}" srcId="{4AD5B460-F6DF-4988-B6CD-6E3ACAF23CA1}" destId="{14CCD2DF-6778-4726-9D1A-391E7926043B}" srcOrd="0" destOrd="0" parTransId="{187E44D1-82AC-4A1C-8600-DC6B134030F8}" sibTransId="{20CB06A2-0C6D-4D59-AB8D-36F2A8E3C6B4}"/>
    <dgm:cxn modelId="{DE743CBE-D2AE-4EFF-B205-435C2B2B5757}" type="presOf" srcId="{14CCD2DF-6778-4726-9D1A-391E7926043B}" destId="{0EF9DDCA-A175-41FC-9F74-BF23E3186B9E}" srcOrd="1" destOrd="1" presId="urn:microsoft.com/office/officeart/2005/8/layout/hList7"/>
    <dgm:cxn modelId="{18A3D3C2-424E-4C51-A024-28BFC58E8570}" type="presOf" srcId="{F59CED84-C1FC-49D9-9926-4B7259DF7EC6}" destId="{AE6E2587-FFB0-4A51-B79B-AEC81D281245}" srcOrd="0" destOrd="0" presId="urn:microsoft.com/office/officeart/2005/8/layout/hList7"/>
    <dgm:cxn modelId="{F8902BC5-E36E-44F2-A1EA-2BC8F0763809}" type="presOf" srcId="{6DA52ADA-C925-4BF4-B66C-7B5C40B8C935}" destId="{BF5BEE50-D4E7-4A53-98E3-CCB9D04A18BA}" srcOrd="0" destOrd="0" presId="urn:microsoft.com/office/officeart/2005/8/layout/hList7"/>
    <dgm:cxn modelId="{AFDD8BD3-21FB-4154-846C-DA76006883D3}" srcId="{6DA52ADA-C925-4BF4-B66C-7B5C40B8C935}" destId="{4AD5B460-F6DF-4988-B6CD-6E3ACAF23CA1}" srcOrd="0" destOrd="0" parTransId="{EEAB8E0A-E671-40E0-B88A-C48B65FD2B49}" sibTransId="{F59CED84-C1FC-49D9-9926-4B7259DF7EC6}"/>
    <dgm:cxn modelId="{1396C4EA-C4A0-4B3B-AFCB-9262039B136F}" type="presOf" srcId="{E0ECD904-B2FD-427C-8AC3-210C65785A6F}" destId="{7EFC878B-1E92-4701-ACDB-634C0D57B564}" srcOrd="0" destOrd="0" presId="urn:microsoft.com/office/officeart/2005/8/layout/hList7"/>
    <dgm:cxn modelId="{DF4CADFE-1E52-4B2C-A605-CD58C8AEC77E}" type="presOf" srcId="{E0ECD904-B2FD-427C-8AC3-210C65785A6F}" destId="{3FAC0C62-60CB-4C85-89D4-D17C4D3C71C2}" srcOrd="1" destOrd="0" presId="urn:microsoft.com/office/officeart/2005/8/layout/hList7"/>
    <dgm:cxn modelId="{7E6C392F-B59C-441E-8FC4-9D25A488CD85}" type="presParOf" srcId="{BF5BEE50-D4E7-4A53-98E3-CCB9D04A18BA}" destId="{56BF2282-BD74-4427-B77E-CA446E405FDD}" srcOrd="0" destOrd="0" presId="urn:microsoft.com/office/officeart/2005/8/layout/hList7"/>
    <dgm:cxn modelId="{70414805-F0F2-44E9-8973-29333F96CE6F}" type="presParOf" srcId="{BF5BEE50-D4E7-4A53-98E3-CCB9D04A18BA}" destId="{4D31AF3E-938A-473D-9275-D3565B3B4283}" srcOrd="1" destOrd="0" presId="urn:microsoft.com/office/officeart/2005/8/layout/hList7"/>
    <dgm:cxn modelId="{B6E4C265-EB5E-4D4A-A305-6EA52230B2ED}" type="presParOf" srcId="{4D31AF3E-938A-473D-9275-D3565B3B4283}" destId="{887E67F4-539B-48B4-9647-F91B307FDBB1}" srcOrd="0" destOrd="0" presId="urn:microsoft.com/office/officeart/2005/8/layout/hList7"/>
    <dgm:cxn modelId="{F56C4E2B-C992-41A6-9E4B-D75C507F1458}" type="presParOf" srcId="{887E67F4-539B-48B4-9647-F91B307FDBB1}" destId="{0C3BF418-9504-4BBB-8EC0-C994A7A8127E}" srcOrd="0" destOrd="0" presId="urn:microsoft.com/office/officeart/2005/8/layout/hList7"/>
    <dgm:cxn modelId="{81941691-CDC9-4C20-AA15-091A81B8882B}" type="presParOf" srcId="{887E67F4-539B-48B4-9647-F91B307FDBB1}" destId="{0EF9DDCA-A175-41FC-9F74-BF23E3186B9E}" srcOrd="1" destOrd="0" presId="urn:microsoft.com/office/officeart/2005/8/layout/hList7"/>
    <dgm:cxn modelId="{25F9AD3B-B68D-4242-93B2-5314975D3FC1}" type="presParOf" srcId="{887E67F4-539B-48B4-9647-F91B307FDBB1}" destId="{D3EC71AC-8B7B-495B-B8DB-BC6B06BF4806}" srcOrd="2" destOrd="0" presId="urn:microsoft.com/office/officeart/2005/8/layout/hList7"/>
    <dgm:cxn modelId="{E72F0E40-CBB0-43EB-A63B-0944CF88DFFC}" type="presParOf" srcId="{887E67F4-539B-48B4-9647-F91B307FDBB1}" destId="{402A1B8E-82D8-4320-8DBE-BCCD5A6FA226}" srcOrd="3" destOrd="0" presId="urn:microsoft.com/office/officeart/2005/8/layout/hList7"/>
    <dgm:cxn modelId="{9F8F37E3-F152-4E46-AC4B-8E24B5FB8A0C}" type="presParOf" srcId="{4D31AF3E-938A-473D-9275-D3565B3B4283}" destId="{AE6E2587-FFB0-4A51-B79B-AEC81D281245}" srcOrd="1" destOrd="0" presId="urn:microsoft.com/office/officeart/2005/8/layout/hList7"/>
    <dgm:cxn modelId="{5ABC8978-8D0E-4D01-A3E8-60AA313C4390}" type="presParOf" srcId="{4D31AF3E-938A-473D-9275-D3565B3B4283}" destId="{FED6FEC5-1E7F-4BAC-8565-CB9114A84CCC}" srcOrd="2" destOrd="0" presId="urn:microsoft.com/office/officeart/2005/8/layout/hList7"/>
    <dgm:cxn modelId="{26386001-1B0A-4145-A3D8-91E8CE15B396}" type="presParOf" srcId="{FED6FEC5-1E7F-4BAC-8565-CB9114A84CCC}" destId="{7EFC878B-1E92-4701-ACDB-634C0D57B564}" srcOrd="0" destOrd="0" presId="urn:microsoft.com/office/officeart/2005/8/layout/hList7"/>
    <dgm:cxn modelId="{EF3CDDC4-30E8-4505-B961-E28304E17744}" type="presParOf" srcId="{FED6FEC5-1E7F-4BAC-8565-CB9114A84CCC}" destId="{3FAC0C62-60CB-4C85-89D4-D17C4D3C71C2}" srcOrd="1" destOrd="0" presId="urn:microsoft.com/office/officeart/2005/8/layout/hList7"/>
    <dgm:cxn modelId="{8D42F486-3D5A-48AF-9EB3-564B1AFD769C}" type="presParOf" srcId="{FED6FEC5-1E7F-4BAC-8565-CB9114A84CCC}" destId="{1A10B2CF-8038-4047-8E7B-A60B81646D53}" srcOrd="2" destOrd="0" presId="urn:microsoft.com/office/officeart/2005/8/layout/hList7"/>
    <dgm:cxn modelId="{400605BE-1F1F-448B-A271-D98DD812F9E9}" type="presParOf" srcId="{FED6FEC5-1E7F-4BAC-8565-CB9114A84CCC}" destId="{CB8FE124-AFCF-4792-BE64-6B136CA7E7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07870-911E-4DC6-B3BC-72C5AD5A88DC}"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E4FD9577-49F1-444D-992E-0CAA379FC330}">
      <dgm:prSet phldrT="[Text]" phldr="0"/>
      <dgm:spPr/>
      <dgm:t>
        <a:bodyPr/>
        <a:lstStyle/>
        <a:p>
          <a:r>
            <a:rPr lang="en-US" b="1">
              <a:latin typeface="Franklin Gothic Book" panose="020B0503020102020204" pitchFamily="34" charset="0"/>
            </a:rPr>
            <a:t>180K-200K Transition Annually</a:t>
          </a:r>
        </a:p>
      </dgm:t>
    </dgm:pt>
    <dgm:pt modelId="{E42A2CEB-DCEA-4C7A-A054-A08ECB606997}" type="parTrans" cxnId="{55D539AF-4453-4032-9AEB-124D3D71989A}">
      <dgm:prSet/>
      <dgm:spPr/>
      <dgm:t>
        <a:bodyPr/>
        <a:lstStyle/>
        <a:p>
          <a:endParaRPr lang="en-US">
            <a:latin typeface="Franklin Gothic Book" panose="020B0503020102020204" pitchFamily="34" charset="0"/>
          </a:endParaRPr>
        </a:p>
      </dgm:t>
    </dgm:pt>
    <dgm:pt modelId="{92C3BEE7-1958-4C06-9A1A-F3078F6F8CB4}" type="sibTrans" cxnId="{55D539AF-4453-4032-9AEB-124D3D71989A}">
      <dgm:prSet/>
      <dgm:spPr/>
      <dgm:t>
        <a:bodyPr/>
        <a:lstStyle/>
        <a:p>
          <a:endParaRPr lang="en-US">
            <a:latin typeface="Franklin Gothic Book" panose="020B0503020102020204" pitchFamily="34" charset="0"/>
          </a:endParaRPr>
        </a:p>
      </dgm:t>
    </dgm:pt>
    <dgm:pt modelId="{736E991F-A37C-4BC7-94B1-6BDBCA84ED78}">
      <dgm:prSet phldrT="[Text]" phldr="0"/>
      <dgm:spPr/>
      <dgm:t>
        <a:bodyPr/>
        <a:lstStyle/>
        <a:p>
          <a:pPr rtl="0"/>
          <a:r>
            <a:rPr lang="en-US" b="1">
              <a:latin typeface="Franklin Gothic Book" panose="020B0503020102020204" pitchFamily="34" charset="0"/>
            </a:rPr>
            <a:t> 45% of the Veteran Workforce are GWII Veterans</a:t>
          </a:r>
        </a:p>
      </dgm:t>
    </dgm:pt>
    <dgm:pt modelId="{552132BC-9FFE-4D18-B597-3D238E4664EA}" type="parTrans" cxnId="{48158BED-0126-47B0-8653-D1BC669C1880}">
      <dgm:prSet/>
      <dgm:spPr/>
      <dgm:t>
        <a:bodyPr/>
        <a:lstStyle/>
        <a:p>
          <a:endParaRPr lang="en-US">
            <a:latin typeface="Franklin Gothic Book" panose="020B0503020102020204" pitchFamily="34" charset="0"/>
          </a:endParaRPr>
        </a:p>
      </dgm:t>
    </dgm:pt>
    <dgm:pt modelId="{92E2DABA-1F6F-4406-921E-4BE5D73F190A}" type="sibTrans" cxnId="{48158BED-0126-47B0-8653-D1BC669C1880}">
      <dgm:prSet/>
      <dgm:spPr/>
      <dgm:t>
        <a:bodyPr/>
        <a:lstStyle/>
        <a:p>
          <a:endParaRPr lang="en-US">
            <a:latin typeface="Franklin Gothic Book" panose="020B0503020102020204" pitchFamily="34" charset="0"/>
          </a:endParaRPr>
        </a:p>
      </dgm:t>
    </dgm:pt>
    <dgm:pt modelId="{CF3C5D31-7FE3-4DA3-BD74-F6E56242F992}">
      <dgm:prSet phldr="0"/>
      <dgm:spPr/>
      <dgm:t>
        <a:bodyPr/>
        <a:lstStyle/>
        <a:p>
          <a:pPr rtl="0"/>
          <a:r>
            <a:rPr lang="en-US" b="1">
              <a:latin typeface="Franklin Gothic Book" panose="020B0503020102020204" pitchFamily="34" charset="0"/>
            </a:rPr>
            <a:t>18M Veterans</a:t>
          </a:r>
        </a:p>
      </dgm:t>
    </dgm:pt>
    <dgm:pt modelId="{FD6E8CB3-73B6-4666-ADCB-D29508E6FA3B}" type="parTrans" cxnId="{2CB4ABFC-6869-4E03-BDBE-571874C36818}">
      <dgm:prSet/>
      <dgm:spPr/>
      <dgm:t>
        <a:bodyPr/>
        <a:lstStyle/>
        <a:p>
          <a:endParaRPr lang="en-US">
            <a:latin typeface="Franklin Gothic Book" panose="020B0503020102020204" pitchFamily="34" charset="0"/>
          </a:endParaRPr>
        </a:p>
      </dgm:t>
    </dgm:pt>
    <dgm:pt modelId="{CBAFB13B-E741-4B57-BC9B-190A9308E406}" type="sibTrans" cxnId="{2CB4ABFC-6869-4E03-BDBE-571874C36818}">
      <dgm:prSet/>
      <dgm:spPr/>
      <dgm:t>
        <a:bodyPr/>
        <a:lstStyle/>
        <a:p>
          <a:endParaRPr lang="en-US">
            <a:latin typeface="Franklin Gothic Book" panose="020B0503020102020204" pitchFamily="34" charset="0"/>
          </a:endParaRPr>
        </a:p>
      </dgm:t>
    </dgm:pt>
    <dgm:pt modelId="{913E6D62-C922-44A2-8EAD-F0F38AE6D36A}">
      <dgm:prSet phldr="0"/>
      <dgm:spPr/>
      <dgm:t>
        <a:bodyPr/>
        <a:lstStyle/>
        <a:p>
          <a:pPr rtl="0"/>
          <a:r>
            <a:rPr lang="en-US" b="1">
              <a:latin typeface="Franklin Gothic Book" panose="020B0503020102020204" pitchFamily="34" charset="0"/>
            </a:rPr>
            <a:t>48% (8.6M) in Workforce</a:t>
          </a:r>
        </a:p>
      </dgm:t>
    </dgm:pt>
    <dgm:pt modelId="{FDF96702-8B1A-4F8E-9709-82DD1F808234}" type="parTrans" cxnId="{759C06BC-E908-459E-B748-E16560C89DFC}">
      <dgm:prSet/>
      <dgm:spPr/>
      <dgm:t>
        <a:bodyPr/>
        <a:lstStyle/>
        <a:p>
          <a:endParaRPr lang="en-US">
            <a:latin typeface="Franklin Gothic Book" panose="020B0503020102020204" pitchFamily="34" charset="0"/>
          </a:endParaRPr>
        </a:p>
      </dgm:t>
    </dgm:pt>
    <dgm:pt modelId="{AC04EF50-7B86-4AEE-BE47-CA0E538762C4}" type="sibTrans" cxnId="{759C06BC-E908-459E-B748-E16560C89DFC}">
      <dgm:prSet/>
      <dgm:spPr/>
      <dgm:t>
        <a:bodyPr/>
        <a:lstStyle/>
        <a:p>
          <a:endParaRPr lang="en-US">
            <a:latin typeface="Franklin Gothic Book" panose="020B0503020102020204" pitchFamily="34" charset="0"/>
          </a:endParaRPr>
        </a:p>
      </dgm:t>
    </dgm:pt>
    <dgm:pt modelId="{54BDA2C2-FBE7-426D-9F56-83742D04ADA5}">
      <dgm:prSet phldr="0"/>
      <dgm:spPr/>
      <dgm:t>
        <a:bodyPr/>
        <a:lstStyle/>
        <a:p>
          <a:pPr rtl="0"/>
          <a:r>
            <a:rPr lang="en-US" b="1">
              <a:latin typeface="Franklin Gothic Book" panose="020B0503020102020204" pitchFamily="34" charset="0"/>
            </a:rPr>
            <a:t>5.4% of US Workforce</a:t>
          </a:r>
        </a:p>
      </dgm:t>
    </dgm:pt>
    <dgm:pt modelId="{054B35D4-D738-42A5-B0D9-B1030E7A1BD5}" type="parTrans" cxnId="{3D5C8C94-29F2-40E2-A855-79EF0D47E0BB}">
      <dgm:prSet/>
      <dgm:spPr/>
      <dgm:t>
        <a:bodyPr/>
        <a:lstStyle/>
        <a:p>
          <a:endParaRPr lang="en-US">
            <a:latin typeface="Franklin Gothic Book" panose="020B0503020102020204" pitchFamily="34" charset="0"/>
          </a:endParaRPr>
        </a:p>
      </dgm:t>
    </dgm:pt>
    <dgm:pt modelId="{06EB4334-8896-444E-BC0E-7511A2332EE7}" type="sibTrans" cxnId="{3D5C8C94-29F2-40E2-A855-79EF0D47E0BB}">
      <dgm:prSet/>
      <dgm:spPr/>
      <dgm:t>
        <a:bodyPr/>
        <a:lstStyle/>
        <a:p>
          <a:endParaRPr lang="en-US">
            <a:latin typeface="Franklin Gothic Book" panose="020B0503020102020204" pitchFamily="34" charset="0"/>
          </a:endParaRPr>
        </a:p>
      </dgm:t>
    </dgm:pt>
    <dgm:pt modelId="{8E35C1F0-6620-4582-80D9-D184F03778B3}">
      <dgm:prSet phldr="0"/>
      <dgm:spPr>
        <a:solidFill>
          <a:schemeClr val="tx2"/>
        </a:solidFill>
      </dgm:spPr>
      <dgm:t>
        <a:bodyPr/>
        <a:lstStyle/>
        <a:p>
          <a:pPr rtl="0"/>
          <a:r>
            <a:rPr lang="en-US" b="1">
              <a:latin typeface="Franklin Gothic Book" panose="020B0503020102020204" pitchFamily="34" charset="0"/>
            </a:rPr>
            <a:t> 63% are 45 yrs. or Older</a:t>
          </a:r>
        </a:p>
      </dgm:t>
    </dgm:pt>
    <dgm:pt modelId="{D31A4649-DFB0-4793-BF09-602EA5F79E78}" type="parTrans" cxnId="{90CCED97-FD6D-4C59-ADCA-EE3EFA75D7D1}">
      <dgm:prSet/>
      <dgm:spPr/>
      <dgm:t>
        <a:bodyPr/>
        <a:lstStyle/>
        <a:p>
          <a:endParaRPr lang="en-US">
            <a:latin typeface="Franklin Gothic Book" panose="020B0503020102020204" pitchFamily="34" charset="0"/>
          </a:endParaRPr>
        </a:p>
      </dgm:t>
    </dgm:pt>
    <dgm:pt modelId="{C5AEEA9C-3E34-4C3C-9395-3277470F5BFB}" type="sibTrans" cxnId="{90CCED97-FD6D-4C59-ADCA-EE3EFA75D7D1}">
      <dgm:prSet/>
      <dgm:spPr/>
      <dgm:t>
        <a:bodyPr/>
        <a:lstStyle/>
        <a:p>
          <a:endParaRPr lang="en-US">
            <a:latin typeface="Franklin Gothic Book" panose="020B0503020102020204" pitchFamily="34" charset="0"/>
          </a:endParaRPr>
        </a:p>
      </dgm:t>
    </dgm:pt>
    <dgm:pt modelId="{626160AD-30BF-4E60-8FE1-481E9E33D549}">
      <dgm:prSet phldr="0"/>
      <dgm:spPr>
        <a:solidFill>
          <a:schemeClr val="tx2"/>
        </a:solidFill>
      </dgm:spPr>
      <dgm:t>
        <a:bodyPr/>
        <a:lstStyle/>
        <a:p>
          <a:r>
            <a:rPr lang="en-US" b="1">
              <a:latin typeface="Franklin Gothic Book" panose="020B0503020102020204" pitchFamily="34" charset="0"/>
            </a:rPr>
            <a:t>18-24 Yr. Group = 2.3% Workforce</a:t>
          </a:r>
        </a:p>
      </dgm:t>
    </dgm:pt>
    <dgm:pt modelId="{69A69A46-6C03-4874-89E3-0D52BC202D30}" type="parTrans" cxnId="{E9941D6A-4AB5-4119-8603-217B59661CAF}">
      <dgm:prSet/>
      <dgm:spPr/>
      <dgm:t>
        <a:bodyPr/>
        <a:lstStyle/>
        <a:p>
          <a:endParaRPr lang="en-US">
            <a:latin typeface="Franklin Gothic Book" panose="020B0503020102020204" pitchFamily="34" charset="0"/>
          </a:endParaRPr>
        </a:p>
      </dgm:t>
    </dgm:pt>
    <dgm:pt modelId="{74CA5F07-A50D-4D5E-8BDA-787A9B975AA9}" type="sibTrans" cxnId="{E9941D6A-4AB5-4119-8603-217B59661CAF}">
      <dgm:prSet/>
      <dgm:spPr/>
      <dgm:t>
        <a:bodyPr/>
        <a:lstStyle/>
        <a:p>
          <a:endParaRPr lang="en-US">
            <a:latin typeface="Franklin Gothic Book" panose="020B0503020102020204" pitchFamily="34" charset="0"/>
          </a:endParaRPr>
        </a:p>
      </dgm:t>
    </dgm:pt>
    <dgm:pt modelId="{EECF789E-9477-41D6-860D-0728AC591286}">
      <dgm:prSet phldr="0"/>
      <dgm:spPr/>
      <dgm:t>
        <a:bodyPr/>
        <a:lstStyle/>
        <a:p>
          <a:r>
            <a:rPr lang="en-US" b="1">
              <a:latin typeface="Franklin Gothic Book" panose="020B0503020102020204" pitchFamily="34" charset="0"/>
            </a:rPr>
            <a:t>Women: 51 </a:t>
          </a:r>
          <a:endParaRPr lang="en-US">
            <a:latin typeface="Franklin Gothic Book" panose="020B0503020102020204" pitchFamily="34" charset="0"/>
          </a:endParaRPr>
        </a:p>
      </dgm:t>
    </dgm:pt>
    <dgm:pt modelId="{AD1D73EA-9962-4192-8CC4-0AE28B177D6D}" type="parTrans" cxnId="{98207B3F-5878-40F4-A3E3-06C4257EEAE2}">
      <dgm:prSet/>
      <dgm:spPr/>
      <dgm:t>
        <a:bodyPr/>
        <a:lstStyle/>
        <a:p>
          <a:endParaRPr lang="en-US">
            <a:latin typeface="Franklin Gothic Book" panose="020B0503020102020204" pitchFamily="34" charset="0"/>
          </a:endParaRPr>
        </a:p>
      </dgm:t>
    </dgm:pt>
    <dgm:pt modelId="{97D2D822-B72B-41C6-A4A1-2F562A7034A9}" type="sibTrans" cxnId="{98207B3F-5878-40F4-A3E3-06C4257EEAE2}">
      <dgm:prSet/>
      <dgm:spPr/>
      <dgm:t>
        <a:bodyPr/>
        <a:lstStyle/>
        <a:p>
          <a:endParaRPr lang="en-US">
            <a:latin typeface="Franklin Gothic Book" panose="020B0503020102020204" pitchFamily="34" charset="0"/>
          </a:endParaRPr>
        </a:p>
      </dgm:t>
    </dgm:pt>
    <dgm:pt modelId="{1182124A-9214-4BD2-93D2-85B7593A2599}">
      <dgm:prSet phldr="0"/>
      <dgm:spPr/>
      <dgm:t>
        <a:bodyPr/>
        <a:lstStyle/>
        <a:p>
          <a:pPr rtl="0"/>
          <a:r>
            <a:rPr lang="en-US" b="1">
              <a:latin typeface="Franklin Gothic Book" panose="020B0503020102020204" pitchFamily="34" charset="0"/>
            </a:rPr>
            <a:t>Men: 65 </a:t>
          </a:r>
        </a:p>
      </dgm:t>
    </dgm:pt>
    <dgm:pt modelId="{F1928850-BE5E-4D32-9629-FE479102D8FB}" type="parTrans" cxnId="{32C95C7E-9BF3-4B9F-8812-5CBB7FDB51BA}">
      <dgm:prSet/>
      <dgm:spPr/>
      <dgm:t>
        <a:bodyPr/>
        <a:lstStyle/>
        <a:p>
          <a:endParaRPr lang="en-US">
            <a:latin typeface="Franklin Gothic Book" panose="020B0503020102020204" pitchFamily="34" charset="0"/>
          </a:endParaRPr>
        </a:p>
      </dgm:t>
    </dgm:pt>
    <dgm:pt modelId="{CABE83FC-4C5D-41C4-AB0B-9A8E8439E04A}" type="sibTrans" cxnId="{32C95C7E-9BF3-4B9F-8812-5CBB7FDB51BA}">
      <dgm:prSet/>
      <dgm:spPr/>
      <dgm:t>
        <a:bodyPr/>
        <a:lstStyle/>
        <a:p>
          <a:endParaRPr lang="en-US">
            <a:latin typeface="Franklin Gothic Book" panose="020B0503020102020204" pitchFamily="34" charset="0"/>
          </a:endParaRPr>
        </a:p>
      </dgm:t>
    </dgm:pt>
    <dgm:pt modelId="{E11599D6-A8F1-42B3-8A85-96277F11C4F1}">
      <dgm:prSet phldr="0"/>
      <dgm:spPr/>
      <dgm:t>
        <a:bodyPr/>
        <a:lstStyle/>
        <a:p>
          <a:pPr rtl="0"/>
          <a:r>
            <a:rPr lang="en-US" b="0">
              <a:latin typeface="Franklin Gothic Book" panose="020B0503020102020204" pitchFamily="34" charset="0"/>
            </a:rPr>
            <a:t>Median Age: 64</a:t>
          </a:r>
        </a:p>
      </dgm:t>
    </dgm:pt>
    <dgm:pt modelId="{6A895FD2-226C-4FBD-B258-863D0B38EE70}" type="parTrans" cxnId="{32549FAC-7540-4162-BE88-DB59CC6C4019}">
      <dgm:prSet/>
      <dgm:spPr/>
      <dgm:t>
        <a:bodyPr/>
        <a:lstStyle/>
        <a:p>
          <a:endParaRPr lang="en-US">
            <a:latin typeface="Franklin Gothic Book" panose="020B0503020102020204" pitchFamily="34" charset="0"/>
          </a:endParaRPr>
        </a:p>
      </dgm:t>
    </dgm:pt>
    <dgm:pt modelId="{62457E33-4C53-4439-91FA-6A7D7A77DC24}" type="sibTrans" cxnId="{32549FAC-7540-4162-BE88-DB59CC6C4019}">
      <dgm:prSet/>
      <dgm:spPr/>
      <dgm:t>
        <a:bodyPr/>
        <a:lstStyle/>
        <a:p>
          <a:endParaRPr lang="en-US">
            <a:latin typeface="Franklin Gothic Book" panose="020B0503020102020204" pitchFamily="34" charset="0"/>
          </a:endParaRPr>
        </a:p>
      </dgm:t>
    </dgm:pt>
    <dgm:pt modelId="{13CA3E18-87C1-4D8A-8365-5586461C809F}" type="pres">
      <dgm:prSet presAssocID="{A6B07870-911E-4DC6-B3BC-72C5AD5A88DC}" presName="diagram" presStyleCnt="0">
        <dgm:presLayoutVars>
          <dgm:dir/>
          <dgm:resizeHandles val="exact"/>
        </dgm:presLayoutVars>
      </dgm:prSet>
      <dgm:spPr/>
    </dgm:pt>
    <dgm:pt modelId="{636631D3-431E-40BC-AB1C-28C8CF1BA56E}" type="pres">
      <dgm:prSet presAssocID="{CF3C5D31-7FE3-4DA3-BD74-F6E56242F992}" presName="node" presStyleLbl="node1" presStyleIdx="0" presStyleCnt="8">
        <dgm:presLayoutVars>
          <dgm:bulletEnabled val="1"/>
        </dgm:presLayoutVars>
      </dgm:prSet>
      <dgm:spPr/>
    </dgm:pt>
    <dgm:pt modelId="{F1317AD4-3C2D-4501-A668-940489F47C93}" type="pres">
      <dgm:prSet presAssocID="{CBAFB13B-E741-4B57-BC9B-190A9308E406}" presName="sibTrans" presStyleCnt="0"/>
      <dgm:spPr/>
    </dgm:pt>
    <dgm:pt modelId="{57D6C0BF-C6C2-41DB-BDD4-04B3F4101B4A}" type="pres">
      <dgm:prSet presAssocID="{913E6D62-C922-44A2-8EAD-F0F38AE6D36A}" presName="node" presStyleLbl="node1" presStyleIdx="1" presStyleCnt="8">
        <dgm:presLayoutVars>
          <dgm:bulletEnabled val="1"/>
        </dgm:presLayoutVars>
      </dgm:prSet>
      <dgm:spPr/>
    </dgm:pt>
    <dgm:pt modelId="{CA25B9E1-D0B9-45A4-8302-73930E3518CD}" type="pres">
      <dgm:prSet presAssocID="{AC04EF50-7B86-4AEE-BE47-CA0E538762C4}" presName="sibTrans" presStyleCnt="0"/>
      <dgm:spPr/>
    </dgm:pt>
    <dgm:pt modelId="{3562F6F0-5FD9-4E5E-9A84-3FE1DB677FA8}" type="pres">
      <dgm:prSet presAssocID="{8E35C1F0-6620-4582-80D9-D184F03778B3}" presName="node" presStyleLbl="node1" presStyleIdx="2" presStyleCnt="8">
        <dgm:presLayoutVars>
          <dgm:bulletEnabled val="1"/>
        </dgm:presLayoutVars>
      </dgm:prSet>
      <dgm:spPr/>
    </dgm:pt>
    <dgm:pt modelId="{83DC2651-FD0B-4E6B-B2AE-C46B618D9A5F}" type="pres">
      <dgm:prSet presAssocID="{C5AEEA9C-3E34-4C3C-9395-3277470F5BFB}" presName="sibTrans" presStyleCnt="0"/>
      <dgm:spPr/>
    </dgm:pt>
    <dgm:pt modelId="{C6FCA4C1-2E0C-4F8C-AB96-B05D53B73B76}" type="pres">
      <dgm:prSet presAssocID="{626160AD-30BF-4E60-8FE1-481E9E33D549}" presName="node" presStyleLbl="node1" presStyleIdx="3" presStyleCnt="8">
        <dgm:presLayoutVars>
          <dgm:bulletEnabled val="1"/>
        </dgm:presLayoutVars>
      </dgm:prSet>
      <dgm:spPr/>
    </dgm:pt>
    <dgm:pt modelId="{4EEA54ED-1C0D-426D-9390-2DD3C65E5F01}" type="pres">
      <dgm:prSet presAssocID="{74CA5F07-A50D-4D5E-8BDA-787A9B975AA9}" presName="sibTrans" presStyleCnt="0"/>
      <dgm:spPr/>
    </dgm:pt>
    <dgm:pt modelId="{B6FF9153-C407-4929-9963-56F3E2C7CAFC}" type="pres">
      <dgm:prSet presAssocID="{E4FD9577-49F1-444D-992E-0CAA379FC330}" presName="node" presStyleLbl="node1" presStyleIdx="4" presStyleCnt="8">
        <dgm:presLayoutVars>
          <dgm:bulletEnabled val="1"/>
        </dgm:presLayoutVars>
      </dgm:prSet>
      <dgm:spPr/>
    </dgm:pt>
    <dgm:pt modelId="{BB836F12-3923-490C-8A3C-50ADBD05BA14}" type="pres">
      <dgm:prSet presAssocID="{92C3BEE7-1958-4C06-9A1A-F3078F6F8CB4}" presName="sibTrans" presStyleCnt="0"/>
      <dgm:spPr/>
    </dgm:pt>
    <dgm:pt modelId="{225C2B6A-33F4-4036-9A63-E87189BB13BA}" type="pres">
      <dgm:prSet presAssocID="{736E991F-A37C-4BC7-94B1-6BDBCA84ED78}" presName="node" presStyleLbl="node1" presStyleIdx="5" presStyleCnt="8">
        <dgm:presLayoutVars>
          <dgm:bulletEnabled val="1"/>
        </dgm:presLayoutVars>
      </dgm:prSet>
      <dgm:spPr/>
    </dgm:pt>
    <dgm:pt modelId="{380E242E-C849-4DB2-952E-65B41B215A42}" type="pres">
      <dgm:prSet presAssocID="{92E2DABA-1F6F-4406-921E-4BE5D73F190A}" presName="sibTrans" presStyleCnt="0"/>
      <dgm:spPr/>
    </dgm:pt>
    <dgm:pt modelId="{C137A1DF-8AC6-49D4-9F9F-AD1BF4A07E62}" type="pres">
      <dgm:prSet presAssocID="{54BDA2C2-FBE7-426D-9F56-83742D04ADA5}" presName="node" presStyleLbl="node1" presStyleIdx="6" presStyleCnt="8">
        <dgm:presLayoutVars>
          <dgm:bulletEnabled val="1"/>
        </dgm:presLayoutVars>
      </dgm:prSet>
      <dgm:spPr/>
    </dgm:pt>
    <dgm:pt modelId="{B702FDD9-D76D-417D-B832-E2B8F0CDC407}" type="pres">
      <dgm:prSet presAssocID="{06EB4334-8896-444E-BC0E-7511A2332EE7}" presName="sibTrans" presStyleCnt="0"/>
      <dgm:spPr/>
    </dgm:pt>
    <dgm:pt modelId="{6B644CC4-2721-4028-B6FC-BFFB263254E9}" type="pres">
      <dgm:prSet presAssocID="{E11599D6-A8F1-42B3-8A85-96277F11C4F1}" presName="node" presStyleLbl="node1" presStyleIdx="7" presStyleCnt="8">
        <dgm:presLayoutVars>
          <dgm:bulletEnabled val="1"/>
        </dgm:presLayoutVars>
      </dgm:prSet>
      <dgm:spPr/>
    </dgm:pt>
  </dgm:ptLst>
  <dgm:cxnLst>
    <dgm:cxn modelId="{98207B3F-5878-40F4-A3E3-06C4257EEAE2}" srcId="{E11599D6-A8F1-42B3-8A85-96277F11C4F1}" destId="{EECF789E-9477-41D6-860D-0728AC591286}" srcOrd="0" destOrd="0" parTransId="{AD1D73EA-9962-4192-8CC4-0AE28B177D6D}" sibTransId="{97D2D822-B72B-41C6-A4A1-2F562A7034A9}"/>
    <dgm:cxn modelId="{BAB2365E-8563-4445-A118-0DE9AF3E76D1}" type="presOf" srcId="{626160AD-30BF-4E60-8FE1-481E9E33D549}" destId="{C6FCA4C1-2E0C-4F8C-AB96-B05D53B73B76}" srcOrd="0" destOrd="0" presId="urn:microsoft.com/office/officeart/2005/8/layout/default"/>
    <dgm:cxn modelId="{E9941D6A-4AB5-4119-8603-217B59661CAF}" srcId="{A6B07870-911E-4DC6-B3BC-72C5AD5A88DC}" destId="{626160AD-30BF-4E60-8FE1-481E9E33D549}" srcOrd="3" destOrd="0" parTransId="{69A69A46-6C03-4874-89E3-0D52BC202D30}" sibTransId="{74CA5F07-A50D-4D5E-8BDA-787A9B975AA9}"/>
    <dgm:cxn modelId="{268CB051-8E93-4285-BFF8-76C2223E549C}" type="presOf" srcId="{E4FD9577-49F1-444D-992E-0CAA379FC330}" destId="{B6FF9153-C407-4929-9963-56F3E2C7CAFC}" srcOrd="0" destOrd="0" presId="urn:microsoft.com/office/officeart/2005/8/layout/default"/>
    <dgm:cxn modelId="{B94B0473-CCC8-4F88-BDB0-BF5506CA7723}" type="presOf" srcId="{913E6D62-C922-44A2-8EAD-F0F38AE6D36A}" destId="{57D6C0BF-C6C2-41DB-BDD4-04B3F4101B4A}" srcOrd="0" destOrd="0" presId="urn:microsoft.com/office/officeart/2005/8/layout/default"/>
    <dgm:cxn modelId="{63F9E955-252A-44AC-88B2-957AB53BC03D}" type="presOf" srcId="{CF3C5D31-7FE3-4DA3-BD74-F6E56242F992}" destId="{636631D3-431E-40BC-AB1C-28C8CF1BA56E}" srcOrd="0" destOrd="0" presId="urn:microsoft.com/office/officeart/2005/8/layout/default"/>
    <dgm:cxn modelId="{285A3378-00B7-4D37-8ECA-F14284EBF0DE}" type="presOf" srcId="{EECF789E-9477-41D6-860D-0728AC591286}" destId="{6B644CC4-2721-4028-B6FC-BFFB263254E9}" srcOrd="0" destOrd="1" presId="urn:microsoft.com/office/officeart/2005/8/layout/default"/>
    <dgm:cxn modelId="{32C95C7E-9BF3-4B9F-8812-5CBB7FDB51BA}" srcId="{E11599D6-A8F1-42B3-8A85-96277F11C4F1}" destId="{1182124A-9214-4BD2-93D2-85B7593A2599}" srcOrd="1" destOrd="0" parTransId="{F1928850-BE5E-4D32-9629-FE479102D8FB}" sibTransId="{CABE83FC-4C5D-41C4-AB0B-9A8E8439E04A}"/>
    <dgm:cxn modelId="{C321D18D-09D5-42A7-B8D7-83F8C50C51F5}" type="presOf" srcId="{1182124A-9214-4BD2-93D2-85B7593A2599}" destId="{6B644CC4-2721-4028-B6FC-BFFB263254E9}" srcOrd="0" destOrd="2" presId="urn:microsoft.com/office/officeart/2005/8/layout/default"/>
    <dgm:cxn modelId="{3D5C8C94-29F2-40E2-A855-79EF0D47E0BB}" srcId="{A6B07870-911E-4DC6-B3BC-72C5AD5A88DC}" destId="{54BDA2C2-FBE7-426D-9F56-83742D04ADA5}" srcOrd="6" destOrd="0" parTransId="{054B35D4-D738-42A5-B0D9-B1030E7A1BD5}" sibTransId="{06EB4334-8896-444E-BC0E-7511A2332EE7}"/>
    <dgm:cxn modelId="{90CCED97-FD6D-4C59-ADCA-EE3EFA75D7D1}" srcId="{A6B07870-911E-4DC6-B3BC-72C5AD5A88DC}" destId="{8E35C1F0-6620-4582-80D9-D184F03778B3}" srcOrd="2" destOrd="0" parTransId="{D31A4649-DFB0-4793-BF09-602EA5F79E78}" sibTransId="{C5AEEA9C-3E34-4C3C-9395-3277470F5BFB}"/>
    <dgm:cxn modelId="{BB8FAD9F-041A-486D-831F-3972AFAF8749}" type="presOf" srcId="{A6B07870-911E-4DC6-B3BC-72C5AD5A88DC}" destId="{13CA3E18-87C1-4D8A-8365-5586461C809F}" srcOrd="0" destOrd="0" presId="urn:microsoft.com/office/officeart/2005/8/layout/default"/>
    <dgm:cxn modelId="{32549FAC-7540-4162-BE88-DB59CC6C4019}" srcId="{A6B07870-911E-4DC6-B3BC-72C5AD5A88DC}" destId="{E11599D6-A8F1-42B3-8A85-96277F11C4F1}" srcOrd="7" destOrd="0" parTransId="{6A895FD2-226C-4FBD-B258-863D0B38EE70}" sibTransId="{62457E33-4C53-4439-91FA-6A7D7A77DC24}"/>
    <dgm:cxn modelId="{55D539AF-4453-4032-9AEB-124D3D71989A}" srcId="{A6B07870-911E-4DC6-B3BC-72C5AD5A88DC}" destId="{E4FD9577-49F1-444D-992E-0CAA379FC330}" srcOrd="4" destOrd="0" parTransId="{E42A2CEB-DCEA-4C7A-A054-A08ECB606997}" sibTransId="{92C3BEE7-1958-4C06-9A1A-F3078F6F8CB4}"/>
    <dgm:cxn modelId="{759C06BC-E908-459E-B748-E16560C89DFC}" srcId="{A6B07870-911E-4DC6-B3BC-72C5AD5A88DC}" destId="{913E6D62-C922-44A2-8EAD-F0F38AE6D36A}" srcOrd="1" destOrd="0" parTransId="{FDF96702-8B1A-4F8E-9709-82DD1F808234}" sibTransId="{AC04EF50-7B86-4AEE-BE47-CA0E538762C4}"/>
    <dgm:cxn modelId="{B0914FC8-9478-43F7-93A4-4F1FBD5754C4}" type="presOf" srcId="{54BDA2C2-FBE7-426D-9F56-83742D04ADA5}" destId="{C137A1DF-8AC6-49D4-9F9F-AD1BF4A07E62}" srcOrd="0" destOrd="0" presId="urn:microsoft.com/office/officeart/2005/8/layout/default"/>
    <dgm:cxn modelId="{C7CBD7D0-9A59-4CF3-B712-113BC98C897B}" type="presOf" srcId="{736E991F-A37C-4BC7-94B1-6BDBCA84ED78}" destId="{225C2B6A-33F4-4036-9A63-E87189BB13BA}" srcOrd="0" destOrd="0" presId="urn:microsoft.com/office/officeart/2005/8/layout/default"/>
    <dgm:cxn modelId="{90035BD2-C4DA-4407-845F-F47EDB16D249}" type="presOf" srcId="{8E35C1F0-6620-4582-80D9-D184F03778B3}" destId="{3562F6F0-5FD9-4E5E-9A84-3FE1DB677FA8}" srcOrd="0" destOrd="0" presId="urn:microsoft.com/office/officeart/2005/8/layout/default"/>
    <dgm:cxn modelId="{48158BED-0126-47B0-8653-D1BC669C1880}" srcId="{A6B07870-911E-4DC6-B3BC-72C5AD5A88DC}" destId="{736E991F-A37C-4BC7-94B1-6BDBCA84ED78}" srcOrd="5" destOrd="0" parTransId="{552132BC-9FFE-4D18-B597-3D238E4664EA}" sibTransId="{92E2DABA-1F6F-4406-921E-4BE5D73F190A}"/>
    <dgm:cxn modelId="{2CB4ABFC-6869-4E03-BDBE-571874C36818}" srcId="{A6B07870-911E-4DC6-B3BC-72C5AD5A88DC}" destId="{CF3C5D31-7FE3-4DA3-BD74-F6E56242F992}" srcOrd="0" destOrd="0" parTransId="{FD6E8CB3-73B6-4666-ADCB-D29508E6FA3B}" sibTransId="{CBAFB13B-E741-4B57-BC9B-190A9308E406}"/>
    <dgm:cxn modelId="{3CE206FD-74B3-41E4-8918-F330A9ED671F}" type="presOf" srcId="{E11599D6-A8F1-42B3-8A85-96277F11C4F1}" destId="{6B644CC4-2721-4028-B6FC-BFFB263254E9}" srcOrd="0" destOrd="0" presId="urn:microsoft.com/office/officeart/2005/8/layout/default"/>
    <dgm:cxn modelId="{903A0BE3-81DA-4A3C-9250-169059F888D1}" type="presParOf" srcId="{13CA3E18-87C1-4D8A-8365-5586461C809F}" destId="{636631D3-431E-40BC-AB1C-28C8CF1BA56E}" srcOrd="0" destOrd="0" presId="urn:microsoft.com/office/officeart/2005/8/layout/default"/>
    <dgm:cxn modelId="{346D2FE0-4A6B-47AA-9CD4-07E2E7272A9E}" type="presParOf" srcId="{13CA3E18-87C1-4D8A-8365-5586461C809F}" destId="{F1317AD4-3C2D-4501-A668-940489F47C93}" srcOrd="1" destOrd="0" presId="urn:microsoft.com/office/officeart/2005/8/layout/default"/>
    <dgm:cxn modelId="{39D0608D-0C39-44F3-955D-0CB6DFA51C57}" type="presParOf" srcId="{13CA3E18-87C1-4D8A-8365-5586461C809F}" destId="{57D6C0BF-C6C2-41DB-BDD4-04B3F4101B4A}" srcOrd="2" destOrd="0" presId="urn:microsoft.com/office/officeart/2005/8/layout/default"/>
    <dgm:cxn modelId="{9060A5F8-C269-4BC2-BA68-C34BFD3E4E33}" type="presParOf" srcId="{13CA3E18-87C1-4D8A-8365-5586461C809F}" destId="{CA25B9E1-D0B9-45A4-8302-73930E3518CD}" srcOrd="3" destOrd="0" presId="urn:microsoft.com/office/officeart/2005/8/layout/default"/>
    <dgm:cxn modelId="{653026DD-A8C3-486D-982C-A300C05895A5}" type="presParOf" srcId="{13CA3E18-87C1-4D8A-8365-5586461C809F}" destId="{3562F6F0-5FD9-4E5E-9A84-3FE1DB677FA8}" srcOrd="4" destOrd="0" presId="urn:microsoft.com/office/officeart/2005/8/layout/default"/>
    <dgm:cxn modelId="{476C926E-C9F3-47D4-B40A-9BD9A23A85CB}" type="presParOf" srcId="{13CA3E18-87C1-4D8A-8365-5586461C809F}" destId="{83DC2651-FD0B-4E6B-B2AE-C46B618D9A5F}" srcOrd="5" destOrd="0" presId="urn:microsoft.com/office/officeart/2005/8/layout/default"/>
    <dgm:cxn modelId="{57E6F228-0AF6-4F06-809A-E4FB588D2F73}" type="presParOf" srcId="{13CA3E18-87C1-4D8A-8365-5586461C809F}" destId="{C6FCA4C1-2E0C-4F8C-AB96-B05D53B73B76}" srcOrd="6" destOrd="0" presId="urn:microsoft.com/office/officeart/2005/8/layout/default"/>
    <dgm:cxn modelId="{58DBA3AD-2B90-442D-9AFA-3361DB1BD209}" type="presParOf" srcId="{13CA3E18-87C1-4D8A-8365-5586461C809F}" destId="{4EEA54ED-1C0D-426D-9390-2DD3C65E5F01}" srcOrd="7" destOrd="0" presId="urn:microsoft.com/office/officeart/2005/8/layout/default"/>
    <dgm:cxn modelId="{3D696C6F-7555-44CA-A5F4-DE0B475F224F}" type="presParOf" srcId="{13CA3E18-87C1-4D8A-8365-5586461C809F}" destId="{B6FF9153-C407-4929-9963-56F3E2C7CAFC}" srcOrd="8" destOrd="0" presId="urn:microsoft.com/office/officeart/2005/8/layout/default"/>
    <dgm:cxn modelId="{243518B7-56D7-4036-ADC0-09FBC68B4E9C}" type="presParOf" srcId="{13CA3E18-87C1-4D8A-8365-5586461C809F}" destId="{BB836F12-3923-490C-8A3C-50ADBD05BA14}" srcOrd="9" destOrd="0" presId="urn:microsoft.com/office/officeart/2005/8/layout/default"/>
    <dgm:cxn modelId="{060FE0B7-B980-4FC6-AE1E-C050C46F9668}" type="presParOf" srcId="{13CA3E18-87C1-4D8A-8365-5586461C809F}" destId="{225C2B6A-33F4-4036-9A63-E87189BB13BA}" srcOrd="10" destOrd="0" presId="urn:microsoft.com/office/officeart/2005/8/layout/default"/>
    <dgm:cxn modelId="{F75B27E0-2FAD-465F-81E6-2B18DC10626D}" type="presParOf" srcId="{13CA3E18-87C1-4D8A-8365-5586461C809F}" destId="{380E242E-C849-4DB2-952E-65B41B215A42}" srcOrd="11" destOrd="0" presId="urn:microsoft.com/office/officeart/2005/8/layout/default"/>
    <dgm:cxn modelId="{0CE51D59-99CA-4CE8-BCA9-0EF628110177}" type="presParOf" srcId="{13CA3E18-87C1-4D8A-8365-5586461C809F}" destId="{C137A1DF-8AC6-49D4-9F9F-AD1BF4A07E62}" srcOrd="12" destOrd="0" presId="urn:microsoft.com/office/officeart/2005/8/layout/default"/>
    <dgm:cxn modelId="{DEE2D183-5825-406B-8A66-FC7CBA907C2B}" type="presParOf" srcId="{13CA3E18-87C1-4D8A-8365-5586461C809F}" destId="{B702FDD9-D76D-417D-B832-E2B8F0CDC407}" srcOrd="13" destOrd="0" presId="urn:microsoft.com/office/officeart/2005/8/layout/default"/>
    <dgm:cxn modelId="{043BEAE3-8006-4E1A-ACFC-2F606F3462EC}" type="presParOf" srcId="{13CA3E18-87C1-4D8A-8365-5586461C809F}" destId="{6B644CC4-2721-4028-B6FC-BFFB263254E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B3A30-DF88-4BB4-B665-FADF298DCF4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F1BC34BB-284E-4087-B795-B8DDB51D31A7}">
      <dgm:prSet custT="1"/>
      <dgm:spPr/>
      <dgm:t>
        <a:bodyPr/>
        <a:lstStyle/>
        <a:p>
          <a:r>
            <a:rPr lang="en-US" sz="1600" b="1"/>
            <a:t>Military Spouses are more highly educated than most working Americans</a:t>
          </a:r>
        </a:p>
      </dgm:t>
    </dgm:pt>
    <dgm:pt modelId="{6F7965E3-C432-4D09-A4D5-26A17BEEE814}" type="parTrans" cxnId="{F34CC462-4989-4D1B-B375-691A5EF871EC}">
      <dgm:prSet/>
      <dgm:spPr/>
      <dgm:t>
        <a:bodyPr/>
        <a:lstStyle/>
        <a:p>
          <a:endParaRPr lang="en-US"/>
        </a:p>
      </dgm:t>
    </dgm:pt>
    <dgm:pt modelId="{A6D7547C-8850-46A6-A2B1-663D19BFB1AC}" type="sibTrans" cxnId="{F34CC462-4989-4D1B-B375-691A5EF871EC}">
      <dgm:prSet/>
      <dgm:spPr/>
      <dgm:t>
        <a:bodyPr/>
        <a:lstStyle/>
        <a:p>
          <a:endParaRPr lang="en-US"/>
        </a:p>
      </dgm:t>
    </dgm:pt>
    <dgm:pt modelId="{FFFDA3F8-2DAA-4A12-B8E0-63F4952C0133}">
      <dgm:prSet/>
      <dgm:spPr/>
      <dgm:t>
        <a:bodyPr/>
        <a:lstStyle/>
        <a:p>
          <a:r>
            <a:rPr lang="en-US" b="1"/>
            <a:t>88% </a:t>
          </a:r>
          <a:r>
            <a:rPr lang="en-US"/>
            <a:t>of Military Spouses have some post high school education; </a:t>
          </a:r>
          <a:r>
            <a:rPr lang="en-US" b="1"/>
            <a:t>34% </a:t>
          </a:r>
          <a:r>
            <a:rPr lang="en-US"/>
            <a:t>have college degrees; </a:t>
          </a:r>
          <a:r>
            <a:rPr lang="en-US" b="1"/>
            <a:t>15% </a:t>
          </a:r>
          <a:r>
            <a:rPr lang="en-US"/>
            <a:t>have a graduate degree</a:t>
          </a:r>
        </a:p>
      </dgm:t>
    </dgm:pt>
    <dgm:pt modelId="{286B1157-8600-43AF-8775-8C248DB743D0}" type="parTrans" cxnId="{4C865F4E-BDDC-4060-9996-3E1475414831}">
      <dgm:prSet/>
      <dgm:spPr/>
      <dgm:t>
        <a:bodyPr/>
        <a:lstStyle/>
        <a:p>
          <a:endParaRPr lang="en-US"/>
        </a:p>
      </dgm:t>
    </dgm:pt>
    <dgm:pt modelId="{B86B015C-0E41-40EC-A0EB-59AB4520185A}" type="sibTrans" cxnId="{4C865F4E-BDDC-4060-9996-3E1475414831}">
      <dgm:prSet/>
      <dgm:spPr/>
      <dgm:t>
        <a:bodyPr/>
        <a:lstStyle/>
        <a:p>
          <a:endParaRPr lang="en-US"/>
        </a:p>
      </dgm:t>
    </dgm:pt>
    <dgm:pt modelId="{EA254DD0-82A2-4966-8BC6-E6A3E8C74FE4}">
      <dgm:prSet/>
      <dgm:spPr/>
      <dgm:t>
        <a:bodyPr/>
        <a:lstStyle/>
        <a:p>
          <a:r>
            <a:rPr lang="en-US"/>
            <a:t>~</a:t>
          </a:r>
          <a:r>
            <a:rPr lang="en-US" b="1"/>
            <a:t>16% </a:t>
          </a:r>
          <a:r>
            <a:rPr lang="en-US"/>
            <a:t>Military Spouse unemployment rate</a:t>
          </a:r>
        </a:p>
      </dgm:t>
    </dgm:pt>
    <dgm:pt modelId="{41744404-1076-4B87-89D1-4E40ABDAAFEC}" type="parTrans" cxnId="{E012E750-B6CC-4109-BB73-1703F2FDF214}">
      <dgm:prSet/>
      <dgm:spPr/>
      <dgm:t>
        <a:bodyPr/>
        <a:lstStyle/>
        <a:p>
          <a:endParaRPr lang="en-US"/>
        </a:p>
      </dgm:t>
    </dgm:pt>
    <dgm:pt modelId="{AED5A51C-520A-47FD-9B38-7E926070BE70}" type="sibTrans" cxnId="{E012E750-B6CC-4109-BB73-1703F2FDF214}">
      <dgm:prSet/>
      <dgm:spPr/>
      <dgm:t>
        <a:bodyPr/>
        <a:lstStyle/>
        <a:p>
          <a:endParaRPr lang="en-US"/>
        </a:p>
      </dgm:t>
    </dgm:pt>
    <dgm:pt modelId="{E79E5DC7-DB00-40AD-93A1-278C2FB03380}">
      <dgm:prSet/>
      <dgm:spPr/>
      <dgm:t>
        <a:bodyPr/>
        <a:lstStyle/>
        <a:p>
          <a:r>
            <a:rPr lang="en-US"/>
            <a:t>~</a:t>
          </a:r>
          <a:r>
            <a:rPr lang="en-US" b="1"/>
            <a:t>35-40% </a:t>
          </a:r>
          <a:r>
            <a:rPr lang="en-US"/>
            <a:t>Military Spouse underemployment</a:t>
          </a:r>
        </a:p>
      </dgm:t>
    </dgm:pt>
    <dgm:pt modelId="{0CD0656D-6121-49B0-8C7F-A5F9C8B88796}" type="parTrans" cxnId="{5D0CDA13-FC51-49B3-99CE-C7BC2F45CF16}">
      <dgm:prSet/>
      <dgm:spPr/>
      <dgm:t>
        <a:bodyPr/>
        <a:lstStyle/>
        <a:p>
          <a:endParaRPr lang="en-US"/>
        </a:p>
      </dgm:t>
    </dgm:pt>
    <dgm:pt modelId="{636D78E2-30AA-45C7-91C4-361D40F66638}" type="sibTrans" cxnId="{5D0CDA13-FC51-49B3-99CE-C7BC2F45CF16}">
      <dgm:prSet/>
      <dgm:spPr/>
      <dgm:t>
        <a:bodyPr/>
        <a:lstStyle/>
        <a:p>
          <a:endParaRPr lang="en-US"/>
        </a:p>
      </dgm:t>
    </dgm:pt>
    <dgm:pt modelId="{B8B212FE-A138-4AB0-9CEA-F8B7F6F34B15}">
      <dgm:prSet/>
      <dgm:spPr/>
      <dgm:t>
        <a:bodyPr/>
        <a:lstStyle/>
        <a:p>
          <a:r>
            <a:rPr lang="en-US" b="1"/>
            <a:t>38% </a:t>
          </a:r>
          <a:r>
            <a:rPr lang="en-US"/>
            <a:t>earn less than their civilian counterpart</a:t>
          </a:r>
        </a:p>
      </dgm:t>
    </dgm:pt>
    <dgm:pt modelId="{FAA24250-642E-46ED-BE47-65980B1F1556}" type="parTrans" cxnId="{FA2B8595-EA5B-41A5-B76C-3DC42A286ACE}">
      <dgm:prSet/>
      <dgm:spPr/>
      <dgm:t>
        <a:bodyPr/>
        <a:lstStyle/>
        <a:p>
          <a:endParaRPr lang="en-US"/>
        </a:p>
      </dgm:t>
    </dgm:pt>
    <dgm:pt modelId="{48929B3E-E295-4C4B-AAC5-BDE6C7CA1C88}" type="sibTrans" cxnId="{FA2B8595-EA5B-41A5-B76C-3DC42A286ACE}">
      <dgm:prSet/>
      <dgm:spPr/>
      <dgm:t>
        <a:bodyPr/>
        <a:lstStyle/>
        <a:p>
          <a:endParaRPr lang="en-US"/>
        </a:p>
      </dgm:t>
    </dgm:pt>
    <dgm:pt modelId="{8848751F-1D9A-4099-88BC-424A1101C7CB}">
      <dgm:prSet/>
      <dgm:spPr/>
      <dgm:t>
        <a:bodyPr/>
        <a:lstStyle/>
        <a:p>
          <a:r>
            <a:rPr lang="en-US"/>
            <a:t>Licensure transferability issues -- </a:t>
          </a:r>
          <a:r>
            <a:rPr lang="en-US" b="1"/>
            <a:t>35% </a:t>
          </a:r>
          <a:r>
            <a:rPr lang="en-US"/>
            <a:t>work in field requiring a license</a:t>
          </a:r>
        </a:p>
      </dgm:t>
    </dgm:pt>
    <dgm:pt modelId="{6C95A697-AE7B-4E14-83EC-5DAF0505AD04}" type="parTrans" cxnId="{6D5BF631-01B8-4E62-BDFC-7DE7E73A2371}">
      <dgm:prSet/>
      <dgm:spPr/>
      <dgm:t>
        <a:bodyPr/>
        <a:lstStyle/>
        <a:p>
          <a:endParaRPr lang="en-US"/>
        </a:p>
      </dgm:t>
    </dgm:pt>
    <dgm:pt modelId="{34A6EDB2-05FF-42A4-9672-9CF4D989EA5D}" type="sibTrans" cxnId="{6D5BF631-01B8-4E62-BDFC-7DE7E73A2371}">
      <dgm:prSet/>
      <dgm:spPr/>
      <dgm:t>
        <a:bodyPr/>
        <a:lstStyle/>
        <a:p>
          <a:endParaRPr lang="en-US"/>
        </a:p>
      </dgm:t>
    </dgm:pt>
    <dgm:pt modelId="{D655371B-DF82-4300-A9FF-F128E882B8F8}" type="pres">
      <dgm:prSet presAssocID="{7EEB3A30-DF88-4BB4-B665-FADF298DCF48}" presName="linear" presStyleCnt="0">
        <dgm:presLayoutVars>
          <dgm:dir/>
          <dgm:resizeHandles val="exact"/>
        </dgm:presLayoutVars>
      </dgm:prSet>
      <dgm:spPr/>
    </dgm:pt>
    <dgm:pt modelId="{CDBB719A-2F63-47F3-A0E8-C5937E4C4C07}" type="pres">
      <dgm:prSet presAssocID="{F1BC34BB-284E-4087-B795-B8DDB51D31A7}" presName="comp" presStyleCnt="0"/>
      <dgm:spPr/>
    </dgm:pt>
    <dgm:pt modelId="{72336E32-769E-4024-BEC0-E2D918B22338}" type="pres">
      <dgm:prSet presAssocID="{F1BC34BB-284E-4087-B795-B8DDB51D31A7}" presName="box" presStyleLbl="node1" presStyleIdx="0" presStyleCnt="6"/>
      <dgm:spPr/>
    </dgm:pt>
    <dgm:pt modelId="{9F362661-FCB8-4086-AC46-F6D0EF1D7163}" type="pres">
      <dgm:prSet presAssocID="{F1BC34BB-284E-4087-B795-B8DDB51D31A7}" presName="img" presStyleLbl="fgImgPlace1" presStyleIdx="0" presStyleCnt="6"/>
      <dgm:spPr>
        <a:blipFill dpi="0" rotWithShape="1">
          <a:blip xmlns:r="http://schemas.openxmlformats.org/officeDocument/2006/relationships" r:embed="rId1"/>
          <a:srcRect/>
          <a:stretch>
            <a:fillRect l="-2127" t="-3458" r="-2127" b="-3458"/>
          </a:stretch>
        </a:blipFill>
      </dgm:spPr>
    </dgm:pt>
    <dgm:pt modelId="{4F8CD9C7-8043-420E-85B7-3CCDF41C3FEF}" type="pres">
      <dgm:prSet presAssocID="{F1BC34BB-284E-4087-B795-B8DDB51D31A7}" presName="text" presStyleLbl="node1" presStyleIdx="0" presStyleCnt="6">
        <dgm:presLayoutVars>
          <dgm:bulletEnabled val="1"/>
        </dgm:presLayoutVars>
      </dgm:prSet>
      <dgm:spPr/>
    </dgm:pt>
    <dgm:pt modelId="{5DEA5860-3570-41CB-95B0-AD1B41196C8F}" type="pres">
      <dgm:prSet presAssocID="{A6D7547C-8850-46A6-A2B1-663D19BFB1AC}" presName="spacer" presStyleCnt="0"/>
      <dgm:spPr/>
    </dgm:pt>
    <dgm:pt modelId="{EB2BD9F9-3579-4E14-8CFE-E670E89CFBD3}" type="pres">
      <dgm:prSet presAssocID="{FFFDA3F8-2DAA-4A12-B8E0-63F4952C0133}" presName="comp" presStyleCnt="0"/>
      <dgm:spPr/>
    </dgm:pt>
    <dgm:pt modelId="{1A313330-DE17-4E61-A0AE-A91269CAD82D}" type="pres">
      <dgm:prSet presAssocID="{FFFDA3F8-2DAA-4A12-B8E0-63F4952C0133}" presName="box" presStyleLbl="node1" presStyleIdx="1" presStyleCnt="6"/>
      <dgm:spPr/>
    </dgm:pt>
    <dgm:pt modelId="{CB13A71E-2F10-44CE-8058-E01943004BB4}" type="pres">
      <dgm:prSet presAssocID="{FFFDA3F8-2DAA-4A12-B8E0-63F4952C0133}" presName="img" presStyleLbl="fgImgPlace1" presStyleIdx="1" presStyleCnt="6"/>
      <dgm:spPr>
        <a:blipFill rotWithShape="1">
          <a:blip xmlns:r="http://schemas.openxmlformats.org/officeDocument/2006/relationships" r:embed="rId2"/>
          <a:srcRect/>
          <a:stretch>
            <a:fillRect t="-31000" b="-31000"/>
          </a:stretch>
        </a:blipFill>
      </dgm:spPr>
    </dgm:pt>
    <dgm:pt modelId="{04097EE4-35CB-4079-9B1A-ABC3A99E8750}" type="pres">
      <dgm:prSet presAssocID="{FFFDA3F8-2DAA-4A12-B8E0-63F4952C0133}" presName="text" presStyleLbl="node1" presStyleIdx="1" presStyleCnt="6">
        <dgm:presLayoutVars>
          <dgm:bulletEnabled val="1"/>
        </dgm:presLayoutVars>
      </dgm:prSet>
      <dgm:spPr/>
    </dgm:pt>
    <dgm:pt modelId="{15781C2E-2737-462E-AE1D-0B7BE8B7F370}" type="pres">
      <dgm:prSet presAssocID="{B86B015C-0E41-40EC-A0EB-59AB4520185A}" presName="spacer" presStyleCnt="0"/>
      <dgm:spPr/>
    </dgm:pt>
    <dgm:pt modelId="{EC0E2A8E-C96D-423E-9D9F-6CE03FF46B4B}" type="pres">
      <dgm:prSet presAssocID="{EA254DD0-82A2-4966-8BC6-E6A3E8C74FE4}" presName="comp" presStyleCnt="0"/>
      <dgm:spPr/>
    </dgm:pt>
    <dgm:pt modelId="{19EF9840-C4A4-4D77-8396-6C04727D98E3}" type="pres">
      <dgm:prSet presAssocID="{EA254DD0-82A2-4966-8BC6-E6A3E8C74FE4}" presName="box" presStyleLbl="node1" presStyleIdx="2" presStyleCnt="6"/>
      <dgm:spPr/>
    </dgm:pt>
    <dgm:pt modelId="{3919A562-543A-44DA-9110-406285F43261}" type="pres">
      <dgm:prSet presAssocID="{EA254DD0-82A2-4966-8BC6-E6A3E8C74FE4}" presName="img" presStyleLbl="fgImgPlace1" presStyleIdx="2" presStyleCnt="6"/>
      <dgm:spPr>
        <a:blipFill rotWithShape="1">
          <a:blip xmlns:r="http://schemas.openxmlformats.org/officeDocument/2006/relationships" r:embed="rId3"/>
          <a:srcRect/>
          <a:stretch>
            <a:fillRect t="-55000" b="-55000"/>
          </a:stretch>
        </a:blipFill>
      </dgm:spPr>
    </dgm:pt>
    <dgm:pt modelId="{C014F56A-EC25-464E-9C3B-121233A49F0E}" type="pres">
      <dgm:prSet presAssocID="{EA254DD0-82A2-4966-8BC6-E6A3E8C74FE4}" presName="text" presStyleLbl="node1" presStyleIdx="2" presStyleCnt="6">
        <dgm:presLayoutVars>
          <dgm:bulletEnabled val="1"/>
        </dgm:presLayoutVars>
      </dgm:prSet>
      <dgm:spPr/>
    </dgm:pt>
    <dgm:pt modelId="{384F40B9-B5AA-4F21-9D8D-87C540317D41}" type="pres">
      <dgm:prSet presAssocID="{AED5A51C-520A-47FD-9B38-7E926070BE70}" presName="spacer" presStyleCnt="0"/>
      <dgm:spPr/>
    </dgm:pt>
    <dgm:pt modelId="{92BFF37F-B3E0-443C-882F-86B5315F4A6C}" type="pres">
      <dgm:prSet presAssocID="{E79E5DC7-DB00-40AD-93A1-278C2FB03380}" presName="comp" presStyleCnt="0"/>
      <dgm:spPr/>
    </dgm:pt>
    <dgm:pt modelId="{B2C6E9F0-5F3D-439C-84F5-C1985DF38F82}" type="pres">
      <dgm:prSet presAssocID="{E79E5DC7-DB00-40AD-93A1-278C2FB03380}" presName="box" presStyleLbl="node1" presStyleIdx="3" presStyleCnt="6"/>
      <dgm:spPr/>
    </dgm:pt>
    <dgm:pt modelId="{CE3E1CBD-D8A9-4512-A9DC-A9DB5EB2A995}" type="pres">
      <dgm:prSet presAssocID="{E79E5DC7-DB00-40AD-93A1-278C2FB03380}" presName="img" presStyleLbl="fgImgPlace1" presStyleIdx="3" presStyleCnt="6"/>
      <dgm:spPr>
        <a:blipFill dpi="0" rotWithShape="1">
          <a:blip xmlns:r="http://schemas.openxmlformats.org/officeDocument/2006/relationships" r:embed="rId4"/>
          <a:srcRect/>
          <a:stretch>
            <a:fillRect l="-2127" t="-12368" r="-2127" b="-12368"/>
          </a:stretch>
        </a:blipFill>
      </dgm:spPr>
    </dgm:pt>
    <dgm:pt modelId="{C4836A90-562A-41AD-9998-7A543EAD55F4}" type="pres">
      <dgm:prSet presAssocID="{E79E5DC7-DB00-40AD-93A1-278C2FB03380}" presName="text" presStyleLbl="node1" presStyleIdx="3" presStyleCnt="6">
        <dgm:presLayoutVars>
          <dgm:bulletEnabled val="1"/>
        </dgm:presLayoutVars>
      </dgm:prSet>
      <dgm:spPr/>
    </dgm:pt>
    <dgm:pt modelId="{7D9EFD3F-87AB-4547-9F40-08C8825F1B00}" type="pres">
      <dgm:prSet presAssocID="{636D78E2-30AA-45C7-91C4-361D40F66638}" presName="spacer" presStyleCnt="0"/>
      <dgm:spPr/>
    </dgm:pt>
    <dgm:pt modelId="{2FF9ADCB-D1EF-4E80-B610-AEBFC874FA3B}" type="pres">
      <dgm:prSet presAssocID="{B8B212FE-A138-4AB0-9CEA-F8B7F6F34B15}" presName="comp" presStyleCnt="0"/>
      <dgm:spPr/>
    </dgm:pt>
    <dgm:pt modelId="{BEFD520B-47C7-42B4-B352-73B81A156730}" type="pres">
      <dgm:prSet presAssocID="{B8B212FE-A138-4AB0-9CEA-F8B7F6F34B15}" presName="box" presStyleLbl="node1" presStyleIdx="4" presStyleCnt="6"/>
      <dgm:spPr/>
    </dgm:pt>
    <dgm:pt modelId="{37DFE394-A8C3-4395-90CC-4A628AF03C6F}" type="pres">
      <dgm:prSet presAssocID="{B8B212FE-A138-4AB0-9CEA-F8B7F6F34B15}" presName="img" presStyleLbl="fgImgPlace1" presStyleIdx="4" presStyleCnt="6"/>
      <dgm:spPr>
        <a:blipFill dpi="0" rotWithShape="1">
          <a:blip xmlns:r="http://schemas.openxmlformats.org/officeDocument/2006/relationships" r:embed="rId5"/>
          <a:srcRect/>
          <a:stretch>
            <a:fillRect l="617" t="-3458" r="617" b="-3458"/>
          </a:stretch>
        </a:blipFill>
      </dgm:spPr>
    </dgm:pt>
    <dgm:pt modelId="{2EF19480-847B-494E-976B-CFAC7CD239BC}" type="pres">
      <dgm:prSet presAssocID="{B8B212FE-A138-4AB0-9CEA-F8B7F6F34B15}" presName="text" presStyleLbl="node1" presStyleIdx="4" presStyleCnt="6">
        <dgm:presLayoutVars>
          <dgm:bulletEnabled val="1"/>
        </dgm:presLayoutVars>
      </dgm:prSet>
      <dgm:spPr/>
    </dgm:pt>
    <dgm:pt modelId="{F1909414-BA1B-42CA-86A8-2C4384FE1B81}" type="pres">
      <dgm:prSet presAssocID="{48929B3E-E295-4C4B-AAC5-BDE6C7CA1C88}" presName="spacer" presStyleCnt="0"/>
      <dgm:spPr/>
    </dgm:pt>
    <dgm:pt modelId="{7D34450D-5A3F-4726-B603-89302A2E5E37}" type="pres">
      <dgm:prSet presAssocID="{8848751F-1D9A-4099-88BC-424A1101C7CB}" presName="comp" presStyleCnt="0"/>
      <dgm:spPr/>
    </dgm:pt>
    <dgm:pt modelId="{6A9FFCDC-4C6D-4DE9-9A93-AD96EE3FC546}" type="pres">
      <dgm:prSet presAssocID="{8848751F-1D9A-4099-88BC-424A1101C7CB}" presName="box" presStyleLbl="node1" presStyleIdx="5" presStyleCnt="6"/>
      <dgm:spPr/>
    </dgm:pt>
    <dgm:pt modelId="{14A69A0B-1856-4D46-A24C-F0520840C341}" type="pres">
      <dgm:prSet presAssocID="{8848751F-1D9A-4099-88BC-424A1101C7CB}" presName="img" presStyleLbl="fgImgPlace1" presStyleIdx="5" presStyleCnt="6"/>
      <dgm:spPr>
        <a:blipFill dpi="0" rotWithShape="1">
          <a:blip xmlns:r="http://schemas.openxmlformats.org/officeDocument/2006/relationships" r:embed="rId6"/>
          <a:srcRect/>
          <a:stretch>
            <a:fillRect l="617" t="-3458" r="617" b="-3458"/>
          </a:stretch>
        </a:blipFill>
      </dgm:spPr>
    </dgm:pt>
    <dgm:pt modelId="{0F705916-310F-4C3F-AE81-B63A26DB422F}" type="pres">
      <dgm:prSet presAssocID="{8848751F-1D9A-4099-88BC-424A1101C7CB}" presName="text" presStyleLbl="node1" presStyleIdx="5" presStyleCnt="6">
        <dgm:presLayoutVars>
          <dgm:bulletEnabled val="1"/>
        </dgm:presLayoutVars>
      </dgm:prSet>
      <dgm:spPr/>
    </dgm:pt>
  </dgm:ptLst>
  <dgm:cxnLst>
    <dgm:cxn modelId="{5D0CDA13-FC51-49B3-99CE-C7BC2F45CF16}" srcId="{7EEB3A30-DF88-4BB4-B665-FADF298DCF48}" destId="{E79E5DC7-DB00-40AD-93A1-278C2FB03380}" srcOrd="3" destOrd="0" parTransId="{0CD0656D-6121-49B0-8C7F-A5F9C8B88796}" sibTransId="{636D78E2-30AA-45C7-91C4-361D40F66638}"/>
    <dgm:cxn modelId="{A3CF661F-F595-446B-A0A5-6BA5794009EB}" type="presOf" srcId="{E79E5DC7-DB00-40AD-93A1-278C2FB03380}" destId="{C4836A90-562A-41AD-9998-7A543EAD55F4}" srcOrd="1" destOrd="0" presId="urn:microsoft.com/office/officeart/2005/8/layout/vList4"/>
    <dgm:cxn modelId="{131B222E-5D55-461A-8D57-1925EB6A9743}" type="presOf" srcId="{B8B212FE-A138-4AB0-9CEA-F8B7F6F34B15}" destId="{2EF19480-847B-494E-976B-CFAC7CD239BC}" srcOrd="1" destOrd="0" presId="urn:microsoft.com/office/officeart/2005/8/layout/vList4"/>
    <dgm:cxn modelId="{ED14F32E-9B4C-4426-B239-3F4DBD1DFBAA}" type="presOf" srcId="{B8B212FE-A138-4AB0-9CEA-F8B7F6F34B15}" destId="{BEFD520B-47C7-42B4-B352-73B81A156730}" srcOrd="0" destOrd="0" presId="urn:microsoft.com/office/officeart/2005/8/layout/vList4"/>
    <dgm:cxn modelId="{4070E930-22F4-4F1C-B1DE-3C457C7D82F5}" type="presOf" srcId="{EA254DD0-82A2-4966-8BC6-E6A3E8C74FE4}" destId="{C014F56A-EC25-464E-9C3B-121233A49F0E}" srcOrd="1" destOrd="0" presId="urn:microsoft.com/office/officeart/2005/8/layout/vList4"/>
    <dgm:cxn modelId="{6D5BF631-01B8-4E62-BDFC-7DE7E73A2371}" srcId="{7EEB3A30-DF88-4BB4-B665-FADF298DCF48}" destId="{8848751F-1D9A-4099-88BC-424A1101C7CB}" srcOrd="5" destOrd="0" parTransId="{6C95A697-AE7B-4E14-83EC-5DAF0505AD04}" sibTransId="{34A6EDB2-05FF-42A4-9672-9CF4D989EA5D}"/>
    <dgm:cxn modelId="{8F4B663D-3923-4EC9-A1F8-9879DB847FDC}" type="presOf" srcId="{FFFDA3F8-2DAA-4A12-B8E0-63F4952C0133}" destId="{1A313330-DE17-4E61-A0AE-A91269CAD82D}" srcOrd="0" destOrd="0" presId="urn:microsoft.com/office/officeart/2005/8/layout/vList4"/>
    <dgm:cxn modelId="{72A96E3F-9D81-4D5D-B0D3-15820E9F53A1}" type="presOf" srcId="{FFFDA3F8-2DAA-4A12-B8E0-63F4952C0133}" destId="{04097EE4-35CB-4079-9B1A-ABC3A99E8750}" srcOrd="1" destOrd="0" presId="urn:microsoft.com/office/officeart/2005/8/layout/vList4"/>
    <dgm:cxn modelId="{C1986661-3700-4542-9D2F-FC48616359C6}" type="presOf" srcId="{EA254DD0-82A2-4966-8BC6-E6A3E8C74FE4}" destId="{19EF9840-C4A4-4D77-8396-6C04727D98E3}" srcOrd="0" destOrd="0" presId="urn:microsoft.com/office/officeart/2005/8/layout/vList4"/>
    <dgm:cxn modelId="{F34CC462-4989-4D1B-B375-691A5EF871EC}" srcId="{7EEB3A30-DF88-4BB4-B665-FADF298DCF48}" destId="{F1BC34BB-284E-4087-B795-B8DDB51D31A7}" srcOrd="0" destOrd="0" parTransId="{6F7965E3-C432-4D09-A4D5-26A17BEEE814}" sibTransId="{A6D7547C-8850-46A6-A2B1-663D19BFB1AC}"/>
    <dgm:cxn modelId="{D428C16B-3C65-48F5-952D-1B349D18A84D}" type="presOf" srcId="{8848751F-1D9A-4099-88BC-424A1101C7CB}" destId="{0F705916-310F-4C3F-AE81-B63A26DB422F}" srcOrd="1" destOrd="0" presId="urn:microsoft.com/office/officeart/2005/8/layout/vList4"/>
    <dgm:cxn modelId="{4C865F4E-BDDC-4060-9996-3E1475414831}" srcId="{7EEB3A30-DF88-4BB4-B665-FADF298DCF48}" destId="{FFFDA3F8-2DAA-4A12-B8E0-63F4952C0133}" srcOrd="1" destOrd="0" parTransId="{286B1157-8600-43AF-8775-8C248DB743D0}" sibTransId="{B86B015C-0E41-40EC-A0EB-59AB4520185A}"/>
    <dgm:cxn modelId="{DAC5AA4E-8059-4A39-8745-FF2180BF6D5B}" type="presOf" srcId="{F1BC34BB-284E-4087-B795-B8DDB51D31A7}" destId="{4F8CD9C7-8043-420E-85B7-3CCDF41C3FEF}" srcOrd="1" destOrd="0" presId="urn:microsoft.com/office/officeart/2005/8/layout/vList4"/>
    <dgm:cxn modelId="{E012E750-B6CC-4109-BB73-1703F2FDF214}" srcId="{7EEB3A30-DF88-4BB4-B665-FADF298DCF48}" destId="{EA254DD0-82A2-4966-8BC6-E6A3E8C74FE4}" srcOrd="2" destOrd="0" parTransId="{41744404-1076-4B87-89D1-4E40ABDAAFEC}" sibTransId="{AED5A51C-520A-47FD-9B38-7E926070BE70}"/>
    <dgm:cxn modelId="{F1F90087-F7F6-4481-B9B5-D2703A9A6B5A}" type="presOf" srcId="{7EEB3A30-DF88-4BB4-B665-FADF298DCF48}" destId="{D655371B-DF82-4300-A9FF-F128E882B8F8}" srcOrd="0" destOrd="0" presId="urn:microsoft.com/office/officeart/2005/8/layout/vList4"/>
    <dgm:cxn modelId="{FA2B8595-EA5B-41A5-B76C-3DC42A286ACE}" srcId="{7EEB3A30-DF88-4BB4-B665-FADF298DCF48}" destId="{B8B212FE-A138-4AB0-9CEA-F8B7F6F34B15}" srcOrd="4" destOrd="0" parTransId="{FAA24250-642E-46ED-BE47-65980B1F1556}" sibTransId="{48929B3E-E295-4C4B-AAC5-BDE6C7CA1C88}"/>
    <dgm:cxn modelId="{A8F44698-D0EC-43CE-AA2E-7290AB6860E2}" type="presOf" srcId="{E79E5DC7-DB00-40AD-93A1-278C2FB03380}" destId="{B2C6E9F0-5F3D-439C-84F5-C1985DF38F82}" srcOrd="0" destOrd="0" presId="urn:microsoft.com/office/officeart/2005/8/layout/vList4"/>
    <dgm:cxn modelId="{3BF64E9F-F2C5-4B0C-8A23-1B39A1083470}" type="presOf" srcId="{F1BC34BB-284E-4087-B795-B8DDB51D31A7}" destId="{72336E32-769E-4024-BEC0-E2D918B22338}" srcOrd="0" destOrd="0" presId="urn:microsoft.com/office/officeart/2005/8/layout/vList4"/>
    <dgm:cxn modelId="{F095A5E3-D3D8-4EDF-A44B-9117D96A4212}" type="presOf" srcId="{8848751F-1D9A-4099-88BC-424A1101C7CB}" destId="{6A9FFCDC-4C6D-4DE9-9A93-AD96EE3FC546}" srcOrd="0" destOrd="0" presId="urn:microsoft.com/office/officeart/2005/8/layout/vList4"/>
    <dgm:cxn modelId="{B432EE26-E3D3-44E2-AC82-467A4C96CFB9}" type="presParOf" srcId="{D655371B-DF82-4300-A9FF-F128E882B8F8}" destId="{CDBB719A-2F63-47F3-A0E8-C5937E4C4C07}" srcOrd="0" destOrd="0" presId="urn:microsoft.com/office/officeart/2005/8/layout/vList4"/>
    <dgm:cxn modelId="{0DDA9105-8C6D-4BDA-85AB-375D34D082CD}" type="presParOf" srcId="{CDBB719A-2F63-47F3-A0E8-C5937E4C4C07}" destId="{72336E32-769E-4024-BEC0-E2D918B22338}" srcOrd="0" destOrd="0" presId="urn:microsoft.com/office/officeart/2005/8/layout/vList4"/>
    <dgm:cxn modelId="{14D45328-AC68-4E0D-A00D-FD799DD5CB5F}" type="presParOf" srcId="{CDBB719A-2F63-47F3-A0E8-C5937E4C4C07}" destId="{9F362661-FCB8-4086-AC46-F6D0EF1D7163}" srcOrd="1" destOrd="0" presId="urn:microsoft.com/office/officeart/2005/8/layout/vList4"/>
    <dgm:cxn modelId="{3B1B1876-44BE-4F18-A505-0727AD35E724}" type="presParOf" srcId="{CDBB719A-2F63-47F3-A0E8-C5937E4C4C07}" destId="{4F8CD9C7-8043-420E-85B7-3CCDF41C3FEF}" srcOrd="2" destOrd="0" presId="urn:microsoft.com/office/officeart/2005/8/layout/vList4"/>
    <dgm:cxn modelId="{189FD5FE-7063-4E17-82EB-533CA8D16741}" type="presParOf" srcId="{D655371B-DF82-4300-A9FF-F128E882B8F8}" destId="{5DEA5860-3570-41CB-95B0-AD1B41196C8F}" srcOrd="1" destOrd="0" presId="urn:microsoft.com/office/officeart/2005/8/layout/vList4"/>
    <dgm:cxn modelId="{DF8DD714-AE64-4FD9-87A5-E72E9F97E243}" type="presParOf" srcId="{D655371B-DF82-4300-A9FF-F128E882B8F8}" destId="{EB2BD9F9-3579-4E14-8CFE-E670E89CFBD3}" srcOrd="2" destOrd="0" presId="urn:microsoft.com/office/officeart/2005/8/layout/vList4"/>
    <dgm:cxn modelId="{EE10420E-65DA-4D65-9352-8DE29D402E8C}" type="presParOf" srcId="{EB2BD9F9-3579-4E14-8CFE-E670E89CFBD3}" destId="{1A313330-DE17-4E61-A0AE-A91269CAD82D}" srcOrd="0" destOrd="0" presId="urn:microsoft.com/office/officeart/2005/8/layout/vList4"/>
    <dgm:cxn modelId="{2A5864BB-B576-49FB-94C1-60D2EE3C3CB7}" type="presParOf" srcId="{EB2BD9F9-3579-4E14-8CFE-E670E89CFBD3}" destId="{CB13A71E-2F10-44CE-8058-E01943004BB4}" srcOrd="1" destOrd="0" presId="urn:microsoft.com/office/officeart/2005/8/layout/vList4"/>
    <dgm:cxn modelId="{C29E8E45-1344-492E-8756-785CA444DBAD}" type="presParOf" srcId="{EB2BD9F9-3579-4E14-8CFE-E670E89CFBD3}" destId="{04097EE4-35CB-4079-9B1A-ABC3A99E8750}" srcOrd="2" destOrd="0" presId="urn:microsoft.com/office/officeart/2005/8/layout/vList4"/>
    <dgm:cxn modelId="{647512BE-3BB1-4368-BFB9-08A87A40260D}" type="presParOf" srcId="{D655371B-DF82-4300-A9FF-F128E882B8F8}" destId="{15781C2E-2737-462E-AE1D-0B7BE8B7F370}" srcOrd="3" destOrd="0" presId="urn:microsoft.com/office/officeart/2005/8/layout/vList4"/>
    <dgm:cxn modelId="{D7F18D0A-3A8E-4700-9A43-02D9B0013BF2}" type="presParOf" srcId="{D655371B-DF82-4300-A9FF-F128E882B8F8}" destId="{EC0E2A8E-C96D-423E-9D9F-6CE03FF46B4B}" srcOrd="4" destOrd="0" presId="urn:microsoft.com/office/officeart/2005/8/layout/vList4"/>
    <dgm:cxn modelId="{5F62A1CD-CD1D-4C1D-918C-C9C500188166}" type="presParOf" srcId="{EC0E2A8E-C96D-423E-9D9F-6CE03FF46B4B}" destId="{19EF9840-C4A4-4D77-8396-6C04727D98E3}" srcOrd="0" destOrd="0" presId="urn:microsoft.com/office/officeart/2005/8/layout/vList4"/>
    <dgm:cxn modelId="{14034BE0-451D-4368-8A5B-7382414A6879}" type="presParOf" srcId="{EC0E2A8E-C96D-423E-9D9F-6CE03FF46B4B}" destId="{3919A562-543A-44DA-9110-406285F43261}" srcOrd="1" destOrd="0" presId="urn:microsoft.com/office/officeart/2005/8/layout/vList4"/>
    <dgm:cxn modelId="{8E8FBBD0-B1D6-44BE-AFED-E3A8CE9B7295}" type="presParOf" srcId="{EC0E2A8E-C96D-423E-9D9F-6CE03FF46B4B}" destId="{C014F56A-EC25-464E-9C3B-121233A49F0E}" srcOrd="2" destOrd="0" presId="urn:microsoft.com/office/officeart/2005/8/layout/vList4"/>
    <dgm:cxn modelId="{1636CD87-FFC7-43EC-9578-60829C02D990}" type="presParOf" srcId="{D655371B-DF82-4300-A9FF-F128E882B8F8}" destId="{384F40B9-B5AA-4F21-9D8D-87C540317D41}" srcOrd="5" destOrd="0" presId="urn:microsoft.com/office/officeart/2005/8/layout/vList4"/>
    <dgm:cxn modelId="{226F0198-D00E-455A-94D6-1B1D6BD67EF0}" type="presParOf" srcId="{D655371B-DF82-4300-A9FF-F128E882B8F8}" destId="{92BFF37F-B3E0-443C-882F-86B5315F4A6C}" srcOrd="6" destOrd="0" presId="urn:microsoft.com/office/officeart/2005/8/layout/vList4"/>
    <dgm:cxn modelId="{FA140416-9E5A-4D20-9663-2BEF3B4DD360}" type="presParOf" srcId="{92BFF37F-B3E0-443C-882F-86B5315F4A6C}" destId="{B2C6E9F0-5F3D-439C-84F5-C1985DF38F82}" srcOrd="0" destOrd="0" presId="urn:microsoft.com/office/officeart/2005/8/layout/vList4"/>
    <dgm:cxn modelId="{AC906A1D-8E8E-4822-98B3-A99B8EEDDE69}" type="presParOf" srcId="{92BFF37F-B3E0-443C-882F-86B5315F4A6C}" destId="{CE3E1CBD-D8A9-4512-A9DC-A9DB5EB2A995}" srcOrd="1" destOrd="0" presId="urn:microsoft.com/office/officeart/2005/8/layout/vList4"/>
    <dgm:cxn modelId="{D5AFB84C-EC05-44A9-AF1A-ED26AFBBF61C}" type="presParOf" srcId="{92BFF37F-B3E0-443C-882F-86B5315F4A6C}" destId="{C4836A90-562A-41AD-9998-7A543EAD55F4}" srcOrd="2" destOrd="0" presId="urn:microsoft.com/office/officeart/2005/8/layout/vList4"/>
    <dgm:cxn modelId="{3448F6BE-010D-4EE9-8EF8-E5E14743E6AC}" type="presParOf" srcId="{D655371B-DF82-4300-A9FF-F128E882B8F8}" destId="{7D9EFD3F-87AB-4547-9F40-08C8825F1B00}" srcOrd="7" destOrd="0" presId="urn:microsoft.com/office/officeart/2005/8/layout/vList4"/>
    <dgm:cxn modelId="{DE98AF2D-590A-4B9C-94B1-29353A620494}" type="presParOf" srcId="{D655371B-DF82-4300-A9FF-F128E882B8F8}" destId="{2FF9ADCB-D1EF-4E80-B610-AEBFC874FA3B}" srcOrd="8" destOrd="0" presId="urn:microsoft.com/office/officeart/2005/8/layout/vList4"/>
    <dgm:cxn modelId="{1A687A36-DA8A-4D60-8B8D-C8D81082E343}" type="presParOf" srcId="{2FF9ADCB-D1EF-4E80-B610-AEBFC874FA3B}" destId="{BEFD520B-47C7-42B4-B352-73B81A156730}" srcOrd="0" destOrd="0" presId="urn:microsoft.com/office/officeart/2005/8/layout/vList4"/>
    <dgm:cxn modelId="{83686CF6-C0D2-4725-8CF5-AA2D22E98077}" type="presParOf" srcId="{2FF9ADCB-D1EF-4E80-B610-AEBFC874FA3B}" destId="{37DFE394-A8C3-4395-90CC-4A628AF03C6F}" srcOrd="1" destOrd="0" presId="urn:microsoft.com/office/officeart/2005/8/layout/vList4"/>
    <dgm:cxn modelId="{C8EEC32D-45A8-4B7C-963B-FAF8F7EF3AC7}" type="presParOf" srcId="{2FF9ADCB-D1EF-4E80-B610-AEBFC874FA3B}" destId="{2EF19480-847B-494E-976B-CFAC7CD239BC}" srcOrd="2" destOrd="0" presId="urn:microsoft.com/office/officeart/2005/8/layout/vList4"/>
    <dgm:cxn modelId="{7CA8FAC6-BE4C-456F-BBE4-51877B6167C7}" type="presParOf" srcId="{D655371B-DF82-4300-A9FF-F128E882B8F8}" destId="{F1909414-BA1B-42CA-86A8-2C4384FE1B81}" srcOrd="9" destOrd="0" presId="urn:microsoft.com/office/officeart/2005/8/layout/vList4"/>
    <dgm:cxn modelId="{421DAF93-3F2D-400C-808B-8AED69D95B76}" type="presParOf" srcId="{D655371B-DF82-4300-A9FF-F128E882B8F8}" destId="{7D34450D-5A3F-4726-B603-89302A2E5E37}" srcOrd="10" destOrd="0" presId="urn:microsoft.com/office/officeart/2005/8/layout/vList4"/>
    <dgm:cxn modelId="{81A03A8A-48F6-4D2D-B848-CE102335F7E0}" type="presParOf" srcId="{7D34450D-5A3F-4726-B603-89302A2E5E37}" destId="{6A9FFCDC-4C6D-4DE9-9A93-AD96EE3FC546}" srcOrd="0" destOrd="0" presId="urn:microsoft.com/office/officeart/2005/8/layout/vList4"/>
    <dgm:cxn modelId="{48FE128D-ADF7-4787-8791-FF0D94CCA6BB}" type="presParOf" srcId="{7D34450D-5A3F-4726-B603-89302A2E5E37}" destId="{14A69A0B-1856-4D46-A24C-F0520840C341}" srcOrd="1" destOrd="0" presId="urn:microsoft.com/office/officeart/2005/8/layout/vList4"/>
    <dgm:cxn modelId="{87EEE604-0192-4F60-8618-21BA515B1433}" type="presParOf" srcId="{7D34450D-5A3F-4726-B603-89302A2E5E37}" destId="{0F705916-310F-4C3F-AE81-B63A26DB422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961335-4776-40C4-B156-8A16BB9E9C89}"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06948E68-A8BF-4EDB-B7E8-2675C8671E23}">
      <dgm:prSet custT="1"/>
      <dgm:spPr/>
      <dgm:t>
        <a:bodyPr/>
        <a:lstStyle/>
        <a:p>
          <a:r>
            <a:rPr lang="en-US" sz="2000" b="1">
              <a:latin typeface="Franklin Gothic Medium"/>
            </a:rPr>
            <a:t>Uniformed Services Employment and Reemployment Rights Act (USERRA); 38 U.S.C. 4301-4335</a:t>
          </a:r>
          <a:endParaRPr lang="en-US" sz="2000">
            <a:latin typeface="Franklin Gothic Medium"/>
          </a:endParaRPr>
        </a:p>
      </dgm:t>
    </dgm:pt>
    <dgm:pt modelId="{872D411A-2F77-4814-AB14-9C51C53EA567}" type="parTrans" cxnId="{9E96A6F3-8B97-44E2-9FAB-E7495470B840}">
      <dgm:prSet/>
      <dgm:spPr/>
      <dgm:t>
        <a:bodyPr/>
        <a:lstStyle/>
        <a:p>
          <a:endParaRPr lang="en-US" sz="1600"/>
        </a:p>
      </dgm:t>
    </dgm:pt>
    <dgm:pt modelId="{B960D51D-9C72-4813-884E-F41D76C3F65E}" type="sibTrans" cxnId="{9E96A6F3-8B97-44E2-9FAB-E7495470B840}">
      <dgm:prSet/>
      <dgm:spPr/>
      <dgm:t>
        <a:bodyPr/>
        <a:lstStyle/>
        <a:p>
          <a:endParaRPr lang="en-US" sz="1600"/>
        </a:p>
      </dgm:t>
    </dgm:pt>
    <dgm:pt modelId="{4D6556B9-1F77-466E-80BD-2230C3538E30}">
      <dgm:prSet custT="1"/>
      <dgm:spPr/>
      <dgm:t>
        <a:bodyPr/>
        <a:lstStyle/>
        <a:p>
          <a:pPr rtl="0"/>
          <a:r>
            <a:rPr lang="en-US" sz="1800">
              <a:latin typeface="Franklin Gothic Book"/>
            </a:rPr>
            <a:t>VETS administers and enforces USERRA with the support of ESGR, DOJ, and OSC.</a:t>
          </a:r>
        </a:p>
      </dgm:t>
    </dgm:pt>
    <dgm:pt modelId="{B7BCFA4F-BA11-42CF-876E-DE0D976360DD}" type="parTrans" cxnId="{E1BD5514-E050-437E-A8CF-F1BEF99E3A8D}">
      <dgm:prSet/>
      <dgm:spPr/>
      <dgm:t>
        <a:bodyPr/>
        <a:lstStyle/>
        <a:p>
          <a:endParaRPr lang="en-US" sz="1600"/>
        </a:p>
      </dgm:t>
    </dgm:pt>
    <dgm:pt modelId="{0B061211-875B-4EDB-BCF3-0D79C92C2B6D}" type="sibTrans" cxnId="{E1BD5514-E050-437E-A8CF-F1BEF99E3A8D}">
      <dgm:prSet/>
      <dgm:spPr/>
      <dgm:t>
        <a:bodyPr/>
        <a:lstStyle/>
        <a:p>
          <a:endParaRPr lang="en-US" sz="1600"/>
        </a:p>
      </dgm:t>
    </dgm:pt>
    <dgm:pt modelId="{26B991DB-85DA-40CE-8134-80AE49A40DDA}">
      <dgm:prSet custT="1"/>
      <dgm:spPr/>
      <dgm:t>
        <a:bodyPr/>
        <a:lstStyle/>
        <a:p>
          <a:pPr rtl="0"/>
          <a:r>
            <a:rPr lang="en-US" sz="1800">
              <a:latin typeface="Franklin Gothic Book"/>
            </a:rPr>
            <a:t>USERRA protects employment rights for </a:t>
          </a:r>
          <a:r>
            <a:rPr lang="en-US" sz="1800" b="1">
              <a:latin typeface="Franklin Gothic Book"/>
            </a:rPr>
            <a:t>veterans, active-duty members, and members of the reserve components.</a:t>
          </a:r>
          <a:endParaRPr lang="en-US" sz="1800">
            <a:latin typeface="Franklin Gothic Book"/>
          </a:endParaRPr>
        </a:p>
      </dgm:t>
    </dgm:pt>
    <dgm:pt modelId="{C02EE891-241E-41D1-8077-1E9EE8176378}" type="parTrans" cxnId="{845BAF44-E56A-4EB3-8AD7-9FE1FD019828}">
      <dgm:prSet/>
      <dgm:spPr/>
      <dgm:t>
        <a:bodyPr/>
        <a:lstStyle/>
        <a:p>
          <a:endParaRPr lang="en-US" sz="1600"/>
        </a:p>
      </dgm:t>
    </dgm:pt>
    <dgm:pt modelId="{0104787A-AD17-419C-BE53-006C81B83F72}" type="sibTrans" cxnId="{845BAF44-E56A-4EB3-8AD7-9FE1FD019828}">
      <dgm:prSet/>
      <dgm:spPr/>
      <dgm:t>
        <a:bodyPr/>
        <a:lstStyle/>
        <a:p>
          <a:endParaRPr lang="en-US" sz="1600"/>
        </a:p>
      </dgm:t>
    </dgm:pt>
    <dgm:pt modelId="{09E5EC72-F8E4-4CFC-A405-B6052C26DB71}">
      <dgm:prSet custT="1"/>
      <dgm:spPr/>
      <dgm:t>
        <a:bodyPr/>
        <a:lstStyle/>
        <a:p>
          <a:r>
            <a:rPr lang="en-US" sz="1800">
              <a:latin typeface="Franklin Gothic Book"/>
            </a:rPr>
            <a:t>Most cases are resolved without the need for enforcement.</a:t>
          </a:r>
        </a:p>
      </dgm:t>
    </dgm:pt>
    <dgm:pt modelId="{1FE608CF-81F9-4109-B969-4CC0CA912A3F}" type="parTrans" cxnId="{C527BF06-F151-4902-8F06-DD3C79BE9354}">
      <dgm:prSet/>
      <dgm:spPr/>
      <dgm:t>
        <a:bodyPr/>
        <a:lstStyle/>
        <a:p>
          <a:endParaRPr lang="en-US" sz="1600"/>
        </a:p>
      </dgm:t>
    </dgm:pt>
    <dgm:pt modelId="{4DAFBAEE-F094-4468-8848-13C2C01DEDB7}" type="sibTrans" cxnId="{C527BF06-F151-4902-8F06-DD3C79BE9354}">
      <dgm:prSet/>
      <dgm:spPr/>
      <dgm:t>
        <a:bodyPr/>
        <a:lstStyle/>
        <a:p>
          <a:endParaRPr lang="en-US" sz="1600"/>
        </a:p>
      </dgm:t>
    </dgm:pt>
    <dgm:pt modelId="{DDD6ACA8-94CB-42EA-8473-6DC3D0B1A94F}">
      <dgm:prSet custT="1"/>
      <dgm:spPr/>
      <dgm:t>
        <a:bodyPr/>
        <a:lstStyle/>
        <a:p>
          <a:r>
            <a:rPr lang="en-US" sz="1800">
              <a:latin typeface="Franklin Gothic Book"/>
            </a:rPr>
            <a:t>Claimants can refer cases to DOJ or OSC.</a:t>
          </a:r>
        </a:p>
      </dgm:t>
    </dgm:pt>
    <dgm:pt modelId="{0711D1C2-4337-4976-88F5-C93C4F8342E6}" type="parTrans" cxnId="{B09C7674-797D-4865-813A-4AB72707BDBB}">
      <dgm:prSet/>
      <dgm:spPr/>
      <dgm:t>
        <a:bodyPr/>
        <a:lstStyle/>
        <a:p>
          <a:endParaRPr lang="en-US" sz="1600"/>
        </a:p>
      </dgm:t>
    </dgm:pt>
    <dgm:pt modelId="{059AA85B-16DA-415E-AFFA-0947A86EEED8}" type="sibTrans" cxnId="{B09C7674-797D-4865-813A-4AB72707BDBB}">
      <dgm:prSet/>
      <dgm:spPr/>
      <dgm:t>
        <a:bodyPr/>
        <a:lstStyle/>
        <a:p>
          <a:endParaRPr lang="en-US" sz="1600"/>
        </a:p>
      </dgm:t>
    </dgm:pt>
    <dgm:pt modelId="{43D53215-1450-4AC5-8DF7-7F0084C06362}">
      <dgm:prSet custT="1"/>
      <dgm:spPr/>
      <dgm:t>
        <a:bodyPr/>
        <a:lstStyle/>
        <a:p>
          <a:r>
            <a:rPr lang="en-US" sz="1800">
              <a:latin typeface="Franklin Gothic Book"/>
            </a:rPr>
            <a:t>DOJ and OSC satisfactorily resolve most substantiated referred cases.</a:t>
          </a:r>
          <a:endParaRPr lang="en-US" sz="1600">
            <a:latin typeface="Franklin Gothic Book"/>
          </a:endParaRPr>
        </a:p>
      </dgm:t>
    </dgm:pt>
    <dgm:pt modelId="{411199A4-EE91-4951-A7A0-0649C3954F5C}" type="parTrans" cxnId="{EF8CFEDD-D4F1-4870-9691-DFF398EFCBD8}">
      <dgm:prSet/>
      <dgm:spPr/>
      <dgm:t>
        <a:bodyPr/>
        <a:lstStyle/>
        <a:p>
          <a:endParaRPr lang="en-US" sz="1600"/>
        </a:p>
      </dgm:t>
    </dgm:pt>
    <dgm:pt modelId="{BF4E57FF-DB3B-4179-8630-A911776064AB}" type="sibTrans" cxnId="{EF8CFEDD-D4F1-4870-9691-DFF398EFCBD8}">
      <dgm:prSet/>
      <dgm:spPr/>
      <dgm:t>
        <a:bodyPr/>
        <a:lstStyle/>
        <a:p>
          <a:endParaRPr lang="en-US" sz="1600"/>
        </a:p>
      </dgm:t>
    </dgm:pt>
    <dgm:pt modelId="{866B3252-D944-492A-AB51-7D6C64E51DB8}">
      <dgm:prSet custT="1"/>
      <dgm:spPr/>
      <dgm:t>
        <a:bodyPr/>
        <a:lstStyle/>
        <a:p>
          <a:r>
            <a:rPr lang="en-US" sz="2000" b="1">
              <a:latin typeface="Franklin Gothic Medium"/>
            </a:rPr>
            <a:t>Veterans’ Preference in Federal Hiring; 5 U.S.C. 3330a</a:t>
          </a:r>
          <a:endParaRPr lang="en-US" sz="2000">
            <a:latin typeface="Franklin Gothic Medium"/>
          </a:endParaRPr>
        </a:p>
      </dgm:t>
    </dgm:pt>
    <dgm:pt modelId="{5A2EFA48-0CD4-4225-BCA3-250B046F221C}" type="parTrans" cxnId="{6BB024F4-3617-4DA2-BBE7-FCFB35A7E5B9}">
      <dgm:prSet/>
      <dgm:spPr/>
      <dgm:t>
        <a:bodyPr/>
        <a:lstStyle/>
        <a:p>
          <a:endParaRPr lang="en-US" sz="1600"/>
        </a:p>
      </dgm:t>
    </dgm:pt>
    <dgm:pt modelId="{5BDBAEBB-FE48-4B81-AF63-57487F585AD5}" type="sibTrans" cxnId="{6BB024F4-3617-4DA2-BBE7-FCFB35A7E5B9}">
      <dgm:prSet/>
      <dgm:spPr/>
      <dgm:t>
        <a:bodyPr/>
        <a:lstStyle/>
        <a:p>
          <a:endParaRPr lang="en-US" sz="1600"/>
        </a:p>
      </dgm:t>
    </dgm:pt>
    <dgm:pt modelId="{30E35FA7-8C76-43CC-A48E-291040FCD785}">
      <dgm:prSet custT="1"/>
      <dgm:spPr/>
      <dgm:t>
        <a:bodyPr/>
        <a:lstStyle/>
        <a:p>
          <a:r>
            <a:rPr lang="en-US" sz="1800">
              <a:latin typeface="Franklin Gothic Book"/>
            </a:rPr>
            <a:t>VETS investigates claims of violation of veterans’ preference rights in </a:t>
          </a:r>
          <a:r>
            <a:rPr lang="en-US" sz="1800" b="1">
              <a:latin typeface="Franklin Gothic Book"/>
            </a:rPr>
            <a:t>Federal hiring.</a:t>
          </a:r>
          <a:endParaRPr lang="en-US" sz="1800">
            <a:latin typeface="Franklin Gothic Book"/>
          </a:endParaRPr>
        </a:p>
      </dgm:t>
    </dgm:pt>
    <dgm:pt modelId="{60BAFCD4-8A14-434C-B774-B6A422B82985}" type="parTrans" cxnId="{7C723095-90CB-48C8-99A9-5E5AAA4AD381}">
      <dgm:prSet/>
      <dgm:spPr/>
      <dgm:t>
        <a:bodyPr/>
        <a:lstStyle/>
        <a:p>
          <a:endParaRPr lang="en-US" sz="1600"/>
        </a:p>
      </dgm:t>
    </dgm:pt>
    <dgm:pt modelId="{55CCFF9D-72A2-4F8D-B799-A35ED50E574B}" type="sibTrans" cxnId="{7C723095-90CB-48C8-99A9-5E5AAA4AD381}">
      <dgm:prSet/>
      <dgm:spPr/>
      <dgm:t>
        <a:bodyPr/>
        <a:lstStyle/>
        <a:p>
          <a:endParaRPr lang="en-US" sz="1600"/>
        </a:p>
      </dgm:t>
    </dgm:pt>
    <dgm:pt modelId="{430D66B8-BFE0-4B44-9230-66054BF1654E}" type="pres">
      <dgm:prSet presAssocID="{9B961335-4776-40C4-B156-8A16BB9E9C89}" presName="linear" presStyleCnt="0">
        <dgm:presLayoutVars>
          <dgm:animLvl val="lvl"/>
          <dgm:resizeHandles val="exact"/>
        </dgm:presLayoutVars>
      </dgm:prSet>
      <dgm:spPr/>
    </dgm:pt>
    <dgm:pt modelId="{0470AF43-F4A1-49D8-85DA-CFFDABFE5C30}" type="pres">
      <dgm:prSet presAssocID="{06948E68-A8BF-4EDB-B7E8-2675C8671E23}" presName="parentText" presStyleLbl="node1" presStyleIdx="0" presStyleCnt="2" custLinFactNeighborY="-8056">
        <dgm:presLayoutVars>
          <dgm:chMax val="0"/>
          <dgm:bulletEnabled val="1"/>
        </dgm:presLayoutVars>
      </dgm:prSet>
      <dgm:spPr/>
    </dgm:pt>
    <dgm:pt modelId="{0D88D0A7-BFE1-4C27-A599-86DDF9F50370}" type="pres">
      <dgm:prSet presAssocID="{06948E68-A8BF-4EDB-B7E8-2675C8671E23}" presName="childText" presStyleLbl="revTx" presStyleIdx="0" presStyleCnt="2">
        <dgm:presLayoutVars>
          <dgm:bulletEnabled val="1"/>
        </dgm:presLayoutVars>
      </dgm:prSet>
      <dgm:spPr/>
    </dgm:pt>
    <dgm:pt modelId="{38C92859-F207-457E-B70B-05D4C6823BFA}" type="pres">
      <dgm:prSet presAssocID="{866B3252-D944-492A-AB51-7D6C64E51DB8}" presName="parentText" presStyleLbl="node1" presStyleIdx="1" presStyleCnt="2">
        <dgm:presLayoutVars>
          <dgm:chMax val="0"/>
          <dgm:bulletEnabled val="1"/>
        </dgm:presLayoutVars>
      </dgm:prSet>
      <dgm:spPr/>
    </dgm:pt>
    <dgm:pt modelId="{435BB07A-6EBF-4F2C-86FB-1802D946320D}" type="pres">
      <dgm:prSet presAssocID="{866B3252-D944-492A-AB51-7D6C64E51DB8}" presName="childText" presStyleLbl="revTx" presStyleIdx="1" presStyleCnt="2">
        <dgm:presLayoutVars>
          <dgm:bulletEnabled val="1"/>
        </dgm:presLayoutVars>
      </dgm:prSet>
      <dgm:spPr/>
    </dgm:pt>
  </dgm:ptLst>
  <dgm:cxnLst>
    <dgm:cxn modelId="{C527BF06-F151-4902-8F06-DD3C79BE9354}" srcId="{06948E68-A8BF-4EDB-B7E8-2675C8671E23}" destId="{09E5EC72-F8E4-4CFC-A405-B6052C26DB71}" srcOrd="2" destOrd="0" parTransId="{1FE608CF-81F9-4109-B969-4CC0CA912A3F}" sibTransId="{4DAFBAEE-F094-4468-8848-13C2C01DEDB7}"/>
    <dgm:cxn modelId="{DD4F6F08-32A2-4EA2-AF48-07F8F5F57BEF}" type="presOf" srcId="{26B991DB-85DA-40CE-8134-80AE49A40DDA}" destId="{0D88D0A7-BFE1-4C27-A599-86DDF9F50370}" srcOrd="0" destOrd="1" presId="urn:microsoft.com/office/officeart/2005/8/layout/vList2"/>
    <dgm:cxn modelId="{35964812-3AC4-44AC-8A1F-63F3D1F6ACCE}" type="presOf" srcId="{30E35FA7-8C76-43CC-A48E-291040FCD785}" destId="{435BB07A-6EBF-4F2C-86FB-1802D946320D}" srcOrd="0" destOrd="0" presId="urn:microsoft.com/office/officeart/2005/8/layout/vList2"/>
    <dgm:cxn modelId="{E1BD5514-E050-437E-A8CF-F1BEF99E3A8D}" srcId="{06948E68-A8BF-4EDB-B7E8-2675C8671E23}" destId="{4D6556B9-1F77-466E-80BD-2230C3538E30}" srcOrd="0" destOrd="0" parTransId="{B7BCFA4F-BA11-42CF-876E-DE0D976360DD}" sibTransId="{0B061211-875B-4EDB-BCF3-0D79C92C2B6D}"/>
    <dgm:cxn modelId="{845BAF44-E56A-4EB3-8AD7-9FE1FD019828}" srcId="{06948E68-A8BF-4EDB-B7E8-2675C8671E23}" destId="{26B991DB-85DA-40CE-8134-80AE49A40DDA}" srcOrd="1" destOrd="0" parTransId="{C02EE891-241E-41D1-8077-1E9EE8176378}" sibTransId="{0104787A-AD17-419C-BE53-006C81B83F72}"/>
    <dgm:cxn modelId="{9DEBFC6E-45C7-45D9-A18B-52399E5AE36C}" type="presOf" srcId="{06948E68-A8BF-4EDB-B7E8-2675C8671E23}" destId="{0470AF43-F4A1-49D8-85DA-CFFDABFE5C30}" srcOrd="0" destOrd="0" presId="urn:microsoft.com/office/officeart/2005/8/layout/vList2"/>
    <dgm:cxn modelId="{B09C7674-797D-4865-813A-4AB72707BDBB}" srcId="{06948E68-A8BF-4EDB-B7E8-2675C8671E23}" destId="{DDD6ACA8-94CB-42EA-8473-6DC3D0B1A94F}" srcOrd="3" destOrd="0" parTransId="{0711D1C2-4337-4976-88F5-C93C4F8342E6}" sibTransId="{059AA85B-16DA-415E-AFFA-0947A86EEED8}"/>
    <dgm:cxn modelId="{7C723095-90CB-48C8-99A9-5E5AAA4AD381}" srcId="{866B3252-D944-492A-AB51-7D6C64E51DB8}" destId="{30E35FA7-8C76-43CC-A48E-291040FCD785}" srcOrd="0" destOrd="0" parTransId="{60BAFCD4-8A14-434C-B774-B6A422B82985}" sibTransId="{55CCFF9D-72A2-4F8D-B799-A35ED50E574B}"/>
    <dgm:cxn modelId="{C078F59C-8B99-4458-9E6F-2B78F9F05D85}" type="presOf" srcId="{4D6556B9-1F77-466E-80BD-2230C3538E30}" destId="{0D88D0A7-BFE1-4C27-A599-86DDF9F50370}" srcOrd="0" destOrd="0" presId="urn:microsoft.com/office/officeart/2005/8/layout/vList2"/>
    <dgm:cxn modelId="{03050AA0-118A-4EF9-8974-B9F9CB6B0F4F}" type="presOf" srcId="{9B961335-4776-40C4-B156-8A16BB9E9C89}" destId="{430D66B8-BFE0-4B44-9230-66054BF1654E}" srcOrd="0" destOrd="0" presId="urn:microsoft.com/office/officeart/2005/8/layout/vList2"/>
    <dgm:cxn modelId="{1E9687A6-5735-48D9-9FF7-6CB9D4EEC815}" type="presOf" srcId="{43D53215-1450-4AC5-8DF7-7F0084C06362}" destId="{0D88D0A7-BFE1-4C27-A599-86DDF9F50370}" srcOrd="0" destOrd="4" presId="urn:microsoft.com/office/officeart/2005/8/layout/vList2"/>
    <dgm:cxn modelId="{9D056AC5-F51B-4483-A0E9-3C0758B9E0A5}" type="presOf" srcId="{DDD6ACA8-94CB-42EA-8473-6DC3D0B1A94F}" destId="{0D88D0A7-BFE1-4C27-A599-86DDF9F50370}" srcOrd="0" destOrd="3" presId="urn:microsoft.com/office/officeart/2005/8/layout/vList2"/>
    <dgm:cxn modelId="{EF8CFEDD-D4F1-4870-9691-DFF398EFCBD8}" srcId="{06948E68-A8BF-4EDB-B7E8-2675C8671E23}" destId="{43D53215-1450-4AC5-8DF7-7F0084C06362}" srcOrd="4" destOrd="0" parTransId="{411199A4-EE91-4951-A7A0-0649C3954F5C}" sibTransId="{BF4E57FF-DB3B-4179-8630-A911776064AB}"/>
    <dgm:cxn modelId="{A9CA08E5-EAFF-4A19-B8FB-56CA3F36CD05}" type="presOf" srcId="{866B3252-D944-492A-AB51-7D6C64E51DB8}" destId="{38C92859-F207-457E-B70B-05D4C6823BFA}" srcOrd="0" destOrd="0" presId="urn:microsoft.com/office/officeart/2005/8/layout/vList2"/>
    <dgm:cxn modelId="{9E96A6F3-8B97-44E2-9FAB-E7495470B840}" srcId="{9B961335-4776-40C4-B156-8A16BB9E9C89}" destId="{06948E68-A8BF-4EDB-B7E8-2675C8671E23}" srcOrd="0" destOrd="0" parTransId="{872D411A-2F77-4814-AB14-9C51C53EA567}" sibTransId="{B960D51D-9C72-4813-884E-F41D76C3F65E}"/>
    <dgm:cxn modelId="{6BB024F4-3617-4DA2-BBE7-FCFB35A7E5B9}" srcId="{9B961335-4776-40C4-B156-8A16BB9E9C89}" destId="{866B3252-D944-492A-AB51-7D6C64E51DB8}" srcOrd="1" destOrd="0" parTransId="{5A2EFA48-0CD4-4225-BCA3-250B046F221C}" sibTransId="{5BDBAEBB-FE48-4B81-AF63-57487F585AD5}"/>
    <dgm:cxn modelId="{B0FCCFFD-5D18-4843-A1B3-A4BA50F8AB0D}" type="presOf" srcId="{09E5EC72-F8E4-4CFC-A405-B6052C26DB71}" destId="{0D88D0A7-BFE1-4C27-A599-86DDF9F50370}" srcOrd="0" destOrd="2" presId="urn:microsoft.com/office/officeart/2005/8/layout/vList2"/>
    <dgm:cxn modelId="{AEE52A20-B189-4A8B-9AB6-4FFAF3402F03}" type="presParOf" srcId="{430D66B8-BFE0-4B44-9230-66054BF1654E}" destId="{0470AF43-F4A1-49D8-85DA-CFFDABFE5C30}" srcOrd="0" destOrd="0" presId="urn:microsoft.com/office/officeart/2005/8/layout/vList2"/>
    <dgm:cxn modelId="{387454EA-93B9-4743-841A-B77B76F57225}" type="presParOf" srcId="{430D66B8-BFE0-4B44-9230-66054BF1654E}" destId="{0D88D0A7-BFE1-4C27-A599-86DDF9F50370}" srcOrd="1" destOrd="0" presId="urn:microsoft.com/office/officeart/2005/8/layout/vList2"/>
    <dgm:cxn modelId="{FAFA82DA-940F-4A91-A4F0-37BB2A7C987F}" type="presParOf" srcId="{430D66B8-BFE0-4B44-9230-66054BF1654E}" destId="{38C92859-F207-457E-B70B-05D4C6823BFA}" srcOrd="2" destOrd="0" presId="urn:microsoft.com/office/officeart/2005/8/layout/vList2"/>
    <dgm:cxn modelId="{3DE43DBA-C5AE-4400-9DDB-70D0964E0980}" type="presParOf" srcId="{430D66B8-BFE0-4B44-9230-66054BF1654E}" destId="{435BB07A-6EBF-4F2C-86FB-1802D946320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BF418-9504-4BBB-8EC0-C994A7A8127E}">
      <dsp:nvSpPr>
        <dsp:cNvPr id="0" name=""/>
        <dsp:cNvSpPr/>
      </dsp:nvSpPr>
      <dsp:spPr>
        <a:xfrm>
          <a:off x="5132" y="0"/>
          <a:ext cx="5879397" cy="409501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ctr" defTabSz="889000" rtl="0">
            <a:lnSpc>
              <a:spcPct val="90000"/>
            </a:lnSpc>
            <a:spcBef>
              <a:spcPct val="0"/>
            </a:spcBef>
            <a:spcAft>
              <a:spcPct val="35000"/>
            </a:spcAft>
            <a:buNone/>
          </a:pPr>
          <a:r>
            <a:rPr lang="en-US" sz="2000" b="1" kern="1200">
              <a:latin typeface="Franklin Gothic Book"/>
            </a:rPr>
            <a:t>DOL VETS is the lead Federal Agency </a:t>
          </a:r>
        </a:p>
        <a:p>
          <a:pPr marL="0" lvl="0" indent="0" algn="ctr" defTabSz="889000">
            <a:lnSpc>
              <a:spcPct val="90000"/>
            </a:lnSpc>
            <a:spcBef>
              <a:spcPct val="0"/>
            </a:spcBef>
            <a:spcAft>
              <a:spcPct val="35000"/>
            </a:spcAft>
            <a:buNone/>
          </a:pPr>
          <a:r>
            <a:rPr lang="en-US" sz="2000" b="1" kern="1200">
              <a:latin typeface="Franklin Gothic Book"/>
            </a:rPr>
            <a:t>in Veteran Employment.</a:t>
          </a:r>
          <a:endParaRPr lang="en-US" sz="2000" kern="1200">
            <a:latin typeface="Franklin Gothic Book"/>
          </a:endParaRPr>
        </a:p>
        <a:p>
          <a:pPr marL="114300" lvl="1" indent="-114300" algn="l" defTabSz="666750" rtl="0">
            <a:lnSpc>
              <a:spcPct val="90000"/>
            </a:lnSpc>
            <a:spcBef>
              <a:spcPct val="0"/>
            </a:spcBef>
            <a:spcAft>
              <a:spcPct val="15000"/>
            </a:spcAft>
            <a:buChar char="•"/>
          </a:pPr>
          <a:r>
            <a:rPr lang="en-US" sz="1500" b="1" kern="1200">
              <a:latin typeface="Franklin Gothic Book"/>
            </a:rPr>
            <a:t>DOL VETS  2,800 (staff, contractors, and grantees)  served 440,000+ veterans and military spouses across all Agency programs</a:t>
          </a:r>
        </a:p>
      </dsp:txBody>
      <dsp:txXfrm>
        <a:off x="5132" y="1638006"/>
        <a:ext cx="5879397" cy="1638006"/>
      </dsp:txXfrm>
    </dsp:sp>
    <dsp:sp modelId="{402A1B8E-82D8-4320-8DBE-BCCD5A6FA226}">
      <dsp:nvSpPr>
        <dsp:cNvPr id="0" name=""/>
        <dsp:cNvSpPr/>
      </dsp:nvSpPr>
      <dsp:spPr>
        <a:xfrm>
          <a:off x="2151138" y="276389"/>
          <a:ext cx="1587386" cy="1363353"/>
        </a:xfrm>
        <a:prstGeom prst="ellipse">
          <a:avLst/>
        </a:prstGeom>
        <a:blipFill dpi="0" rotWithShape="1">
          <a:blip xmlns:r="http://schemas.openxmlformats.org/officeDocument/2006/relationships" r:embed="rId1"/>
          <a:srcRect/>
          <a:stretch>
            <a:fillRect l="-186" t="-186" r="-186" b="-186"/>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FC878B-1E92-4701-ACDB-634C0D57B564}">
      <dsp:nvSpPr>
        <dsp:cNvPr id="0" name=""/>
        <dsp:cNvSpPr/>
      </dsp:nvSpPr>
      <dsp:spPr>
        <a:xfrm>
          <a:off x="6064087" y="0"/>
          <a:ext cx="5879397" cy="409501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Franklin Gothic Book"/>
            </a:rPr>
            <a:t>VETS leverages all DOL agencies and resources on behalf of veteran employment, transitioning service members and military spouses</a:t>
          </a:r>
          <a:r>
            <a:rPr lang="en-US" sz="2000" b="1" kern="1200">
              <a:latin typeface="Franklin Gothic Medium"/>
            </a:rPr>
            <a:t>.</a:t>
          </a:r>
          <a:r>
            <a:rPr lang="en-US" sz="2000" b="1" kern="1200"/>
            <a:t> </a:t>
          </a:r>
        </a:p>
      </dsp:txBody>
      <dsp:txXfrm>
        <a:off x="6064087" y="1638006"/>
        <a:ext cx="5879397" cy="1638006"/>
      </dsp:txXfrm>
    </dsp:sp>
    <dsp:sp modelId="{CB8FE124-AFCF-4792-BE64-6B136CA7E7A8}">
      <dsp:nvSpPr>
        <dsp:cNvPr id="0" name=""/>
        <dsp:cNvSpPr/>
      </dsp:nvSpPr>
      <dsp:spPr>
        <a:xfrm>
          <a:off x="8161365" y="223255"/>
          <a:ext cx="1678490" cy="14085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6BF2282-BD74-4427-B77E-CA446E405FDD}">
      <dsp:nvSpPr>
        <dsp:cNvPr id="0" name=""/>
        <dsp:cNvSpPr/>
      </dsp:nvSpPr>
      <dsp:spPr>
        <a:xfrm>
          <a:off x="477817" y="3276012"/>
          <a:ext cx="10989807" cy="614252"/>
        </a:xfrm>
        <a:prstGeom prst="leftRightArrow">
          <a:avLst/>
        </a:prstGeom>
        <a:solidFill>
          <a:schemeClr val="dk2">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631D3-431E-40BC-AB1C-28C8CF1BA56E}">
      <dsp:nvSpPr>
        <dsp:cNvPr id="0" name=""/>
        <dsp:cNvSpPr/>
      </dsp:nvSpPr>
      <dsp:spPr>
        <a:xfrm>
          <a:off x="697913" y="2660"/>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Franklin Gothic Book" panose="020B0503020102020204" pitchFamily="34" charset="0"/>
            </a:rPr>
            <a:t>18M Veterans</a:t>
          </a:r>
        </a:p>
      </dsp:txBody>
      <dsp:txXfrm>
        <a:off x="697913" y="2660"/>
        <a:ext cx="2222521" cy="1333512"/>
      </dsp:txXfrm>
    </dsp:sp>
    <dsp:sp modelId="{57D6C0BF-C6C2-41DB-BDD4-04B3F4101B4A}">
      <dsp:nvSpPr>
        <dsp:cNvPr id="0" name=""/>
        <dsp:cNvSpPr/>
      </dsp:nvSpPr>
      <dsp:spPr>
        <a:xfrm>
          <a:off x="3142687" y="2660"/>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Franklin Gothic Book" panose="020B0503020102020204" pitchFamily="34" charset="0"/>
            </a:rPr>
            <a:t>48% (8.6M) in Workforce</a:t>
          </a:r>
        </a:p>
      </dsp:txBody>
      <dsp:txXfrm>
        <a:off x="3142687" y="2660"/>
        <a:ext cx="2222521" cy="1333512"/>
      </dsp:txXfrm>
    </dsp:sp>
    <dsp:sp modelId="{3562F6F0-5FD9-4E5E-9A84-3FE1DB677FA8}">
      <dsp:nvSpPr>
        <dsp:cNvPr id="0" name=""/>
        <dsp:cNvSpPr/>
      </dsp:nvSpPr>
      <dsp:spPr>
        <a:xfrm>
          <a:off x="5587460" y="2660"/>
          <a:ext cx="2222521" cy="1333512"/>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Franklin Gothic Book" panose="020B0503020102020204" pitchFamily="34" charset="0"/>
            </a:rPr>
            <a:t> 63% are 45 yrs. or Older</a:t>
          </a:r>
        </a:p>
      </dsp:txBody>
      <dsp:txXfrm>
        <a:off x="5587460" y="2660"/>
        <a:ext cx="2222521" cy="1333512"/>
      </dsp:txXfrm>
    </dsp:sp>
    <dsp:sp modelId="{C6FCA4C1-2E0C-4F8C-AB96-B05D53B73B76}">
      <dsp:nvSpPr>
        <dsp:cNvPr id="0" name=""/>
        <dsp:cNvSpPr/>
      </dsp:nvSpPr>
      <dsp:spPr>
        <a:xfrm>
          <a:off x="697913" y="1558426"/>
          <a:ext cx="2222521" cy="1333512"/>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Franklin Gothic Book" panose="020B0503020102020204" pitchFamily="34" charset="0"/>
            </a:rPr>
            <a:t>18-24 Yr. Group = 2.3% Workforce</a:t>
          </a:r>
        </a:p>
      </dsp:txBody>
      <dsp:txXfrm>
        <a:off x="697913" y="1558426"/>
        <a:ext cx="2222521" cy="1333512"/>
      </dsp:txXfrm>
    </dsp:sp>
    <dsp:sp modelId="{B6FF9153-C407-4929-9963-56F3E2C7CAFC}">
      <dsp:nvSpPr>
        <dsp:cNvPr id="0" name=""/>
        <dsp:cNvSpPr/>
      </dsp:nvSpPr>
      <dsp:spPr>
        <a:xfrm>
          <a:off x="3142687" y="1558426"/>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Franklin Gothic Book" panose="020B0503020102020204" pitchFamily="34" charset="0"/>
            </a:rPr>
            <a:t>180K-200K Transition Annually</a:t>
          </a:r>
        </a:p>
      </dsp:txBody>
      <dsp:txXfrm>
        <a:off x="3142687" y="1558426"/>
        <a:ext cx="2222521" cy="1333512"/>
      </dsp:txXfrm>
    </dsp:sp>
    <dsp:sp modelId="{225C2B6A-33F4-4036-9A63-E87189BB13BA}">
      <dsp:nvSpPr>
        <dsp:cNvPr id="0" name=""/>
        <dsp:cNvSpPr/>
      </dsp:nvSpPr>
      <dsp:spPr>
        <a:xfrm>
          <a:off x="5587460" y="1558426"/>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Franklin Gothic Book" panose="020B0503020102020204" pitchFamily="34" charset="0"/>
            </a:rPr>
            <a:t> 45% of the Veteran Workforce are GWII Veterans</a:t>
          </a:r>
        </a:p>
      </dsp:txBody>
      <dsp:txXfrm>
        <a:off x="5587460" y="1558426"/>
        <a:ext cx="2222521" cy="1333512"/>
      </dsp:txXfrm>
    </dsp:sp>
    <dsp:sp modelId="{C137A1DF-8AC6-49D4-9F9F-AD1BF4A07E62}">
      <dsp:nvSpPr>
        <dsp:cNvPr id="0" name=""/>
        <dsp:cNvSpPr/>
      </dsp:nvSpPr>
      <dsp:spPr>
        <a:xfrm>
          <a:off x="1920300" y="3114191"/>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Franklin Gothic Book" panose="020B0503020102020204" pitchFamily="34" charset="0"/>
            </a:rPr>
            <a:t>5.4% of US Workforce</a:t>
          </a:r>
        </a:p>
      </dsp:txBody>
      <dsp:txXfrm>
        <a:off x="1920300" y="3114191"/>
        <a:ext cx="2222521" cy="1333512"/>
      </dsp:txXfrm>
    </dsp:sp>
    <dsp:sp modelId="{6B644CC4-2721-4028-B6FC-BFFB263254E9}">
      <dsp:nvSpPr>
        <dsp:cNvPr id="0" name=""/>
        <dsp:cNvSpPr/>
      </dsp:nvSpPr>
      <dsp:spPr>
        <a:xfrm>
          <a:off x="4365074" y="3114191"/>
          <a:ext cx="2222521" cy="133351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kern="1200">
              <a:latin typeface="Franklin Gothic Book" panose="020B0503020102020204" pitchFamily="34" charset="0"/>
            </a:rPr>
            <a:t>Median Age: 64</a:t>
          </a:r>
        </a:p>
        <a:p>
          <a:pPr marL="171450" lvl="1" indent="-171450" algn="l" defTabSz="755650">
            <a:lnSpc>
              <a:spcPct val="90000"/>
            </a:lnSpc>
            <a:spcBef>
              <a:spcPct val="0"/>
            </a:spcBef>
            <a:spcAft>
              <a:spcPct val="15000"/>
            </a:spcAft>
            <a:buChar char="•"/>
          </a:pPr>
          <a:r>
            <a:rPr lang="en-US" sz="1700" b="1" kern="1200">
              <a:latin typeface="Franklin Gothic Book" panose="020B0503020102020204" pitchFamily="34" charset="0"/>
            </a:rPr>
            <a:t>Women: 51 </a:t>
          </a:r>
          <a:endParaRPr lang="en-US" sz="1700" kern="1200">
            <a:latin typeface="Franklin Gothic Book" panose="020B0503020102020204" pitchFamily="34" charset="0"/>
          </a:endParaRPr>
        </a:p>
        <a:p>
          <a:pPr marL="171450" lvl="1" indent="-171450" algn="l" defTabSz="755650" rtl="0">
            <a:lnSpc>
              <a:spcPct val="90000"/>
            </a:lnSpc>
            <a:spcBef>
              <a:spcPct val="0"/>
            </a:spcBef>
            <a:spcAft>
              <a:spcPct val="15000"/>
            </a:spcAft>
            <a:buChar char="•"/>
          </a:pPr>
          <a:r>
            <a:rPr lang="en-US" sz="1700" b="1" kern="1200">
              <a:latin typeface="Franklin Gothic Book" panose="020B0503020102020204" pitchFamily="34" charset="0"/>
            </a:rPr>
            <a:t>Men: 65 </a:t>
          </a:r>
        </a:p>
      </dsp:txBody>
      <dsp:txXfrm>
        <a:off x="4365074" y="3114191"/>
        <a:ext cx="2222521" cy="1333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6E32-769E-4024-BEC0-E2D918B22338}">
      <dsp:nvSpPr>
        <dsp:cNvPr id="0" name=""/>
        <dsp:cNvSpPr/>
      </dsp:nvSpPr>
      <dsp:spPr>
        <a:xfrm>
          <a:off x="0" y="0"/>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Military Spouses are more highly educated than most working Americans</a:t>
          </a:r>
        </a:p>
      </dsp:txBody>
      <dsp:txXfrm>
        <a:off x="2118210" y="0"/>
        <a:ext cx="8108050" cy="729583"/>
      </dsp:txXfrm>
    </dsp:sp>
    <dsp:sp modelId="{9F362661-FCB8-4086-AC46-F6D0EF1D7163}">
      <dsp:nvSpPr>
        <dsp:cNvPr id="0" name=""/>
        <dsp:cNvSpPr/>
      </dsp:nvSpPr>
      <dsp:spPr>
        <a:xfrm>
          <a:off x="72958" y="72958"/>
          <a:ext cx="2045252" cy="583666"/>
        </a:xfrm>
        <a:prstGeom prst="roundRect">
          <a:avLst>
            <a:gd name="adj" fmla="val 10000"/>
          </a:avLst>
        </a:prstGeom>
        <a:blipFill dpi="0" rotWithShape="1">
          <a:blip xmlns:r="http://schemas.openxmlformats.org/officeDocument/2006/relationships" r:embed="rId1"/>
          <a:srcRect/>
          <a:stretch>
            <a:fillRect l="-2127" t="-3458" r="-2127" b="-3458"/>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13330-DE17-4E61-A0AE-A91269CAD82D}">
      <dsp:nvSpPr>
        <dsp:cNvPr id="0" name=""/>
        <dsp:cNvSpPr/>
      </dsp:nvSpPr>
      <dsp:spPr>
        <a:xfrm>
          <a:off x="0" y="802541"/>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88% </a:t>
          </a:r>
          <a:r>
            <a:rPr lang="en-US" sz="2000" kern="1200"/>
            <a:t>of Military Spouses have some post high school education; </a:t>
          </a:r>
          <a:r>
            <a:rPr lang="en-US" sz="2000" b="1" kern="1200"/>
            <a:t>34% </a:t>
          </a:r>
          <a:r>
            <a:rPr lang="en-US" sz="2000" kern="1200"/>
            <a:t>have college degrees; </a:t>
          </a:r>
          <a:r>
            <a:rPr lang="en-US" sz="2000" b="1" kern="1200"/>
            <a:t>15% </a:t>
          </a:r>
          <a:r>
            <a:rPr lang="en-US" sz="2000" kern="1200"/>
            <a:t>have a graduate degree</a:t>
          </a:r>
        </a:p>
      </dsp:txBody>
      <dsp:txXfrm>
        <a:off x="2118210" y="802541"/>
        <a:ext cx="8108050" cy="729583"/>
      </dsp:txXfrm>
    </dsp:sp>
    <dsp:sp modelId="{CB13A71E-2F10-44CE-8058-E01943004BB4}">
      <dsp:nvSpPr>
        <dsp:cNvPr id="0" name=""/>
        <dsp:cNvSpPr/>
      </dsp:nvSpPr>
      <dsp:spPr>
        <a:xfrm>
          <a:off x="72958" y="875499"/>
          <a:ext cx="2045252" cy="583666"/>
        </a:xfrm>
        <a:prstGeom prst="roundRect">
          <a:avLst>
            <a:gd name="adj" fmla="val 10000"/>
          </a:avLst>
        </a:prstGeom>
        <a:blipFill rotWithShape="1">
          <a:blip xmlns:r="http://schemas.openxmlformats.org/officeDocument/2006/relationships" r:embed="rId2"/>
          <a:srcRect/>
          <a:stretch>
            <a:fillRect t="-31000" b="-3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F9840-C4A4-4D77-8396-6C04727D98E3}">
      <dsp:nvSpPr>
        <dsp:cNvPr id="0" name=""/>
        <dsp:cNvSpPr/>
      </dsp:nvSpPr>
      <dsp:spPr>
        <a:xfrm>
          <a:off x="0" y="1605083"/>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a:r>
          <a:r>
            <a:rPr lang="en-US" sz="2000" b="1" kern="1200"/>
            <a:t>16% </a:t>
          </a:r>
          <a:r>
            <a:rPr lang="en-US" sz="2000" kern="1200"/>
            <a:t>Military Spouse unemployment rate</a:t>
          </a:r>
        </a:p>
      </dsp:txBody>
      <dsp:txXfrm>
        <a:off x="2118210" y="1605083"/>
        <a:ext cx="8108050" cy="729583"/>
      </dsp:txXfrm>
    </dsp:sp>
    <dsp:sp modelId="{3919A562-543A-44DA-9110-406285F43261}">
      <dsp:nvSpPr>
        <dsp:cNvPr id="0" name=""/>
        <dsp:cNvSpPr/>
      </dsp:nvSpPr>
      <dsp:spPr>
        <a:xfrm>
          <a:off x="72958" y="1678041"/>
          <a:ext cx="2045252" cy="583666"/>
        </a:xfrm>
        <a:prstGeom prst="roundRect">
          <a:avLst>
            <a:gd name="adj" fmla="val 10000"/>
          </a:avLst>
        </a:prstGeom>
        <a:blipFill rotWithShape="1">
          <a:blip xmlns:r="http://schemas.openxmlformats.org/officeDocument/2006/relationships" r:embed="rId3"/>
          <a:srcRect/>
          <a:stretch>
            <a:fillRect t="-55000" b="-5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C6E9F0-5F3D-439C-84F5-C1985DF38F82}">
      <dsp:nvSpPr>
        <dsp:cNvPr id="0" name=""/>
        <dsp:cNvSpPr/>
      </dsp:nvSpPr>
      <dsp:spPr>
        <a:xfrm>
          <a:off x="0" y="2407624"/>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a:r>
          <a:r>
            <a:rPr lang="en-US" sz="2000" b="1" kern="1200"/>
            <a:t>35-40% </a:t>
          </a:r>
          <a:r>
            <a:rPr lang="en-US" sz="2000" kern="1200"/>
            <a:t>Military Spouse underemployment</a:t>
          </a:r>
        </a:p>
      </dsp:txBody>
      <dsp:txXfrm>
        <a:off x="2118210" y="2407624"/>
        <a:ext cx="8108050" cy="729583"/>
      </dsp:txXfrm>
    </dsp:sp>
    <dsp:sp modelId="{CE3E1CBD-D8A9-4512-A9DC-A9DB5EB2A995}">
      <dsp:nvSpPr>
        <dsp:cNvPr id="0" name=""/>
        <dsp:cNvSpPr/>
      </dsp:nvSpPr>
      <dsp:spPr>
        <a:xfrm>
          <a:off x="72958" y="2480582"/>
          <a:ext cx="2045252" cy="583666"/>
        </a:xfrm>
        <a:prstGeom prst="roundRect">
          <a:avLst>
            <a:gd name="adj" fmla="val 10000"/>
          </a:avLst>
        </a:prstGeom>
        <a:blipFill dpi="0" rotWithShape="1">
          <a:blip xmlns:r="http://schemas.openxmlformats.org/officeDocument/2006/relationships" r:embed="rId4"/>
          <a:srcRect/>
          <a:stretch>
            <a:fillRect l="-2127" t="-12368" r="-2127" b="-12368"/>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D520B-47C7-42B4-B352-73B81A156730}">
      <dsp:nvSpPr>
        <dsp:cNvPr id="0" name=""/>
        <dsp:cNvSpPr/>
      </dsp:nvSpPr>
      <dsp:spPr>
        <a:xfrm>
          <a:off x="0" y="3210166"/>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38% </a:t>
          </a:r>
          <a:r>
            <a:rPr lang="en-US" sz="2000" kern="1200"/>
            <a:t>earn less than their civilian counterpart</a:t>
          </a:r>
        </a:p>
      </dsp:txBody>
      <dsp:txXfrm>
        <a:off x="2118210" y="3210166"/>
        <a:ext cx="8108050" cy="729583"/>
      </dsp:txXfrm>
    </dsp:sp>
    <dsp:sp modelId="{37DFE394-A8C3-4395-90CC-4A628AF03C6F}">
      <dsp:nvSpPr>
        <dsp:cNvPr id="0" name=""/>
        <dsp:cNvSpPr/>
      </dsp:nvSpPr>
      <dsp:spPr>
        <a:xfrm>
          <a:off x="72958" y="3283124"/>
          <a:ext cx="2045252" cy="583666"/>
        </a:xfrm>
        <a:prstGeom prst="roundRect">
          <a:avLst>
            <a:gd name="adj" fmla="val 10000"/>
          </a:avLst>
        </a:prstGeom>
        <a:blipFill dpi="0" rotWithShape="1">
          <a:blip xmlns:r="http://schemas.openxmlformats.org/officeDocument/2006/relationships" r:embed="rId5"/>
          <a:srcRect/>
          <a:stretch>
            <a:fillRect l="617" t="-3458" r="617" b="-3458"/>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9FFCDC-4C6D-4DE9-9A93-AD96EE3FC546}">
      <dsp:nvSpPr>
        <dsp:cNvPr id="0" name=""/>
        <dsp:cNvSpPr/>
      </dsp:nvSpPr>
      <dsp:spPr>
        <a:xfrm>
          <a:off x="0" y="4012707"/>
          <a:ext cx="10226261" cy="72958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Licensure transferability issues -- </a:t>
          </a:r>
          <a:r>
            <a:rPr lang="en-US" sz="2000" b="1" kern="1200"/>
            <a:t>35% </a:t>
          </a:r>
          <a:r>
            <a:rPr lang="en-US" sz="2000" kern="1200"/>
            <a:t>work in field requiring a license</a:t>
          </a:r>
        </a:p>
      </dsp:txBody>
      <dsp:txXfrm>
        <a:off x="2118210" y="4012707"/>
        <a:ext cx="8108050" cy="729583"/>
      </dsp:txXfrm>
    </dsp:sp>
    <dsp:sp modelId="{14A69A0B-1856-4D46-A24C-F0520840C341}">
      <dsp:nvSpPr>
        <dsp:cNvPr id="0" name=""/>
        <dsp:cNvSpPr/>
      </dsp:nvSpPr>
      <dsp:spPr>
        <a:xfrm>
          <a:off x="72958" y="4085666"/>
          <a:ext cx="2045252" cy="583666"/>
        </a:xfrm>
        <a:prstGeom prst="roundRect">
          <a:avLst>
            <a:gd name="adj" fmla="val 10000"/>
          </a:avLst>
        </a:prstGeom>
        <a:blipFill dpi="0" rotWithShape="1">
          <a:blip xmlns:r="http://schemas.openxmlformats.org/officeDocument/2006/relationships" r:embed="rId6"/>
          <a:srcRect/>
          <a:stretch>
            <a:fillRect l="617" t="-3458" r="617" b="-3458"/>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0AF43-F4A1-49D8-85DA-CFFDABFE5C30}">
      <dsp:nvSpPr>
        <dsp:cNvPr id="0" name=""/>
        <dsp:cNvSpPr/>
      </dsp:nvSpPr>
      <dsp:spPr>
        <a:xfrm>
          <a:off x="0" y="0"/>
          <a:ext cx="8765165" cy="10296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Franklin Gothic Medium"/>
            </a:rPr>
            <a:t>Uniformed Services Employment and Reemployment Rights Act (USERRA); 38 U.S.C. 4301-4335</a:t>
          </a:r>
          <a:endParaRPr lang="en-US" sz="2000" kern="1200">
            <a:latin typeface="Franklin Gothic Medium"/>
          </a:endParaRPr>
        </a:p>
      </dsp:txBody>
      <dsp:txXfrm>
        <a:off x="50261" y="50261"/>
        <a:ext cx="8664643" cy="929078"/>
      </dsp:txXfrm>
    </dsp:sp>
    <dsp:sp modelId="{0D88D0A7-BFE1-4C27-A599-86DDF9F50370}">
      <dsp:nvSpPr>
        <dsp:cNvPr id="0" name=""/>
        <dsp:cNvSpPr/>
      </dsp:nvSpPr>
      <dsp:spPr>
        <a:xfrm>
          <a:off x="0" y="1049495"/>
          <a:ext cx="8765165" cy="167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a:latin typeface="Franklin Gothic Book"/>
            </a:rPr>
            <a:t>VETS administers and enforces USERRA with the support of ESGR, DOJ, and OSC.</a:t>
          </a:r>
        </a:p>
        <a:p>
          <a:pPr marL="171450" lvl="1" indent="-171450" algn="l" defTabSz="800100" rtl="0">
            <a:lnSpc>
              <a:spcPct val="90000"/>
            </a:lnSpc>
            <a:spcBef>
              <a:spcPct val="0"/>
            </a:spcBef>
            <a:spcAft>
              <a:spcPct val="20000"/>
            </a:spcAft>
            <a:buChar char="•"/>
          </a:pPr>
          <a:r>
            <a:rPr lang="en-US" sz="1800" kern="1200">
              <a:latin typeface="Franklin Gothic Book"/>
            </a:rPr>
            <a:t>USERRA protects employment rights for </a:t>
          </a:r>
          <a:r>
            <a:rPr lang="en-US" sz="1800" b="1" kern="1200">
              <a:latin typeface="Franklin Gothic Book"/>
            </a:rPr>
            <a:t>veterans, active-duty members, and members of the reserve components.</a:t>
          </a:r>
          <a:endParaRPr lang="en-US" sz="1800" kern="1200">
            <a:latin typeface="Franklin Gothic Book"/>
          </a:endParaRPr>
        </a:p>
        <a:p>
          <a:pPr marL="171450" lvl="1" indent="-171450" algn="l" defTabSz="800100">
            <a:lnSpc>
              <a:spcPct val="90000"/>
            </a:lnSpc>
            <a:spcBef>
              <a:spcPct val="0"/>
            </a:spcBef>
            <a:spcAft>
              <a:spcPct val="20000"/>
            </a:spcAft>
            <a:buChar char="•"/>
          </a:pPr>
          <a:r>
            <a:rPr lang="en-US" sz="1800" kern="1200">
              <a:latin typeface="Franklin Gothic Book"/>
            </a:rPr>
            <a:t>Most cases are resolved without the need for enforcement.</a:t>
          </a:r>
        </a:p>
        <a:p>
          <a:pPr marL="171450" lvl="1" indent="-171450" algn="l" defTabSz="800100">
            <a:lnSpc>
              <a:spcPct val="90000"/>
            </a:lnSpc>
            <a:spcBef>
              <a:spcPct val="0"/>
            </a:spcBef>
            <a:spcAft>
              <a:spcPct val="20000"/>
            </a:spcAft>
            <a:buChar char="•"/>
          </a:pPr>
          <a:r>
            <a:rPr lang="en-US" sz="1800" kern="1200">
              <a:latin typeface="Franklin Gothic Book"/>
            </a:rPr>
            <a:t>Claimants can refer cases to DOJ or OSC.</a:t>
          </a:r>
        </a:p>
        <a:p>
          <a:pPr marL="171450" lvl="1" indent="-171450" algn="l" defTabSz="800100">
            <a:lnSpc>
              <a:spcPct val="90000"/>
            </a:lnSpc>
            <a:spcBef>
              <a:spcPct val="0"/>
            </a:spcBef>
            <a:spcAft>
              <a:spcPct val="20000"/>
            </a:spcAft>
            <a:buChar char="•"/>
          </a:pPr>
          <a:r>
            <a:rPr lang="en-US" sz="1800" kern="1200">
              <a:latin typeface="Franklin Gothic Book"/>
            </a:rPr>
            <a:t>DOJ and OSC satisfactorily resolve most substantiated referred cases.</a:t>
          </a:r>
          <a:endParaRPr lang="en-US" sz="1600" kern="1200">
            <a:latin typeface="Franklin Gothic Book"/>
          </a:endParaRPr>
        </a:p>
      </dsp:txBody>
      <dsp:txXfrm>
        <a:off x="0" y="1049495"/>
        <a:ext cx="8765165" cy="1679287"/>
      </dsp:txXfrm>
    </dsp:sp>
    <dsp:sp modelId="{38C92859-F207-457E-B70B-05D4C6823BFA}">
      <dsp:nvSpPr>
        <dsp:cNvPr id="0" name=""/>
        <dsp:cNvSpPr/>
      </dsp:nvSpPr>
      <dsp:spPr>
        <a:xfrm>
          <a:off x="0" y="2728782"/>
          <a:ext cx="8765165" cy="10296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Franklin Gothic Medium"/>
            </a:rPr>
            <a:t>Veterans’ Preference in Federal Hiring; 5 U.S.C. 3330a</a:t>
          </a:r>
          <a:endParaRPr lang="en-US" sz="2000" kern="1200">
            <a:latin typeface="Franklin Gothic Medium"/>
          </a:endParaRPr>
        </a:p>
      </dsp:txBody>
      <dsp:txXfrm>
        <a:off x="50261" y="2779043"/>
        <a:ext cx="8664643" cy="929078"/>
      </dsp:txXfrm>
    </dsp:sp>
    <dsp:sp modelId="{435BB07A-6EBF-4F2C-86FB-1802D946320D}">
      <dsp:nvSpPr>
        <dsp:cNvPr id="0" name=""/>
        <dsp:cNvSpPr/>
      </dsp:nvSpPr>
      <dsp:spPr>
        <a:xfrm>
          <a:off x="0" y="3758382"/>
          <a:ext cx="8765165"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Franklin Gothic Book"/>
            </a:rPr>
            <a:t>VETS investigates claims of violation of veterans’ preference rights in </a:t>
          </a:r>
          <a:r>
            <a:rPr lang="en-US" sz="1800" b="1" kern="1200">
              <a:latin typeface="Franklin Gothic Book"/>
            </a:rPr>
            <a:t>Federal hiring.</a:t>
          </a:r>
          <a:endParaRPr lang="en-US" sz="1800" kern="1200">
            <a:latin typeface="Franklin Gothic Book"/>
          </a:endParaRPr>
        </a:p>
      </dsp:txBody>
      <dsp:txXfrm>
        <a:off x="0" y="3758382"/>
        <a:ext cx="8765165" cy="9108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10A9B-4E50-4E1E-937E-551D5BF98DB4}" type="datetimeFigureOut">
              <a:rPr lang="en-US" smtClean="0"/>
              <a:t>27-Apr-26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F6ED61-3DF0-4762-AC35-F6E46ACBD006}" type="slidenum">
              <a:rPr lang="en-US" smtClean="0"/>
              <a:t>‹#›</a:t>
            </a:fld>
            <a:endParaRPr lang="en-US"/>
          </a:p>
        </p:txBody>
      </p:sp>
    </p:spTree>
    <p:extLst>
      <p:ext uri="{BB962C8B-B14F-4D97-AF65-F5344CB8AC3E}">
        <p14:creationId xmlns:p14="http://schemas.microsoft.com/office/powerpoint/2010/main" val="324636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B2A4E-1841-4DF1-AAD7-E22EECDE03EE}" type="datetimeFigureOut">
              <a:rPr lang="en-US" smtClean="0"/>
              <a:t>27-Apr-26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0CCEA-B629-4CAC-BC31-F93141517463}" type="slidenum">
              <a:rPr lang="en-US" smtClean="0"/>
              <a:t>‹#›</a:t>
            </a:fld>
            <a:endParaRPr lang="en-US"/>
          </a:p>
        </p:txBody>
      </p:sp>
    </p:spTree>
    <p:extLst>
      <p:ext uri="{BB962C8B-B14F-4D97-AF65-F5344CB8AC3E}">
        <p14:creationId xmlns:p14="http://schemas.microsoft.com/office/powerpoint/2010/main" val="363357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0CCEA-B629-4CAC-BC31-F931415174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1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17</a:t>
            </a:fld>
            <a:endParaRPr lang="en-US"/>
          </a:p>
        </p:txBody>
      </p:sp>
    </p:spTree>
    <p:extLst>
      <p:ext uri="{BB962C8B-B14F-4D97-AF65-F5344CB8AC3E}">
        <p14:creationId xmlns:p14="http://schemas.microsoft.com/office/powerpoint/2010/main" val="283335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b="0" i="0">
                <a:solidFill>
                  <a:srgbClr val="212121"/>
                </a:solidFill>
                <a:effectLst/>
                <a:latin typeface="Source Sans Pro Web"/>
              </a:rPr>
              <a:t>The mission of the DOL VETS Women Veteran Program is to make statistical analyses and other research easily accessible in order to inform policy decisions and the national narrative on women veterans. The VETS Women Veteran Research webpage serves as a repository of both statistical analysis conducted by the Women Veteran Program and links to applicable external research.</a:t>
            </a:r>
          </a:p>
          <a:p>
            <a:endParaRPr lang="en-US" b="0" i="0">
              <a:solidFill>
                <a:srgbClr val="212121"/>
              </a:solidFill>
              <a:effectLst/>
              <a:latin typeface="Source Sans Pro Web"/>
            </a:endParaRPr>
          </a:p>
          <a:p>
            <a:r>
              <a:rPr lang="en-US" b="0" i="0">
                <a:solidFill>
                  <a:srgbClr val="212121"/>
                </a:solidFill>
                <a:effectLst/>
                <a:latin typeface="Source Sans Pro Web"/>
              </a:rPr>
              <a:t>There are nearly 2 million women veterans and today 1 in 9 veterans is a woman. Women veterans are actually a smaller minority among women, with only 1 in 67 American women being a veteran.</a:t>
            </a:r>
          </a:p>
          <a:p>
            <a:endParaRPr lang="en-US" b="0" i="0">
              <a:solidFill>
                <a:srgbClr val="212121"/>
              </a:solidFill>
              <a:effectLst/>
              <a:latin typeface="Source Sans Pro Web"/>
            </a:endParaRPr>
          </a:p>
          <a:p>
            <a:r>
              <a:rPr lang="en-US" b="0" i="0">
                <a:solidFill>
                  <a:srgbClr val="212121"/>
                </a:solidFill>
                <a:effectLst/>
                <a:latin typeface="Source Sans Pro Web"/>
              </a:rPr>
              <a:t>Half of male veterans are aged 65 years or older, and the median age of all women veterans is 14 years younger than that of male veterans. This difference is largely due to the majority of veterans of the oldest eras being men. When we look at the median ages by service era, we see that the median age for women and men is the same for some eras, and only 2-3 years different in others.</a:t>
            </a:r>
            <a:endParaRPr/>
          </a:p>
        </p:txBody>
      </p:sp>
      <p:sp>
        <p:nvSpPr>
          <p:cNvPr id="3" name="Slide Image Placeholder 2"/>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33850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0CCEA-B629-4CAC-BC31-F931415174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33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ln>
            <a:headEnd/>
            <a:tailEnd/>
          </a:ln>
        </p:spPr>
      </p:sp>
      <p:sp>
        <p:nvSpPr>
          <p:cNvPr id="19459" name="Notes Placeholder 2"/>
          <p:cNvSpPr txBox="1">
            <a:spLocks noGrp="1"/>
          </p:cNvSpPr>
          <p:nvPr>
            <p:ph type="body" idx="1"/>
          </p:nvPr>
        </p:nvSpPr>
        <p:spPr bwMode="auto">
          <a:xfrm>
            <a:off x="766961" y="4678588"/>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a:t> </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92452">
              <a:defRPr sz="1400">
                <a:solidFill>
                  <a:srgbClr val="000000"/>
                </a:solidFill>
                <a:latin typeface="Arial" charset="0"/>
                <a:cs typeface="Arial" charset="0"/>
                <a:sym typeface="Arial" charset="0"/>
              </a:defRPr>
            </a:lvl1pPr>
            <a:lvl2pPr indent="-92452">
              <a:defRPr sz="1400">
                <a:solidFill>
                  <a:srgbClr val="000000"/>
                </a:solidFill>
                <a:latin typeface="Arial" charset="0"/>
                <a:cs typeface="Arial" charset="0"/>
                <a:sym typeface="Arial" charset="0"/>
              </a:defRPr>
            </a:lvl2pPr>
            <a:lvl3pPr indent="-92452">
              <a:defRPr sz="1400">
                <a:solidFill>
                  <a:srgbClr val="000000"/>
                </a:solidFill>
                <a:latin typeface="Arial" charset="0"/>
                <a:cs typeface="Arial" charset="0"/>
                <a:sym typeface="Arial" charset="0"/>
              </a:defRPr>
            </a:lvl3pPr>
            <a:lvl4pPr indent="-92452">
              <a:defRPr sz="1400">
                <a:solidFill>
                  <a:srgbClr val="000000"/>
                </a:solidFill>
                <a:latin typeface="Arial" charset="0"/>
                <a:cs typeface="Arial" charset="0"/>
                <a:sym typeface="Arial" charset="0"/>
              </a:defRPr>
            </a:lvl4pPr>
            <a:lvl5pPr indent="-92452">
              <a:defRPr sz="1400">
                <a:solidFill>
                  <a:srgbClr val="000000"/>
                </a:solidFill>
                <a:latin typeface="Arial" charset="0"/>
                <a:cs typeface="Arial" charset="0"/>
                <a:sym typeface="Arial" charset="0"/>
              </a:defRPr>
            </a:lvl5pPr>
            <a:lvl6pPr indent="-92452" eaLnBrk="0" fontAlgn="base" hangingPunct="0">
              <a:spcBef>
                <a:spcPct val="0"/>
              </a:spcBef>
              <a:spcAft>
                <a:spcPct val="0"/>
              </a:spcAft>
              <a:defRPr sz="1400">
                <a:solidFill>
                  <a:srgbClr val="000000"/>
                </a:solidFill>
                <a:latin typeface="Arial" charset="0"/>
                <a:cs typeface="Arial" charset="0"/>
                <a:sym typeface="Arial" charset="0"/>
              </a:defRPr>
            </a:lvl6pPr>
            <a:lvl7pPr indent="-92452" eaLnBrk="0" fontAlgn="base" hangingPunct="0">
              <a:spcBef>
                <a:spcPct val="0"/>
              </a:spcBef>
              <a:spcAft>
                <a:spcPct val="0"/>
              </a:spcAft>
              <a:defRPr sz="1400">
                <a:solidFill>
                  <a:srgbClr val="000000"/>
                </a:solidFill>
                <a:latin typeface="Arial" charset="0"/>
                <a:cs typeface="Arial" charset="0"/>
                <a:sym typeface="Arial" charset="0"/>
              </a:defRPr>
            </a:lvl7pPr>
            <a:lvl8pPr indent="-92452" eaLnBrk="0" fontAlgn="base" hangingPunct="0">
              <a:spcBef>
                <a:spcPct val="0"/>
              </a:spcBef>
              <a:spcAft>
                <a:spcPct val="0"/>
              </a:spcAft>
              <a:defRPr sz="1400">
                <a:solidFill>
                  <a:srgbClr val="000000"/>
                </a:solidFill>
                <a:latin typeface="Arial" charset="0"/>
                <a:cs typeface="Arial" charset="0"/>
                <a:sym typeface="Arial" charset="0"/>
              </a:defRPr>
            </a:lvl8pPr>
            <a:lvl9pPr indent="-92452"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2937">
              <a:buFont typeface="Arial" charset="0"/>
              <a:buChar char="●"/>
              <a:defRPr/>
            </a:pPr>
            <a:endParaRPr lang="en-US" altLang="en-US"/>
          </a:p>
          <a:p>
            <a:pPr marL="456468" lvl="1" defTabSz="912937">
              <a:defRPr/>
            </a:pPr>
            <a:endParaRPr lang="en-US" altLang="en-US"/>
          </a:p>
          <a:p>
            <a:pPr marL="912937" lvl="2" defTabSz="912937">
              <a:defRPr/>
            </a:pPr>
            <a:endParaRPr lang="en-US" altLang="en-US"/>
          </a:p>
          <a:p>
            <a:pPr marL="1369405" lvl="3" defTabSz="912937">
              <a:buFont typeface="Arial" charset="0"/>
              <a:buChar char="●"/>
              <a:defRPr/>
            </a:pPr>
            <a:endParaRPr lang="en-US" altLang="en-US"/>
          </a:p>
          <a:p>
            <a:pPr marL="1825874" lvl="4" defTabSz="912937">
              <a:defRPr/>
            </a:pPr>
            <a:endParaRPr lang="en-US" altLang="en-US"/>
          </a:p>
          <a:p>
            <a:pPr marL="1825874" lvl="4" defTabSz="912937">
              <a:buFont typeface="Wingdings" pitchFamily="2" charset="2"/>
              <a:buChar char="§"/>
              <a:defRPr/>
            </a:pPr>
            <a:endParaRPr lang="en-US" altLang="en-US"/>
          </a:p>
          <a:p>
            <a:pPr marL="1825874" lvl="4" defTabSz="912937">
              <a:buFont typeface="Arial" charset="0"/>
              <a:buChar char="●"/>
              <a:defRPr/>
            </a:pPr>
            <a:endParaRPr lang="en-US" altLang="en-US"/>
          </a:p>
          <a:p>
            <a:pPr marL="1825874" lvl="4" defTabSz="912937">
              <a:defRPr/>
            </a:pPr>
            <a:endParaRPr lang="en-US" altLang="en-US"/>
          </a:p>
          <a:p>
            <a:pPr marL="1825874" lvl="4" defTabSz="912937">
              <a:buFont typeface="Wingdings" pitchFamily="2" charset="2"/>
              <a:buChar char="§"/>
              <a:defRPr/>
            </a:pPr>
            <a:endParaRPr lang="en-US" altLang="en-US"/>
          </a:p>
        </p:txBody>
      </p:sp>
    </p:spTree>
    <p:extLst>
      <p:ext uri="{BB962C8B-B14F-4D97-AF65-F5344CB8AC3E}">
        <p14:creationId xmlns:p14="http://schemas.microsoft.com/office/powerpoint/2010/main" val="39814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79413"/>
            <a:ext cx="5575300" cy="3136900"/>
          </a:xfrm>
        </p:spPr>
      </p:sp>
      <p:sp>
        <p:nvSpPr>
          <p:cNvPr id="3" name="Notes Placeholder 2"/>
          <p:cNvSpPr>
            <a:spLocks noGrp="1"/>
          </p:cNvSpPr>
          <p:nvPr>
            <p:ph type="body" idx="1"/>
          </p:nvPr>
        </p:nvSpPr>
        <p:spPr>
          <a:xfrm>
            <a:off x="762586" y="3735340"/>
            <a:ext cx="5608320" cy="3137535"/>
          </a:xfrm>
        </p:spPr>
        <p:txBody>
          <a:bodyPr/>
          <a:lstStyle/>
          <a:p>
            <a:pPr marL="171159" indent="-17115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3D183-A7F4-4221-AE49-9405B393BA22}"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899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6</a:t>
            </a:fld>
            <a:endParaRPr lang="en-US"/>
          </a:p>
        </p:txBody>
      </p:sp>
    </p:spTree>
    <p:extLst>
      <p:ext uri="{BB962C8B-B14F-4D97-AF65-F5344CB8AC3E}">
        <p14:creationId xmlns:p14="http://schemas.microsoft.com/office/powerpoint/2010/main" val="170008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ln>
            <a:headEnd/>
            <a:tailEnd/>
          </a:ln>
        </p:spPr>
      </p:sp>
      <p:sp>
        <p:nvSpPr>
          <p:cNvPr id="19459" name="Notes Placeholder 2"/>
          <p:cNvSpPr txBox="1">
            <a:spLocks noGrp="1"/>
          </p:cNvSpPr>
          <p:nvPr>
            <p:ph type="body" idx="1"/>
          </p:nvPr>
        </p:nvSpPr>
        <p:spPr bwMode="auto">
          <a:xfrm>
            <a:off x="766961" y="4678588"/>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a:t> </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92452">
              <a:defRPr sz="1400">
                <a:solidFill>
                  <a:srgbClr val="000000"/>
                </a:solidFill>
                <a:latin typeface="Arial" charset="0"/>
                <a:cs typeface="Arial" charset="0"/>
                <a:sym typeface="Arial" charset="0"/>
              </a:defRPr>
            </a:lvl1pPr>
            <a:lvl2pPr indent="-92452">
              <a:defRPr sz="1400">
                <a:solidFill>
                  <a:srgbClr val="000000"/>
                </a:solidFill>
                <a:latin typeface="Arial" charset="0"/>
                <a:cs typeface="Arial" charset="0"/>
                <a:sym typeface="Arial" charset="0"/>
              </a:defRPr>
            </a:lvl2pPr>
            <a:lvl3pPr indent="-92452">
              <a:defRPr sz="1400">
                <a:solidFill>
                  <a:srgbClr val="000000"/>
                </a:solidFill>
                <a:latin typeface="Arial" charset="0"/>
                <a:cs typeface="Arial" charset="0"/>
                <a:sym typeface="Arial" charset="0"/>
              </a:defRPr>
            </a:lvl3pPr>
            <a:lvl4pPr indent="-92452">
              <a:defRPr sz="1400">
                <a:solidFill>
                  <a:srgbClr val="000000"/>
                </a:solidFill>
                <a:latin typeface="Arial" charset="0"/>
                <a:cs typeface="Arial" charset="0"/>
                <a:sym typeface="Arial" charset="0"/>
              </a:defRPr>
            </a:lvl4pPr>
            <a:lvl5pPr indent="-92452">
              <a:defRPr sz="1400">
                <a:solidFill>
                  <a:srgbClr val="000000"/>
                </a:solidFill>
                <a:latin typeface="Arial" charset="0"/>
                <a:cs typeface="Arial" charset="0"/>
                <a:sym typeface="Arial" charset="0"/>
              </a:defRPr>
            </a:lvl5pPr>
            <a:lvl6pPr indent="-92452" eaLnBrk="0" fontAlgn="base" hangingPunct="0">
              <a:spcBef>
                <a:spcPct val="0"/>
              </a:spcBef>
              <a:spcAft>
                <a:spcPct val="0"/>
              </a:spcAft>
              <a:defRPr sz="1400">
                <a:solidFill>
                  <a:srgbClr val="000000"/>
                </a:solidFill>
                <a:latin typeface="Arial" charset="0"/>
                <a:cs typeface="Arial" charset="0"/>
                <a:sym typeface="Arial" charset="0"/>
              </a:defRPr>
            </a:lvl6pPr>
            <a:lvl7pPr indent="-92452" eaLnBrk="0" fontAlgn="base" hangingPunct="0">
              <a:spcBef>
                <a:spcPct val="0"/>
              </a:spcBef>
              <a:spcAft>
                <a:spcPct val="0"/>
              </a:spcAft>
              <a:defRPr sz="1400">
                <a:solidFill>
                  <a:srgbClr val="000000"/>
                </a:solidFill>
                <a:latin typeface="Arial" charset="0"/>
                <a:cs typeface="Arial" charset="0"/>
                <a:sym typeface="Arial" charset="0"/>
              </a:defRPr>
            </a:lvl7pPr>
            <a:lvl8pPr indent="-92452" eaLnBrk="0" fontAlgn="base" hangingPunct="0">
              <a:spcBef>
                <a:spcPct val="0"/>
              </a:spcBef>
              <a:spcAft>
                <a:spcPct val="0"/>
              </a:spcAft>
              <a:defRPr sz="1400">
                <a:solidFill>
                  <a:srgbClr val="000000"/>
                </a:solidFill>
                <a:latin typeface="Arial" charset="0"/>
                <a:cs typeface="Arial" charset="0"/>
                <a:sym typeface="Arial" charset="0"/>
              </a:defRPr>
            </a:lvl8pPr>
            <a:lvl9pPr indent="-92452"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2937">
              <a:buFont typeface="Arial" charset="0"/>
              <a:buChar char="●"/>
              <a:defRPr/>
            </a:pPr>
            <a:endParaRPr lang="en-US" altLang="en-US"/>
          </a:p>
          <a:p>
            <a:pPr marL="456468" lvl="1" defTabSz="912937">
              <a:defRPr/>
            </a:pPr>
            <a:endParaRPr lang="en-US" altLang="en-US"/>
          </a:p>
          <a:p>
            <a:pPr marL="912937" lvl="2" defTabSz="912937">
              <a:defRPr/>
            </a:pPr>
            <a:endParaRPr lang="en-US" altLang="en-US"/>
          </a:p>
          <a:p>
            <a:pPr marL="1369405" lvl="3" defTabSz="912937">
              <a:buFont typeface="Arial" charset="0"/>
              <a:buChar char="●"/>
              <a:defRPr/>
            </a:pPr>
            <a:endParaRPr lang="en-US" altLang="en-US"/>
          </a:p>
          <a:p>
            <a:pPr marL="1825874" lvl="4" defTabSz="912937">
              <a:defRPr/>
            </a:pPr>
            <a:endParaRPr lang="en-US" altLang="en-US"/>
          </a:p>
          <a:p>
            <a:pPr marL="1825874" lvl="4" defTabSz="912937">
              <a:buFont typeface="Wingdings" pitchFamily="2" charset="2"/>
              <a:buChar char="§"/>
              <a:defRPr/>
            </a:pPr>
            <a:endParaRPr lang="en-US" altLang="en-US"/>
          </a:p>
          <a:p>
            <a:pPr marL="1825874" lvl="4" defTabSz="912937">
              <a:buFont typeface="Arial" charset="0"/>
              <a:buChar char="●"/>
              <a:defRPr/>
            </a:pPr>
            <a:endParaRPr lang="en-US" altLang="en-US"/>
          </a:p>
          <a:p>
            <a:pPr marL="1825874" lvl="4" defTabSz="912937">
              <a:defRPr/>
            </a:pPr>
            <a:endParaRPr lang="en-US" altLang="en-US"/>
          </a:p>
          <a:p>
            <a:pPr marL="1825874" lvl="4" defTabSz="912937">
              <a:buFont typeface="Wingdings" pitchFamily="2" charset="2"/>
              <a:buChar char="§"/>
              <a:defRPr/>
            </a:pPr>
            <a:endParaRPr lang="en-US" altLang="en-US"/>
          </a:p>
        </p:txBody>
      </p:sp>
    </p:spTree>
    <p:extLst>
      <p:ext uri="{BB962C8B-B14F-4D97-AF65-F5344CB8AC3E}">
        <p14:creationId xmlns:p14="http://schemas.microsoft.com/office/powerpoint/2010/main" val="420000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5BB2-19E3-0FBF-DD6A-32899BF2C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EB6E8-5B66-1662-9B10-358215B69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37153-92A9-FC5A-0AC2-30E6BBC9B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F6331B-C889-DD46-4036-E0451B0FFF2B}"/>
              </a:ext>
            </a:extLst>
          </p:cNvPr>
          <p:cNvSpPr>
            <a:spLocks noGrp="1"/>
          </p:cNvSpPr>
          <p:nvPr>
            <p:ph type="sldNum" sz="quarter" idx="5"/>
          </p:nvPr>
        </p:nvSpPr>
        <p:spPr/>
        <p:txBody>
          <a:bodyPr/>
          <a:lstStyle/>
          <a:p>
            <a:fld id="{EA4E16AF-02C9-49FD-A92E-F3F6C01440A2}" type="slidenum">
              <a:rPr lang="en-US" smtClean="0"/>
              <a:t>9</a:t>
            </a:fld>
            <a:endParaRPr lang="en-US" dirty="0"/>
          </a:p>
        </p:txBody>
      </p:sp>
    </p:spTree>
    <p:extLst>
      <p:ext uri="{BB962C8B-B14F-4D97-AF65-F5344CB8AC3E}">
        <p14:creationId xmlns:p14="http://schemas.microsoft.com/office/powerpoint/2010/main" val="351249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36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buFont typeface="Arial" panose="020B0604020202020204" pitchFamily="34" charset="0"/>
              <a:buChar char="•"/>
            </a:pPr>
            <a:endParaRP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43782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BA1AE-8336-E8DD-7A8A-4BBD6E374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99B54-D231-A5C9-5E8C-18E568905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266D8-0151-EFC0-81EC-49BFB9F6D73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typical JVSG</a:t>
            </a:r>
            <a:r>
              <a:rPr lang="en-US" sz="1200" baseline="0"/>
              <a:t> participant is a </a:t>
            </a:r>
            <a:r>
              <a:rPr lang="en-US" sz="1200" b="0" baseline="0">
                <a:highlight>
                  <a:srgbClr val="FFFF00"/>
                </a:highlight>
              </a:rPr>
              <a:t>47</a:t>
            </a:r>
            <a:r>
              <a:rPr lang="en-US" sz="1200" baseline="0">
                <a:highlight>
                  <a:srgbClr val="FFFF00"/>
                </a:highlight>
              </a:rPr>
              <a:t>-</a:t>
            </a:r>
            <a:r>
              <a:rPr lang="en-US" sz="1200" baseline="0"/>
              <a:t>year-old white male.  </a:t>
            </a:r>
          </a:p>
          <a:p>
            <a:pPr marL="171450" indent="-171450">
              <a:buFont typeface="Arial" panose="020B0604020202020204" pitchFamily="34" charset="0"/>
              <a:buChar char="•"/>
            </a:pPr>
            <a:r>
              <a:rPr lang="en-US" sz="1200" baseline="0"/>
              <a:t>Over one-third (36%) of all participants are 55 or older.</a:t>
            </a:r>
            <a:endParaRPr lang="en-US" sz="1200"/>
          </a:p>
          <a:p>
            <a:pPr marL="171450" indent="-171450">
              <a:buFont typeface="Arial" panose="020B0604020202020204" pitchFamily="34" charset="0"/>
              <a:buChar char="•"/>
            </a:pPr>
            <a:r>
              <a:rPr lang="en-US" sz="1200"/>
              <a:t>Ethnicity: 11% Hispanic/Latino.</a:t>
            </a:r>
          </a:p>
          <a:p>
            <a:pPr marL="171450" indent="-171450">
              <a:buFont typeface="Arial" panose="020B0604020202020204" pitchFamily="34" charset="0"/>
              <a:buChar char="•"/>
            </a:pPr>
            <a:r>
              <a:rPr lang="en-US" sz="1200"/>
              <a:t>Sex: 82% male, 16%</a:t>
            </a:r>
            <a:r>
              <a:rPr lang="en-US" sz="1200" baseline="0"/>
              <a:t> female, 1% not reported.</a:t>
            </a:r>
            <a:endParaRPr lang="en-US" sz="1200"/>
          </a:p>
          <a:p>
            <a:pPr marL="171450" indent="-171450">
              <a:buFont typeface="Arial" panose="020B0604020202020204" pitchFamily="34" charset="0"/>
              <a:buChar char="•"/>
            </a:pPr>
            <a:r>
              <a:rPr lang="en-US" sz="1200" baseline="0"/>
              <a:t>41% of participants have a college degree (29% bachelor’s or higher, 12% associate’s), and 33% have a high school diploma.</a:t>
            </a:r>
            <a:endParaRPr lang="en-US" sz="1200"/>
          </a:p>
          <a:p>
            <a:pPr marL="171450" indent="-171450">
              <a:buFont typeface="Arial" panose="020B0604020202020204" pitchFamily="34" charset="0"/>
              <a:buChar char="•"/>
            </a:pPr>
            <a:r>
              <a:rPr lang="en-US" sz="1200" baseline="0"/>
              <a:t>Employment barriers that qualify an eligible veteran/eligible person for DVOP services are defined Veterans’ Program Letter (VPL) 05-24. They are the seven items you see in the bar chart, “no high school diploma” found in the Education Level bar chart, plus single parent head of household, Vietnam-era veteran, and 18-24 years of age.</a:t>
            </a:r>
          </a:p>
          <a:p>
            <a:pPr marL="171450" lvl="0" indent="-171450">
              <a:buFont typeface="Arial" panose="020B0604020202020204" pitchFamily="34" charset="0"/>
              <a:buChar char="•"/>
            </a:pPr>
            <a:r>
              <a:rPr lang="en-US" sz="1200" baseline="0"/>
              <a:t>“Justice-involved” can mean currently or previously incarcerated.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t>57% of JVSG participants have a disability (23%) or special disability (34%) and 5% had a Non-Service-Connected Disability.</a:t>
            </a:r>
          </a:p>
          <a:p>
            <a:endParaRPr lang="en-US"/>
          </a:p>
        </p:txBody>
      </p:sp>
      <p:sp>
        <p:nvSpPr>
          <p:cNvPr id="4" name="Slide Number Placeholder 3">
            <a:extLst>
              <a:ext uri="{FF2B5EF4-FFF2-40B4-BE49-F238E27FC236}">
                <a16:creationId xmlns:a16="http://schemas.microsoft.com/office/drawing/2014/main" id="{B8C467E3-86FE-F9CD-EE9B-E391FCA533B3}"/>
              </a:ext>
            </a:extLst>
          </p:cNvPr>
          <p:cNvSpPr>
            <a:spLocks noGrp="1"/>
          </p:cNvSpPr>
          <p:nvPr>
            <p:ph type="sldNum" sz="quarter" idx="5"/>
          </p:nvPr>
        </p:nvSpPr>
        <p:spPr/>
        <p:txBody>
          <a:bodyPr/>
          <a:lstStyle/>
          <a:p>
            <a:fld id="{CC90CCEA-B629-4CAC-BC31-F93141517463}" type="slidenum">
              <a:rPr lang="en-US" smtClean="0"/>
              <a:t>14</a:t>
            </a:fld>
            <a:endParaRPr lang="en-US"/>
          </a:p>
        </p:txBody>
      </p:sp>
    </p:spTree>
    <p:extLst>
      <p:ext uri="{BB962C8B-B14F-4D97-AF65-F5344CB8AC3E}">
        <p14:creationId xmlns:p14="http://schemas.microsoft.com/office/powerpoint/2010/main" val="948055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ries">
    <p:spTree>
      <p:nvGrpSpPr>
        <p:cNvPr id="1" name=""/>
        <p:cNvGrpSpPr/>
        <p:nvPr/>
      </p:nvGrpSpPr>
      <p:grpSpPr>
        <a:xfrm>
          <a:off x="0" y="0"/>
          <a:ext cx="0" cy="0"/>
          <a:chOff x="0" y="0"/>
          <a:chExt cx="0" cy="0"/>
        </a:xfrm>
      </p:grpSpPr>
      <p:sp>
        <p:nvSpPr>
          <p:cNvPr id="7" name="Rectangle 6" descr="Decorative"/>
          <p:cNvSpPr/>
          <p:nvPr userDrawn="1"/>
        </p:nvSpPr>
        <p:spPr>
          <a:xfrm>
            <a:off x="0" y="-7441"/>
            <a:ext cx="12192000" cy="1133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669"/>
            <a:ext cx="9680894" cy="1104900"/>
          </a:xfrm>
        </p:spPr>
        <p:txBody>
          <a:bodyPr>
            <a:normAutofit/>
          </a:bodyPr>
          <a:lstStyle>
            <a:lvl1pPr>
              <a:defRPr sz="3300" b="0" i="0">
                <a:solidFill>
                  <a:schemeClr val="bg1"/>
                </a:solidFill>
              </a:defRPr>
            </a:lvl1pPr>
          </a:lstStyle>
          <a:p>
            <a:r>
              <a:rPr lang="en-US"/>
              <a:t>Click to Add Series/Set Title</a:t>
            </a:r>
          </a:p>
        </p:txBody>
      </p:sp>
      <p:pic>
        <p:nvPicPr>
          <p:cNvPr id="9" name="Picture 8"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11" name="Title 1"/>
          <p:cNvSpPr txBox="1">
            <a:spLocks/>
          </p:cNvSpPr>
          <p:nvPr userDrawn="1"/>
        </p:nvSpPr>
        <p:spPr>
          <a:xfrm>
            <a:off x="838200" y="1136578"/>
            <a:ext cx="10515600"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a:lstStyle>
          <a:p>
            <a:r>
              <a:rPr lang="en-US"/>
              <a:t>Click to edit Master title style</a:t>
            </a:r>
          </a:p>
        </p:txBody>
      </p:sp>
      <p:cxnSp>
        <p:nvCxnSpPr>
          <p:cNvPr id="13" name="Straight Connector 12" descr="Decorative"/>
          <p:cNvCxnSpPr/>
          <p:nvPr userDrawn="1"/>
        </p:nvCxnSpPr>
        <p:spPr>
          <a:xfrm>
            <a:off x="838200" y="2247900"/>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38200" y="2536825"/>
            <a:ext cx="10515600" cy="3725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84362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739"/>
            <a:ext cx="9677400" cy="1325563"/>
          </a:xfrm>
        </p:spPr>
        <p:txBody>
          <a:bodyPr>
            <a:normAutofit/>
          </a:bodyPr>
          <a:lstStyle>
            <a:lvl1pPr>
              <a:defRPr sz="4000" baseline="0"/>
            </a:lvl1pPr>
          </a:lstStyle>
          <a:p>
            <a:r>
              <a:rPr lang="en-US"/>
              <a:t>Enter Title for Speaker/Moderator Slide</a:t>
            </a:r>
          </a:p>
        </p:txBody>
      </p:sp>
      <p:cxnSp>
        <p:nvCxnSpPr>
          <p:cNvPr id="6" name="Straight Connector 5" descr="Decorative"/>
          <p:cNvCxnSpPr/>
          <p:nvPr userDrawn="1"/>
        </p:nvCxnSpPr>
        <p:spPr>
          <a:xfrm>
            <a:off x="838200" y="1166836"/>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2298611"/>
            <a:ext cx="2284400" cy="2284400"/>
          </a:xfrm>
          <a:prstGeom prst="ellipse">
            <a:avLst/>
          </a:prstGeom>
          <a:solidFill>
            <a:srgbClr val="F3F4F4"/>
          </a:solidFill>
          <a:ln w="76200">
            <a:solidFill>
              <a:schemeClr val="tx2"/>
            </a:solidFill>
          </a:ln>
          <a:effectLst/>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3906424" y="2339916"/>
            <a:ext cx="7447376" cy="2201789"/>
          </a:xfrm>
        </p:spPr>
        <p:txBody>
          <a:bodyPr>
            <a:noAutofit/>
          </a:bodyPr>
          <a:lstStyle>
            <a:lvl1pPr marL="0" indent="0">
              <a:lnSpc>
                <a:spcPct val="100000"/>
              </a:lnSpc>
              <a:buNone/>
              <a:defRPr sz="3600" b="1" baseline="0">
                <a:solidFill>
                  <a:schemeClr val="tx2"/>
                </a:solidFill>
                <a:latin typeface="Franklin Gothic Medium" panose="020B0603020102020204" pitchFamily="34" charset="0"/>
              </a:defRPr>
            </a:lvl1pPr>
            <a:lvl2pPr marL="411480" indent="0">
              <a:lnSpc>
                <a:spcPct val="100000"/>
              </a:lnSpc>
              <a:spcAft>
                <a:spcPts val="300"/>
              </a:spcAft>
              <a:buNone/>
              <a:defRPr sz="2400" i="1"/>
            </a:lvl2pPr>
            <a:lvl3pPr marL="411480" indent="0">
              <a:lnSpc>
                <a:spcPct val="100000"/>
              </a:lnSpc>
              <a:spcBef>
                <a:spcPts val="300"/>
              </a:spcBef>
              <a:buNone/>
              <a:defRPr sz="24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48558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739"/>
            <a:ext cx="9677400" cy="1325563"/>
          </a:xfrm>
        </p:spPr>
        <p:txBody>
          <a:bodyPr>
            <a:normAutofit/>
          </a:bodyPr>
          <a:lstStyle>
            <a:lvl1pPr>
              <a:defRPr sz="4000" baseline="0"/>
            </a:lvl1pPr>
          </a:lstStyle>
          <a:p>
            <a:r>
              <a:rPr lang="en-US"/>
              <a:t>Enter Title for Speakers/Moderators Slide</a:t>
            </a:r>
          </a:p>
        </p:txBody>
      </p:sp>
      <p:cxnSp>
        <p:nvCxnSpPr>
          <p:cNvPr id="6" name="Straight Connector 5" descr="Decorative"/>
          <p:cNvCxnSpPr/>
          <p:nvPr userDrawn="1"/>
        </p:nvCxnSpPr>
        <p:spPr>
          <a:xfrm>
            <a:off x="838200" y="1166836"/>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1561600"/>
            <a:ext cx="2070100" cy="2070100"/>
          </a:xfrm>
          <a:prstGeom prst="ellipse">
            <a:avLst/>
          </a:prstGeom>
          <a:solidFill>
            <a:srgbClr val="F3F4F4"/>
          </a:solidFill>
          <a:ln w="57150">
            <a:solidFill>
              <a:schemeClr val="tx2"/>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3906424" y="1477370"/>
            <a:ext cx="7447376" cy="2243094"/>
          </a:xfrm>
        </p:spPr>
        <p:txBody>
          <a:bodyPr anchor="ctr">
            <a:noAutofit/>
          </a:bodyPr>
          <a:lstStyle>
            <a:lvl1pPr marL="0" indent="0">
              <a:lnSpc>
                <a:spcPct val="100000"/>
              </a:lnSpc>
              <a:buNone/>
              <a:defRPr sz="3200" b="1" baseline="0">
                <a:solidFill>
                  <a:schemeClr val="tx2"/>
                </a:solidFill>
                <a:latin typeface="Franklin Gothic Medium" panose="020B0603020102020204" pitchFamily="34" charset="0"/>
              </a:defRPr>
            </a:lvl1pPr>
            <a:lvl2pPr marL="411480" indent="0">
              <a:lnSpc>
                <a:spcPct val="100000"/>
              </a:lnSpc>
              <a:spcAft>
                <a:spcPts val="300"/>
              </a:spcAft>
              <a:buNone/>
              <a:defRPr sz="2200" i="1"/>
            </a:lvl2pPr>
            <a:lvl3pPr marL="411480" indent="0">
              <a:lnSpc>
                <a:spcPct val="100000"/>
              </a:lnSpc>
              <a:spcBef>
                <a:spcPts val="300"/>
              </a:spcBef>
              <a:buNone/>
              <a:defRPr sz="22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9" name="Person Photo 2"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4" hasCustomPrompt="1"/>
          </p:nvPr>
        </p:nvSpPr>
        <p:spPr>
          <a:xfrm>
            <a:off x="838200" y="3970049"/>
            <a:ext cx="2070100" cy="2070100"/>
          </a:xfrm>
          <a:prstGeom prst="ellipse">
            <a:avLst/>
          </a:prstGeom>
          <a:solidFill>
            <a:srgbClr val="F3F4F4"/>
          </a:solidFill>
          <a:ln w="57150">
            <a:solidFill>
              <a:schemeClr val="tx2"/>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0" name="Person Info 2">
            <a:extLst>
              <a:ext uri="{FF2B5EF4-FFF2-40B4-BE49-F238E27FC236}">
                <a16:creationId xmlns:a16="http://schemas.microsoft.com/office/drawing/2014/main" id="{134CD3E4-027C-4B7D-A65C-7DBA57E90025}"/>
              </a:ext>
            </a:extLst>
          </p:cNvPr>
          <p:cNvSpPr>
            <a:spLocks noGrp="1"/>
          </p:cNvSpPr>
          <p:nvPr>
            <p:ph sz="half" idx="15" hasCustomPrompt="1"/>
          </p:nvPr>
        </p:nvSpPr>
        <p:spPr>
          <a:xfrm>
            <a:off x="3906424" y="3883552"/>
            <a:ext cx="7447376" cy="2243094"/>
          </a:xfrm>
        </p:spPr>
        <p:txBody>
          <a:bodyPr anchor="ctr">
            <a:noAutofit/>
          </a:bodyPr>
          <a:lstStyle>
            <a:lvl1pPr marL="0" indent="0">
              <a:lnSpc>
                <a:spcPct val="100000"/>
              </a:lnSpc>
              <a:buNone/>
              <a:defRPr sz="3200" b="1" baseline="0">
                <a:solidFill>
                  <a:schemeClr val="tx2"/>
                </a:solidFill>
                <a:latin typeface="Franklin Gothic Medium" panose="020B0603020102020204" pitchFamily="34" charset="0"/>
              </a:defRPr>
            </a:lvl1pPr>
            <a:lvl2pPr marL="411480" indent="0">
              <a:lnSpc>
                <a:spcPct val="100000"/>
              </a:lnSpc>
              <a:spcAft>
                <a:spcPts val="300"/>
              </a:spcAft>
              <a:buNone/>
              <a:defRPr sz="2200" i="1"/>
            </a:lvl2pPr>
            <a:lvl3pPr marL="411480" indent="0">
              <a:lnSpc>
                <a:spcPct val="100000"/>
              </a:lnSpc>
              <a:spcBef>
                <a:spcPts val="300"/>
              </a:spcBef>
              <a:buNone/>
              <a:defRPr sz="22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err="1"/>
              <a:t>FirstName</a:t>
            </a:r>
            <a:r>
              <a:rPr lang="en-US"/>
              <a:t>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59753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578"/>
            <a:ext cx="9677400" cy="905377"/>
          </a:xfrm>
        </p:spPr>
        <p:txBody>
          <a:bodyPr>
            <a:normAutofit/>
          </a:bodyPr>
          <a:lstStyle>
            <a:lvl1pPr>
              <a:defRPr sz="3600" baseline="0"/>
            </a:lvl1pPr>
          </a:lstStyle>
          <a:p>
            <a:r>
              <a:rPr lang="en-US"/>
              <a:t>Enter Title for Speakers/Moderators Slide</a:t>
            </a:r>
          </a:p>
        </p:txBody>
      </p:sp>
      <p:cxnSp>
        <p:nvCxnSpPr>
          <p:cNvPr id="6" name="Straight Connector 5" descr="Decorative"/>
          <p:cNvCxnSpPr/>
          <p:nvPr userDrawn="1"/>
        </p:nvCxnSpPr>
        <p:spPr>
          <a:xfrm>
            <a:off x="838200" y="975304"/>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1336530"/>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2814224" y="1325746"/>
            <a:ext cx="792905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9" name="Person Photo 2"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4" hasCustomPrompt="1"/>
          </p:nvPr>
        </p:nvSpPr>
        <p:spPr>
          <a:xfrm>
            <a:off x="1832684" y="3139360"/>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3" name="Person Info 2">
            <a:extLst>
              <a:ext uri="{FF2B5EF4-FFF2-40B4-BE49-F238E27FC236}">
                <a16:creationId xmlns:a16="http://schemas.microsoft.com/office/drawing/2014/main" id="{134CD3E4-027C-4B7D-A65C-7DBA57E90025}"/>
              </a:ext>
            </a:extLst>
          </p:cNvPr>
          <p:cNvSpPr>
            <a:spLocks noGrp="1"/>
          </p:cNvSpPr>
          <p:nvPr>
            <p:ph sz="half" idx="17" hasCustomPrompt="1"/>
          </p:nvPr>
        </p:nvSpPr>
        <p:spPr>
          <a:xfrm>
            <a:off x="3802614" y="3131592"/>
            <a:ext cx="694066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baseline="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11" name="Person Photo 3"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6" hasCustomPrompt="1"/>
          </p:nvPr>
        </p:nvSpPr>
        <p:spPr>
          <a:xfrm>
            <a:off x="2821074" y="4957712"/>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4" name="Person Info 3">
            <a:extLst>
              <a:ext uri="{FF2B5EF4-FFF2-40B4-BE49-F238E27FC236}">
                <a16:creationId xmlns:a16="http://schemas.microsoft.com/office/drawing/2014/main" id="{134CD3E4-027C-4B7D-A65C-7DBA57E90025}"/>
              </a:ext>
            </a:extLst>
          </p:cNvPr>
          <p:cNvSpPr>
            <a:spLocks noGrp="1"/>
          </p:cNvSpPr>
          <p:nvPr>
            <p:ph sz="half" idx="18" hasCustomPrompt="1"/>
          </p:nvPr>
        </p:nvSpPr>
        <p:spPr>
          <a:xfrm>
            <a:off x="4791004" y="4934588"/>
            <a:ext cx="595227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302396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81726"/>
            <a:ext cx="3932237" cy="3687262"/>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16017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186686"/>
            <a:ext cx="3932237" cy="3682302"/>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1106905"/>
            <a:ext cx="6172200" cy="4562375"/>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9" name="Text Placeholder 7">
            <a:extLst>
              <a:ext uri="{FF2B5EF4-FFF2-40B4-BE49-F238E27FC236}">
                <a16:creationId xmlns:a16="http://schemas.microsoft.com/office/drawing/2014/main" id="{9D91346B-1FC0-4A63-BE4B-4B2D487B4B3F}"/>
              </a:ext>
            </a:extLst>
          </p:cNvPr>
          <p:cNvSpPr>
            <a:spLocks noGrp="1"/>
          </p:cNvSpPr>
          <p:nvPr>
            <p:ph type="body" sz="quarter" idx="14" hasCustomPrompt="1"/>
          </p:nvPr>
        </p:nvSpPr>
        <p:spPr>
          <a:xfrm>
            <a:off x="5183188" y="5811838"/>
            <a:ext cx="6170612" cy="415226"/>
          </a:xfrm>
        </p:spPr>
        <p:txBody>
          <a:bodyPr/>
          <a:lstStyle>
            <a:lvl1pPr marL="0" indent="0" algn="l">
              <a:buClr>
                <a:schemeClr val="accent5">
                  <a:lumMod val="50000"/>
                </a:schemeClr>
              </a:buClr>
              <a:buSzPct val="150000"/>
              <a:buFont typeface="Webdings" panose="05030102010509060703" pitchFamily="18" charset="2"/>
              <a:buChar char=""/>
              <a:defRPr sz="1300" i="1">
                <a:solidFill>
                  <a:schemeClr val="tx1"/>
                </a:solidFill>
              </a:defRPr>
            </a:lvl1pPr>
          </a:lstStyle>
          <a:p>
            <a:pPr lvl="0"/>
            <a:r>
              <a:rPr lang="en-US"/>
              <a:t>Add image citation here; otherwise delete block.</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37428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558243"/>
            <a:ext cx="5578642" cy="448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6603999" y="1558243"/>
            <a:ext cx="4196217" cy="1270773"/>
          </a:xfrm>
          <a:solidFill>
            <a:schemeClr val="tx2"/>
          </a:solidFill>
          <a:ln>
            <a:noFill/>
          </a:ln>
        </p:spPr>
        <p:style>
          <a:lnRef idx="1">
            <a:schemeClr val="accent3"/>
          </a:lnRef>
          <a:fillRef idx="3">
            <a:schemeClr val="accent3"/>
          </a:fillRef>
          <a:effectRef idx="2">
            <a:schemeClr val="accent3"/>
          </a:effectRef>
          <a:fontRef idx="minor">
            <a:schemeClr val="lt1"/>
          </a:fontRef>
        </p:style>
        <p:txBody>
          <a:bodyPr lIns="182880" tIns="182880" rIns="182880" bIns="182880" anchor="ctr">
            <a:normAutofit/>
          </a:bodyPr>
          <a:lstStyle>
            <a:lvl1pPr marL="0" indent="0" algn="ctr">
              <a:lnSpc>
                <a:spcPct val="108000"/>
              </a:lnSpc>
              <a:buNone/>
              <a:defRPr sz="2400" b="1" i="0">
                <a:solidFill>
                  <a:schemeClr val="bg1"/>
                </a:solidFill>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caption/subtitle</a:t>
            </a:r>
          </a:p>
        </p:txBody>
      </p:sp>
      <p:sp>
        <p:nvSpPr>
          <p:cNvPr id="9"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6603999" y="3038012"/>
            <a:ext cx="4196217" cy="2837543"/>
          </a:xfrm>
          <a:prstGeom prst="roundRect">
            <a:avLst>
              <a:gd name="adj" fmla="val 7460"/>
            </a:avLst>
          </a:prstGeom>
          <a:ln w="50800" cmpd="thickThin">
            <a:solidFill>
              <a:schemeClr val="tx2"/>
            </a:solidFill>
          </a:ln>
        </p:spPr>
        <p:style>
          <a:lnRef idx="2">
            <a:schemeClr val="accent3"/>
          </a:lnRef>
          <a:fillRef idx="1">
            <a:schemeClr val="lt1"/>
          </a:fillRef>
          <a:effectRef idx="0">
            <a:schemeClr val="accent3"/>
          </a:effectRef>
          <a:fontRef idx="minor">
            <a:schemeClr val="dk1"/>
          </a:fontRef>
        </p:style>
        <p:txBody>
          <a:bodyPr anchor="ctr">
            <a:normAutofit/>
          </a:bodyPr>
          <a:lstStyle>
            <a:lvl1pPr marL="0" marR="0" indent="0" algn="l"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10" name="Text Placeholder 7">
            <a:extLst>
              <a:ext uri="{FF2B5EF4-FFF2-40B4-BE49-F238E27FC236}">
                <a16:creationId xmlns:a16="http://schemas.microsoft.com/office/drawing/2014/main" id="{5E47EF34-60FA-4FBD-8D67-E0511F85FD8F}"/>
              </a:ext>
            </a:extLst>
          </p:cNvPr>
          <p:cNvSpPr>
            <a:spLocks noGrp="1"/>
          </p:cNvSpPr>
          <p:nvPr>
            <p:ph type="body" sz="quarter" idx="14" hasCustomPrompt="1"/>
          </p:nvPr>
        </p:nvSpPr>
        <p:spPr>
          <a:xfrm>
            <a:off x="6603999" y="5963735"/>
            <a:ext cx="4195763" cy="365125"/>
          </a:xfrm>
        </p:spPr>
        <p:txBody>
          <a:bodyPr/>
          <a:lstStyle>
            <a:lvl1pPr marL="63500" indent="-17463" algn="l">
              <a:buClr>
                <a:schemeClr val="accent5">
                  <a:lumMod val="50000"/>
                </a:schemeClr>
              </a:buClr>
              <a:buSzPct val="150000"/>
              <a:buFont typeface="Webdings" panose="05030102010509060703" pitchFamily="18" charset="2"/>
              <a:buChar char=""/>
              <a:defRPr sz="1300" i="1">
                <a:solidFill>
                  <a:schemeClr val="tx1"/>
                </a:solidFill>
              </a:defRPr>
            </a:lvl1pPr>
          </a:lstStyle>
          <a:p>
            <a:pPr lvl="0"/>
            <a:r>
              <a:rPr lang="en-US"/>
              <a:t>Add image citation here; otherwise, delete block.</a:t>
            </a:r>
          </a:p>
        </p:txBody>
      </p: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cxnSp>
        <p:nvCxnSpPr>
          <p:cNvPr id="11" name="Straight Connector 10"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7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0" name="Rectangle 9" descr="Decorative"/>
          <p:cNvSpPr/>
          <p:nvPr userDrawn="1"/>
        </p:nvSpPr>
        <p:spPr>
          <a:xfrm>
            <a:off x="1" y="-2"/>
            <a:ext cx="442698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hasCustomPrompt="1"/>
          </p:nvPr>
        </p:nvSpPr>
        <p:spPr>
          <a:xfrm>
            <a:off x="1" y="0"/>
            <a:ext cx="4426981" cy="6857999"/>
          </a:xfrm>
        </p:spPr>
        <p:txBody>
          <a:bodyPr>
            <a:noAutofit/>
          </a:bodyPr>
          <a:lstStyle>
            <a:lvl1pPr algn="ctr">
              <a:defRPr sz="5400" baseline="0">
                <a:solidFill>
                  <a:schemeClr val="bg1"/>
                </a:solidFill>
              </a:defRPr>
            </a:lvl1pPr>
          </a:lstStyle>
          <a:p>
            <a:r>
              <a:rPr lang="en-US"/>
              <a:t>Enter Title for “Contact” Slide</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13"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5070406" y="470907"/>
            <a:ext cx="5455827"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14" name="Person Info 2">
            <a:extLst>
              <a:ext uri="{FF2B5EF4-FFF2-40B4-BE49-F238E27FC236}">
                <a16:creationId xmlns:a16="http://schemas.microsoft.com/office/drawing/2014/main" id="{134CD3E4-027C-4B7D-A65C-7DBA57E90025}"/>
              </a:ext>
            </a:extLst>
          </p:cNvPr>
          <p:cNvSpPr>
            <a:spLocks noGrp="1"/>
          </p:cNvSpPr>
          <p:nvPr>
            <p:ph sz="half" idx="10" hasCustomPrompt="1"/>
          </p:nvPr>
        </p:nvSpPr>
        <p:spPr>
          <a:xfrm>
            <a:off x="5070406" y="2502100"/>
            <a:ext cx="6508569"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15" name="Person Info 3">
            <a:extLst>
              <a:ext uri="{FF2B5EF4-FFF2-40B4-BE49-F238E27FC236}">
                <a16:creationId xmlns:a16="http://schemas.microsoft.com/office/drawing/2014/main" id="{134CD3E4-027C-4B7D-A65C-7DBA57E90025}"/>
              </a:ext>
            </a:extLst>
          </p:cNvPr>
          <p:cNvSpPr>
            <a:spLocks noGrp="1"/>
          </p:cNvSpPr>
          <p:nvPr>
            <p:ph sz="half" idx="11" hasCustomPrompt="1"/>
          </p:nvPr>
        </p:nvSpPr>
        <p:spPr>
          <a:xfrm>
            <a:off x="5070406" y="4533293"/>
            <a:ext cx="6508569"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Tree>
    <p:extLst>
      <p:ext uri="{BB962C8B-B14F-4D97-AF65-F5344CB8AC3E}">
        <p14:creationId xmlns:p14="http://schemas.microsoft.com/office/powerpoint/2010/main" val="110939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Questions">
    <p:spTree>
      <p:nvGrpSpPr>
        <p:cNvPr id="1" name=""/>
        <p:cNvGrpSpPr/>
        <p:nvPr/>
      </p:nvGrpSpPr>
      <p:grpSpPr>
        <a:xfrm>
          <a:off x="0" y="0"/>
          <a:ext cx="0" cy="0"/>
          <a:chOff x="0" y="0"/>
          <a:chExt cx="0" cy="0"/>
        </a:xfrm>
      </p:grpSpPr>
      <p:sp>
        <p:nvSpPr>
          <p:cNvPr id="10" name="Rectangle 9" descr="Decorative"/>
          <p:cNvSpPr/>
          <p:nvPr userDrawn="1"/>
        </p:nvSpPr>
        <p:spPr>
          <a:xfrm>
            <a:off x="1" y="-2"/>
            <a:ext cx="442698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descr="Decorative"/>
          <p:cNvSpPr txBox="1">
            <a:spLocks/>
          </p:cNvSpPr>
          <p:nvPr userDrawn="1"/>
        </p:nvSpPr>
        <p:spPr>
          <a:xfrm>
            <a:off x="1" y="-1"/>
            <a:ext cx="4426981"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Franklin Gothic Medium" panose="020B0603020102020204" pitchFamily="34" charset="0"/>
                <a:ea typeface="+mj-ea"/>
                <a:cs typeface="+mj-cs"/>
              </a:defRPr>
            </a:lvl1pPr>
          </a:lstStyle>
          <a:p>
            <a:pPr algn="ctr"/>
            <a:r>
              <a:rPr lang="en-US" sz="30000">
                <a:solidFill>
                  <a:schemeClr val="bg1"/>
                </a:solidFill>
              </a:rPr>
              <a:t>?</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ctrTitle" hasCustomPrompt="1"/>
          </p:nvPr>
        </p:nvSpPr>
        <p:spPr>
          <a:xfrm>
            <a:off x="5310130" y="3175479"/>
            <a:ext cx="6043670" cy="1944479"/>
          </a:xfrm>
        </p:spPr>
        <p:txBody>
          <a:bodyPr anchor="b">
            <a:normAutofit/>
          </a:bodyPr>
          <a:lstStyle>
            <a:lvl1pPr algn="l">
              <a:defRPr sz="5400">
                <a:solidFill>
                  <a:schemeClr val="tx2"/>
                </a:solidFill>
                <a:latin typeface="Franklin Gothic Medium" panose="020B0603020102020204" pitchFamily="34" charset="0"/>
              </a:defRPr>
            </a:lvl1pPr>
          </a:lstStyle>
          <a:p>
            <a:r>
              <a:rPr lang="en-US"/>
              <a:t>Add “Questions?” Title</a:t>
            </a:r>
          </a:p>
        </p:txBody>
      </p:sp>
      <p:sp>
        <p:nvSpPr>
          <p:cNvPr id="3" name="Subtitle 2"/>
          <p:cNvSpPr>
            <a:spLocks noGrp="1"/>
          </p:cNvSpPr>
          <p:nvPr>
            <p:ph type="subTitle" idx="1" hasCustomPrompt="1"/>
          </p:nvPr>
        </p:nvSpPr>
        <p:spPr>
          <a:xfrm>
            <a:off x="5310130" y="5266951"/>
            <a:ext cx="6043670" cy="1057649"/>
          </a:xfrm>
        </p:spPr>
        <p:txBody>
          <a:bodyPr>
            <a:normAutofit/>
          </a:bodyPr>
          <a:lstStyle>
            <a:lvl1pPr marL="0" indent="0" algn="l">
              <a:buNone/>
              <a:defRPr sz="3200" baseline="0">
                <a:solidFill>
                  <a:schemeClr val="tx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guidance for how to ask questions, or delete if not needed.</a:t>
            </a:r>
          </a:p>
        </p:txBody>
      </p:sp>
    </p:spTree>
    <p:extLst>
      <p:ext uri="{BB962C8B-B14F-4D97-AF65-F5344CB8AC3E}">
        <p14:creationId xmlns:p14="http://schemas.microsoft.com/office/powerpoint/2010/main" val="153385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hank You">
    <p:spTree>
      <p:nvGrpSpPr>
        <p:cNvPr id="1" name=""/>
        <p:cNvGrpSpPr/>
        <p:nvPr/>
      </p:nvGrpSpPr>
      <p:grpSpPr>
        <a:xfrm>
          <a:off x="0" y="0"/>
          <a:ext cx="0" cy="0"/>
          <a:chOff x="0" y="0"/>
          <a:chExt cx="0" cy="0"/>
        </a:xfrm>
      </p:grpSpPr>
      <p:sp>
        <p:nvSpPr>
          <p:cNvPr id="4" name="Rectangle 3" descr="Decorative"/>
          <p:cNvSpPr/>
          <p:nvPr userDrawn="1"/>
        </p:nvSpPr>
        <p:spPr>
          <a:xfrm>
            <a:off x="0" y="0"/>
            <a:ext cx="12192000" cy="4562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2" name="Title 1"/>
          <p:cNvSpPr>
            <a:spLocks noGrp="1"/>
          </p:cNvSpPr>
          <p:nvPr>
            <p:ph type="title" hasCustomPrompt="1"/>
          </p:nvPr>
        </p:nvSpPr>
        <p:spPr>
          <a:xfrm>
            <a:off x="831850" y="1709738"/>
            <a:ext cx="10515600" cy="2852737"/>
          </a:xfrm>
        </p:spPr>
        <p:txBody>
          <a:bodyPr anchor="ctr">
            <a:normAutofit/>
          </a:bodyPr>
          <a:lstStyle>
            <a:lvl1pPr algn="ctr">
              <a:defRPr sz="8800">
                <a:solidFill>
                  <a:schemeClr val="bg1"/>
                </a:solidFill>
              </a:defRPr>
            </a:lvl1pPr>
          </a:lstStyle>
          <a:p>
            <a:r>
              <a:rPr lang="en-US"/>
              <a:t>Add “Thank You” Title</a:t>
            </a:r>
          </a:p>
        </p:txBody>
      </p:sp>
      <p:cxnSp>
        <p:nvCxnSpPr>
          <p:cNvPr id="6" name="Straight Connector 5" descr="Decorative"/>
          <p:cNvCxnSpPr/>
          <p:nvPr userDrawn="1"/>
        </p:nvCxnSpPr>
        <p:spPr>
          <a:xfrm flipH="1">
            <a:off x="0" y="4679950"/>
            <a:ext cx="12192000" cy="0"/>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3" name="Text Placeholder 2"/>
          <p:cNvSpPr>
            <a:spLocks noGrp="1"/>
          </p:cNvSpPr>
          <p:nvPr>
            <p:ph type="body" idx="1" hasCustomPrompt="1"/>
          </p:nvPr>
        </p:nvSpPr>
        <p:spPr>
          <a:xfrm>
            <a:off x="831850" y="5033963"/>
            <a:ext cx="10515600" cy="1296987"/>
          </a:xfrm>
        </p:spPr>
        <p:txBody>
          <a:bodyPr>
            <a:normAutofit/>
          </a:bodyPr>
          <a:lstStyle>
            <a:lvl1pPr marL="0" indent="0" algn="ctr">
              <a:buNone/>
              <a:defRPr sz="28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closing message or information, or delete if not needed.</a:t>
            </a:r>
          </a:p>
        </p:txBody>
      </p:sp>
    </p:spTree>
    <p:extLst>
      <p:ext uri="{BB962C8B-B14F-4D97-AF65-F5344CB8AC3E}">
        <p14:creationId xmlns:p14="http://schemas.microsoft.com/office/powerpoint/2010/main" val="238424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ries">
    <p:spTree>
      <p:nvGrpSpPr>
        <p:cNvPr id="1" name=""/>
        <p:cNvGrpSpPr/>
        <p:nvPr/>
      </p:nvGrpSpPr>
      <p:grpSpPr>
        <a:xfrm>
          <a:off x="0" y="0"/>
          <a:ext cx="0" cy="0"/>
          <a:chOff x="0" y="0"/>
          <a:chExt cx="0" cy="0"/>
        </a:xfrm>
      </p:grpSpPr>
      <p:sp>
        <p:nvSpPr>
          <p:cNvPr id="7" name="Rectangle 6" descr="Decorative"/>
          <p:cNvSpPr/>
          <p:nvPr userDrawn="1"/>
        </p:nvSpPr>
        <p:spPr>
          <a:xfrm>
            <a:off x="0" y="0"/>
            <a:ext cx="12192000" cy="1133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8220"/>
            <a:ext cx="9680894" cy="1104900"/>
          </a:xfrm>
        </p:spPr>
        <p:txBody>
          <a:bodyPr>
            <a:normAutofit/>
          </a:bodyPr>
          <a:lstStyle>
            <a:lvl1pPr>
              <a:defRPr sz="3300" b="0" i="0">
                <a:solidFill>
                  <a:schemeClr val="bg1"/>
                </a:solidFill>
              </a:defRPr>
            </a:lvl1pPr>
          </a:lstStyle>
          <a:p>
            <a:r>
              <a:rPr lang="en-US"/>
              <a:t>Click to Add Series/Set Title</a:t>
            </a:r>
          </a:p>
        </p:txBody>
      </p:sp>
      <p:pic>
        <p:nvPicPr>
          <p:cNvPr id="9" name="Picture 8"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11" name="Title 1"/>
          <p:cNvSpPr txBox="1">
            <a:spLocks/>
          </p:cNvSpPr>
          <p:nvPr userDrawn="1"/>
        </p:nvSpPr>
        <p:spPr>
          <a:xfrm>
            <a:off x="838200" y="1136578"/>
            <a:ext cx="10515600"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a:lstStyle>
          <a:p>
            <a:r>
              <a:rPr lang="en-US"/>
              <a:t>Click to edit Master title style</a:t>
            </a:r>
          </a:p>
        </p:txBody>
      </p:sp>
      <p:cxnSp>
        <p:nvCxnSpPr>
          <p:cNvPr id="13" name="Straight Connector 12" descr="Decorative"/>
          <p:cNvCxnSpPr/>
          <p:nvPr userDrawn="1"/>
        </p:nvCxnSpPr>
        <p:spPr>
          <a:xfrm>
            <a:off x="838200" y="2247900"/>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38200" y="2536825"/>
            <a:ext cx="10515600" cy="3725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30336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descr="Decorative"/>
          <p:cNvSpPr/>
          <p:nvPr userDrawn="1"/>
        </p:nvSpPr>
        <p:spPr>
          <a:xfrm>
            <a:off x="1" y="-2"/>
            <a:ext cx="442698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ted States Department of Labor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5445" y="1117960"/>
            <a:ext cx="1896093" cy="1896093"/>
          </a:xfrm>
          <a:prstGeom prst="rect">
            <a:avLst/>
          </a:prstGeom>
        </p:spPr>
      </p:pic>
      <p:pic>
        <p:nvPicPr>
          <p:cNvPr id="9" name="Picture 8" descr="United States Department of Labor, Veterans' Employment and Training Service logo">
            <a:extLst>
              <a:ext uri="{FF2B5EF4-FFF2-40B4-BE49-F238E27FC236}">
                <a16:creationId xmlns:a16="http://schemas.microsoft.com/office/drawing/2014/main" id="{4519419B-DBEF-D34B-8DB0-68541789A69E}"/>
              </a:ext>
            </a:extLst>
          </p:cNvPr>
          <p:cNvPicPr>
            <a:picLocks noChangeAspect="1"/>
          </p:cNvPicPr>
          <p:nvPr userDrawn="1"/>
        </p:nvPicPr>
        <p:blipFill>
          <a:blip r:embed="rId3"/>
          <a:stretch>
            <a:fillRect/>
          </a:stretch>
        </p:blipFill>
        <p:spPr>
          <a:xfrm>
            <a:off x="1146511" y="4055814"/>
            <a:ext cx="2133960" cy="987944"/>
          </a:xfrm>
          <a:prstGeom prst="rect">
            <a:avLst/>
          </a:prstGeom>
        </p:spPr>
      </p:pic>
      <p:sp>
        <p:nvSpPr>
          <p:cNvPr id="13" name="Title 1"/>
          <p:cNvSpPr txBox="1">
            <a:spLocks/>
          </p:cNvSpPr>
          <p:nvPr userDrawn="1"/>
        </p:nvSpPr>
        <p:spPr>
          <a:xfrm>
            <a:off x="0" y="5266951"/>
            <a:ext cx="4426982" cy="15910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tx1"/>
                </a:solidFill>
                <a:latin typeface="Franklin Gothic Book" panose="020B0503020102020204" pitchFamily="34" charset="0"/>
                <a:ea typeface="+mj-ea"/>
                <a:cs typeface="+mj-cs"/>
              </a:defRPr>
            </a:lvl1pPr>
          </a:lstStyle>
          <a:p>
            <a:pPr algn="ctr">
              <a:lnSpc>
                <a:spcPct val="95000"/>
              </a:lnSpc>
            </a:pPr>
            <a:r>
              <a:rPr lang="en-US" sz="2400" b="0">
                <a:solidFill>
                  <a:schemeClr val="bg1"/>
                </a:solidFill>
                <a:latin typeface="Franklin Gothic Book" panose="020B0503020102020204" pitchFamily="34" charset="0"/>
              </a:rPr>
              <a:t>Veterans’ Employment</a:t>
            </a:r>
            <a:br>
              <a:rPr lang="en-US" sz="2400" b="0">
                <a:solidFill>
                  <a:schemeClr val="bg1"/>
                </a:solidFill>
                <a:latin typeface="Franklin Gothic Book" panose="020B0503020102020204" pitchFamily="34" charset="0"/>
              </a:rPr>
            </a:br>
            <a:r>
              <a:rPr lang="en-US" sz="2400" b="0">
                <a:solidFill>
                  <a:schemeClr val="bg1"/>
                </a:solidFill>
                <a:latin typeface="Franklin Gothic Book" panose="020B0503020102020204" pitchFamily="34" charset="0"/>
              </a:rPr>
              <a:t>and Training Service</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17" name="Rectangle 16" descr="Decorative"/>
          <p:cNvSpPr/>
          <p:nvPr userDrawn="1"/>
        </p:nvSpPr>
        <p:spPr>
          <a:xfrm>
            <a:off x="10330543" y="0"/>
            <a:ext cx="1861457" cy="1110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310130" y="3175479"/>
            <a:ext cx="6043670" cy="1944479"/>
          </a:xfrm>
        </p:spPr>
        <p:txBody>
          <a:bodyPr anchor="b">
            <a:normAutofit/>
          </a:bodyPr>
          <a:lstStyle>
            <a:lvl1pPr algn="l">
              <a:defRPr sz="5400">
                <a:solidFill>
                  <a:schemeClr val="tx2"/>
                </a:solidFill>
                <a:latin typeface="Franklin Gothic Medium" panose="020B0603020102020204" pitchFamily="34" charset="0"/>
              </a:defRPr>
            </a:lvl1pPr>
          </a:lstStyle>
          <a:p>
            <a:r>
              <a:rPr lang="en-US"/>
              <a:t>Presentation Title</a:t>
            </a:r>
          </a:p>
        </p:txBody>
      </p:sp>
      <p:sp>
        <p:nvSpPr>
          <p:cNvPr id="3" name="Subtitle 2"/>
          <p:cNvSpPr>
            <a:spLocks noGrp="1"/>
          </p:cNvSpPr>
          <p:nvPr>
            <p:ph type="subTitle" idx="1" hasCustomPrompt="1"/>
          </p:nvPr>
        </p:nvSpPr>
        <p:spPr>
          <a:xfrm>
            <a:off x="5310130" y="5266951"/>
            <a:ext cx="6043670" cy="729343"/>
          </a:xfrm>
        </p:spPr>
        <p:txBody>
          <a:bodyPr>
            <a:normAutofit/>
          </a:bodyPr>
          <a:lstStyle>
            <a:lvl1pPr marL="0" indent="0" algn="l">
              <a:buNone/>
              <a:defRPr sz="3200">
                <a:solidFill>
                  <a:schemeClr val="tx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Subtitle/Date</a:t>
            </a:r>
          </a:p>
        </p:txBody>
      </p:sp>
    </p:spTree>
    <p:extLst>
      <p:ext uri="{BB962C8B-B14F-4D97-AF65-F5344CB8AC3E}">
        <p14:creationId xmlns:p14="http://schemas.microsoft.com/office/powerpoint/2010/main" val="197400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scussion">
    <p:spTree>
      <p:nvGrpSpPr>
        <p:cNvPr id="1" name=""/>
        <p:cNvGrpSpPr/>
        <p:nvPr/>
      </p:nvGrpSpPr>
      <p:grpSpPr>
        <a:xfrm>
          <a:off x="0" y="0"/>
          <a:ext cx="0" cy="0"/>
          <a:chOff x="0" y="0"/>
          <a:chExt cx="0" cy="0"/>
        </a:xfrm>
      </p:grpSpPr>
      <p:sp>
        <p:nvSpPr>
          <p:cNvPr id="12" name="Rectangle 11" descr="Decorative">
            <a:extLst>
              <a:ext uri="{FF2B5EF4-FFF2-40B4-BE49-F238E27FC236}">
                <a16:creationId xmlns:a16="http://schemas.microsoft.com/office/drawing/2014/main" id="{8528E4B3-AFFF-4811-A652-D45E36D26A01}"/>
              </a:ext>
            </a:extLst>
          </p:cNvPr>
          <p:cNvSpPr/>
          <p:nvPr userDrawn="1"/>
        </p:nvSpPr>
        <p:spPr>
          <a:xfrm>
            <a:off x="0" y="0"/>
            <a:ext cx="12192000" cy="1133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2092" y="65292"/>
            <a:ext cx="9680894" cy="998875"/>
          </a:xfrm>
        </p:spPr>
        <p:txBody>
          <a:bodyPr>
            <a:normAutofit/>
          </a:bodyPr>
          <a:lstStyle>
            <a:lvl1pPr>
              <a:defRPr sz="3300">
                <a:solidFill>
                  <a:schemeClr val="bg1"/>
                </a:solidFill>
              </a:defRPr>
            </a:lvl1pPr>
          </a:lstStyle>
          <a:p>
            <a:r>
              <a:rPr lang="en-US"/>
              <a:t>Add Discussion Title</a:t>
            </a:r>
          </a:p>
        </p:txBody>
      </p:sp>
      <p:pic>
        <p:nvPicPr>
          <p:cNvPr id="9" name="Picture 8"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8" name="Discussion Topic">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2438400" y="2082800"/>
            <a:ext cx="8753627" cy="3830116"/>
          </a:xfrm>
        </p:spPr>
        <p:txBody>
          <a:bodyPr anchor="ctr">
            <a:normAutofit/>
          </a:bodyPr>
          <a:lstStyle>
            <a:lvl1pPr marL="0" indent="0" algn="l">
              <a:lnSpc>
                <a:spcPct val="100000"/>
              </a:lnSpc>
              <a:buNone/>
              <a:defRPr sz="3600" b="0">
                <a:solidFill>
                  <a:schemeClr val="bg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discussion topic content</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387359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60655" y="6356350"/>
            <a:ext cx="5892799" cy="365125"/>
          </a:xfrm>
        </p:spPr>
        <p:txBody>
          <a:bodyPr/>
          <a:lstStyle>
            <a:lvl1pPr>
              <a:defRPr b="1" baseline="0">
                <a:solidFill>
                  <a:schemeClr val="tx1"/>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07540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cxnSp>
        <p:nvCxnSpPr>
          <p:cNvPr id="7" name="Straight Connector 6"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535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Top Bar with Tit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4078175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Information</a:t>
            </a:r>
          </a:p>
        </p:txBody>
      </p:sp>
      <p:sp>
        <p:nvSpPr>
          <p:cNvPr id="4" name="Date Placeholder 3"/>
          <p:cNvSpPr>
            <a:spLocks noGrp="1"/>
          </p:cNvSpPr>
          <p:nvPr>
            <p:ph type="dt" sz="half" idx="10"/>
          </p:nvPr>
        </p:nvSpPr>
        <p:spPr/>
        <p:txBody>
          <a:bodyPr/>
          <a:lstStyle/>
          <a:p>
            <a:fld id="{ABFC42FE-CDFC-416E-A71B-AE2AEF31CAE0}" type="datetime1">
              <a:rPr lang="en-US" smtClean="0"/>
              <a:t>27-Apr-26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905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403869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Information</a:t>
            </a:r>
          </a:p>
        </p:txBody>
      </p:sp>
      <p:sp>
        <p:nvSpPr>
          <p:cNvPr id="5" name="Date Placeholder 4"/>
          <p:cNvSpPr>
            <a:spLocks noGrp="1"/>
          </p:cNvSpPr>
          <p:nvPr>
            <p:ph type="dt" sz="half" idx="10"/>
          </p:nvPr>
        </p:nvSpPr>
        <p:spPr/>
        <p:txBody>
          <a:bodyPr/>
          <a:lstStyle/>
          <a:p>
            <a:fld id="{763BB033-B4B1-461A-81E5-C4EABE54C089}" type="datetime1">
              <a:rPr lang="en-US" smtClean="0"/>
              <a:t>27-Apr-26</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67133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Footer Information</a:t>
            </a:r>
          </a:p>
        </p:txBody>
      </p:sp>
      <p:sp>
        <p:nvSpPr>
          <p:cNvPr id="7" name="Date Placeholder 6"/>
          <p:cNvSpPr>
            <a:spLocks noGrp="1"/>
          </p:cNvSpPr>
          <p:nvPr>
            <p:ph type="dt" sz="half" idx="10"/>
          </p:nvPr>
        </p:nvSpPr>
        <p:spPr/>
        <p:txBody>
          <a:bodyPr/>
          <a:lstStyle/>
          <a:p>
            <a:fld id="{B21ECC60-1F0E-4421-AEDC-A39BB32A22B7}" type="datetime1">
              <a:rPr lang="en-US" smtClean="0"/>
              <a:t>27-Apr-26</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3988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Footer Information</a:t>
            </a:r>
          </a:p>
        </p:txBody>
      </p:sp>
      <p:sp>
        <p:nvSpPr>
          <p:cNvPr id="3" name="Date Placeholder 2"/>
          <p:cNvSpPr>
            <a:spLocks noGrp="1"/>
          </p:cNvSpPr>
          <p:nvPr>
            <p:ph type="dt" sz="half" idx="10"/>
          </p:nvPr>
        </p:nvSpPr>
        <p:spPr/>
        <p:txBody>
          <a:bodyPr/>
          <a:lstStyle/>
          <a:p>
            <a:fld id="{D6A07E44-035C-4E28-BEDF-D279D8113355}" type="datetime1">
              <a:rPr lang="en-US" smtClean="0"/>
              <a:t>27-Apr-26</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5223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13" name="Footer Placeholder 212"/>
          <p:cNvSpPr>
            <a:spLocks noGrp="1"/>
          </p:cNvSpPr>
          <p:nvPr>
            <p:ph type="ftr" sz="quarter" idx="11"/>
          </p:nvPr>
        </p:nvSpPr>
        <p:spPr/>
        <p:txBody>
          <a:bodyPr/>
          <a:lstStyle/>
          <a:p>
            <a:r>
              <a:rPr lang="en-US"/>
              <a:t>Footer Information</a:t>
            </a:r>
          </a:p>
        </p:txBody>
      </p:sp>
      <p:sp>
        <p:nvSpPr>
          <p:cNvPr id="212" name="Date Placeholder 211"/>
          <p:cNvSpPr>
            <a:spLocks noGrp="1"/>
          </p:cNvSpPr>
          <p:nvPr>
            <p:ph type="dt" sz="half" idx="10"/>
          </p:nvPr>
        </p:nvSpPr>
        <p:spPr/>
        <p:txBody>
          <a:bodyPr/>
          <a:lstStyle/>
          <a:p>
            <a:fld id="{001D4DF3-ACCC-45D2-94CD-91252C8B38AF}" type="datetime1">
              <a:rPr lang="en-US" smtClean="0"/>
              <a:t>27-Apr-26</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7607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lvl1pPr>
          </a:lstStyle>
          <a:p>
            <a:pPr lvl="0"/>
            <a:r>
              <a:rPr lang="en-US"/>
              <a:t>[Item, moderator/speaker, # minutes, etc.]</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a:lvl1pPr>
          </a:lstStyle>
          <a:p>
            <a:r>
              <a:rPr lang="en-US"/>
              <a:t>Add “Agenda” Title</a:t>
            </a:r>
          </a:p>
        </p:txBody>
      </p:sp>
      <p:cxnSp>
        <p:nvCxnSpPr>
          <p:cNvPr id="8" name="Straight Connector 7"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4274780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Footer Information</a:t>
            </a:r>
          </a:p>
        </p:txBody>
      </p:sp>
      <p:sp>
        <p:nvSpPr>
          <p:cNvPr id="5" name="Date Placeholder 4"/>
          <p:cNvSpPr>
            <a:spLocks noGrp="1"/>
          </p:cNvSpPr>
          <p:nvPr>
            <p:ph type="dt" sz="half" idx="10"/>
          </p:nvPr>
        </p:nvSpPr>
        <p:spPr/>
        <p:txBody>
          <a:bodyPr/>
          <a:lstStyle>
            <a:lvl1pPr>
              <a:defRPr>
                <a:solidFill>
                  <a:schemeClr val="bg1"/>
                </a:solidFill>
              </a:defRPr>
            </a:lvl1pPr>
          </a:lstStyle>
          <a:p>
            <a:fld id="{20FC4B1D-EFE8-4D20-A19B-33FAF76FE12B}" type="datetime1">
              <a:rPr lang="en-US" smtClean="0"/>
              <a:t>27-Apr-26</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001520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43584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295400" y="1828801"/>
            <a:ext cx="9601200" cy="3962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Information</a:t>
            </a:r>
          </a:p>
        </p:txBody>
      </p:sp>
      <p:sp>
        <p:nvSpPr>
          <p:cNvPr id="4" name="Date Placeholder 3"/>
          <p:cNvSpPr>
            <a:spLocks noGrp="1"/>
          </p:cNvSpPr>
          <p:nvPr>
            <p:ph type="dt" sz="half" idx="10"/>
          </p:nvPr>
        </p:nvSpPr>
        <p:spPr/>
        <p:txBody>
          <a:bodyPr/>
          <a:lstStyle/>
          <a:p>
            <a:fld id="{939F3A98-C53D-4052-ADE0-FCC3632251B6}" type="datetime1">
              <a:rPr lang="en-US" smtClean="0"/>
              <a:t>27-Apr-26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1520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1104181"/>
            <a:ext cx="1687286" cy="4687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1104181"/>
            <a:ext cx="7587344" cy="46870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Information</a:t>
            </a:r>
          </a:p>
        </p:txBody>
      </p:sp>
      <p:sp>
        <p:nvSpPr>
          <p:cNvPr id="4" name="Date Placeholder 3"/>
          <p:cNvSpPr>
            <a:spLocks noGrp="1"/>
          </p:cNvSpPr>
          <p:nvPr>
            <p:ph type="dt" sz="half" idx="10"/>
          </p:nvPr>
        </p:nvSpPr>
        <p:spPr/>
        <p:txBody>
          <a:bodyPr/>
          <a:lstStyle/>
          <a:p>
            <a:fld id="{F276A840-FCD1-48C2-8E1A-EF28B90CBEF7}" type="datetime1">
              <a:rPr lang="en-US" smtClean="0"/>
              <a:t>27-Apr-26</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53931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1096962"/>
          </a:xfrm>
        </p:spPr>
        <p:txBody>
          <a:bodyPr/>
          <a:lstStyle/>
          <a:p>
            <a:r>
              <a:rPr lang="en-US"/>
              <a:t>Click to edit Master title style</a:t>
            </a:r>
          </a:p>
        </p:txBody>
      </p:sp>
      <p:sp>
        <p:nvSpPr>
          <p:cNvPr id="3" name="Chart Placeholder 2"/>
          <p:cNvSpPr>
            <a:spLocks noGrp="1"/>
          </p:cNvSpPr>
          <p:nvPr>
            <p:ph type="chart" idx="1"/>
          </p:nvPr>
        </p:nvSpPr>
        <p:spPr>
          <a:xfrm>
            <a:off x="1219200" y="1752601"/>
            <a:ext cx="10363200" cy="4373563"/>
          </a:xfrm>
        </p:spPr>
        <p:txBody>
          <a:bodyPr/>
          <a:lstStyle/>
          <a:p>
            <a:pPr lvl="0"/>
            <a:endParaRPr lang="en-US" noProof="0"/>
          </a:p>
        </p:txBody>
      </p:sp>
      <p:sp>
        <p:nvSpPr>
          <p:cNvPr id="4" name="Date Placeholder 3"/>
          <p:cNvSpPr>
            <a:spLocks noGrp="1"/>
          </p:cNvSpPr>
          <p:nvPr>
            <p:ph type="dt" sz="half" idx="10"/>
          </p:nvPr>
        </p:nvSpPr>
        <p:spPr>
          <a:xfrm>
            <a:off x="9144000" y="6324601"/>
            <a:ext cx="1524000" cy="365125"/>
          </a:xfrm>
          <a:prstGeom prst="rect">
            <a:avLst/>
          </a:prstGeo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1219200" y="6324601"/>
            <a:ext cx="79248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73BC635-1450-4BD3-97CF-D630DEA76EE9}" type="slidenum">
              <a:rPr lang="en-US"/>
              <a:pPr>
                <a:defRPr/>
              </a:pPr>
              <a:t>‹#›</a:t>
            </a:fld>
            <a:endParaRPr lang="en-US"/>
          </a:p>
        </p:txBody>
      </p:sp>
    </p:spTree>
    <p:extLst>
      <p:ext uri="{BB962C8B-B14F-4D97-AF65-F5344CB8AC3E}">
        <p14:creationId xmlns:p14="http://schemas.microsoft.com/office/powerpoint/2010/main" val="2892933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DAE136CE-2099-43E6-A78F-37528C2B1CF3}"/>
              </a:ext>
            </a:extLst>
          </p:cNvPr>
          <p:cNvSpPr>
            <a:spLocks noGrp="1"/>
          </p:cNvSpPr>
          <p:nvPr userDrawn="1">
            <p:ph type="ctrTitle" hasCustomPrompt="1"/>
          </p:nvPr>
        </p:nvSpPr>
        <p:spPr>
          <a:xfrm>
            <a:off x="1149927" y="1288476"/>
            <a:ext cx="9627812" cy="2775800"/>
          </a:xfrm>
        </p:spPr>
        <p:txBody>
          <a:bodyPr lIns="91440" anchor="ctr">
            <a:normAutofit/>
          </a:bodyPr>
          <a:lstStyle>
            <a:lvl1pPr algn="l">
              <a:lnSpc>
                <a:spcPct val="100000"/>
              </a:lnSpc>
              <a:defRPr sz="6000" b="1" cap="none" spc="40" baseline="0">
                <a:ln w="6350">
                  <a:noFill/>
                </a:ln>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1149927" y="4115126"/>
            <a:ext cx="9627811" cy="1294271"/>
          </a:xfrm>
        </p:spPr>
        <p:txBody>
          <a:bodyPr anchor="t">
            <a:normAutofit/>
          </a:bodyPr>
          <a:lstStyle>
            <a:lvl1pPr marL="0" indent="0" algn="l">
              <a:lnSpc>
                <a:spcPct val="100000"/>
              </a:lnSpc>
              <a:spcBef>
                <a:spcPts val="0"/>
              </a:spcBef>
              <a:buNone/>
              <a:defRPr sz="3200" b="0">
                <a:solidFill>
                  <a:schemeClr val="accent1"/>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&amp; Date [Include org name on this slide]</a:t>
            </a:r>
          </a:p>
        </p:txBody>
      </p:sp>
      <p:pic>
        <p:nvPicPr>
          <p:cNvPr id="8" name="Picture 7">
            <a:extLst>
              <a:ext uri="{FF2B5EF4-FFF2-40B4-BE49-F238E27FC236}">
                <a16:creationId xmlns:a16="http://schemas.microsoft.com/office/drawing/2014/main" id="{BE745503-192C-1E48-80B1-9DB36E0FD59F}"/>
              </a:ext>
            </a:extLst>
          </p:cNvPr>
          <p:cNvPicPr>
            <a:picLocks noChangeAspect="1"/>
          </p:cNvPicPr>
          <p:nvPr userDrawn="1"/>
        </p:nvPicPr>
        <p:blipFill>
          <a:blip r:embed="rId2"/>
          <a:stretch>
            <a:fillRect/>
          </a:stretch>
        </p:blipFill>
        <p:spPr>
          <a:xfrm>
            <a:off x="218912" y="251030"/>
            <a:ext cx="1106569" cy="1106569"/>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206579FA-92FB-4345-91DB-16C3A7A08E4F}"/>
              </a:ext>
            </a:extLst>
          </p:cNvPr>
          <p:cNvPicPr>
            <a:picLocks noChangeAspect="1"/>
          </p:cNvPicPr>
          <p:nvPr userDrawn="1"/>
        </p:nvPicPr>
        <p:blipFill>
          <a:blip r:embed="rId3"/>
          <a:stretch>
            <a:fillRect/>
          </a:stretch>
        </p:blipFill>
        <p:spPr>
          <a:xfrm>
            <a:off x="10159244" y="404741"/>
            <a:ext cx="1813844" cy="841422"/>
          </a:xfrm>
          <a:prstGeom prst="rect">
            <a:avLst/>
          </a:prstGeom>
        </p:spPr>
      </p:pic>
      <p:pic>
        <p:nvPicPr>
          <p:cNvPr id="9" name="Picture 8" descr="Background pattern&#10;&#10;Description automatically generated">
            <a:extLst>
              <a:ext uri="{FF2B5EF4-FFF2-40B4-BE49-F238E27FC236}">
                <a16:creationId xmlns:a16="http://schemas.microsoft.com/office/drawing/2014/main" id="{FB90FFBB-6321-994D-9993-9767F9BE7097}"/>
              </a:ext>
            </a:extLst>
          </p:cNvPr>
          <p:cNvPicPr>
            <a:picLocks noChangeAspect="1"/>
          </p:cNvPicPr>
          <p:nvPr userDrawn="1"/>
        </p:nvPicPr>
        <p:blipFill rotWithShape="1">
          <a:blip r:embed="rId4"/>
          <a:srcRect l="11066" r="11324"/>
          <a:stretch/>
        </p:blipFill>
        <p:spPr>
          <a:xfrm>
            <a:off x="0" y="5810107"/>
            <a:ext cx="12192000" cy="1047893"/>
          </a:xfrm>
          <a:prstGeom prst="rect">
            <a:avLst/>
          </a:prstGeom>
        </p:spPr>
      </p:pic>
    </p:spTree>
    <p:extLst>
      <p:ext uri="{BB962C8B-B14F-4D97-AF65-F5344CB8AC3E}">
        <p14:creationId xmlns:p14="http://schemas.microsoft.com/office/powerpoint/2010/main" val="2777710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97CA15-55EF-C446-9441-E4AE43C2C7B2}"/>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103DF045-75A9-4CB0-9ED0-47EBEC6AE4ED}"/>
              </a:ext>
            </a:extLst>
          </p:cNvPr>
          <p:cNvSpPr>
            <a:spLocks noGrp="1"/>
          </p:cNvSpPr>
          <p:nvPr>
            <p:ph type="sldNum" sz="quarter" idx="13"/>
          </p:nvPr>
        </p:nvSpPr>
        <p:spPr/>
        <p:txBody>
          <a:bodyPr/>
          <a:lstStyle>
            <a:lvl1pPr>
              <a:defRPr b="0">
                <a:solidFill>
                  <a:schemeClr val="accent2"/>
                </a:solidFill>
              </a:defRPr>
            </a:lvl1pPr>
          </a:lstStyle>
          <a:p>
            <a:fld id="{158B7785-F6D6-45F8-833E-07BD84680091}" type="slidenum">
              <a:rPr lang="en-US" smtClean="0"/>
              <a:pPr/>
              <a:t>‹#›</a:t>
            </a:fld>
            <a:endParaRPr lang="en-US"/>
          </a:p>
        </p:txBody>
      </p:sp>
      <p:sp>
        <p:nvSpPr>
          <p:cNvPr id="16" name="Title 15">
            <a:extLst>
              <a:ext uri="{FF2B5EF4-FFF2-40B4-BE49-F238E27FC236}">
                <a16:creationId xmlns:a16="http://schemas.microsoft.com/office/drawing/2014/main" id="{5A8AB324-3A53-4D51-AD45-0262606FFE73}"/>
              </a:ext>
            </a:extLst>
          </p:cNvPr>
          <p:cNvSpPr>
            <a:spLocks noGrp="1"/>
          </p:cNvSpPr>
          <p:nvPr>
            <p:ph type="title" hasCustomPrompt="1"/>
          </p:nvPr>
        </p:nvSpPr>
        <p:spPr>
          <a:xfrm>
            <a:off x="805865" y="638735"/>
            <a:ext cx="5723272" cy="1190065"/>
          </a:xfrm>
        </p:spPr>
        <p:txBody>
          <a:bodyPr anchor="t"/>
          <a:lstStyle>
            <a:lvl1pPr>
              <a:defRPr>
                <a:solidFill>
                  <a:schemeClr val="accent1"/>
                </a:solidFill>
              </a:defRPr>
            </a:lvl1pPr>
          </a:lstStyle>
          <a:p>
            <a:r>
              <a:rPr lang="en-US"/>
              <a:t>Add “Agenda” Title</a:t>
            </a:r>
          </a:p>
        </p:txBody>
      </p:sp>
      <p:sp>
        <p:nvSpPr>
          <p:cNvPr id="14" name="Footer Placeholder">
            <a:extLst>
              <a:ext uri="{FF2B5EF4-FFF2-40B4-BE49-F238E27FC236}">
                <a16:creationId xmlns:a16="http://schemas.microsoft.com/office/drawing/2014/main" id="{5391F37A-7247-AD48-8F47-0C2E15E84004}"/>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8" name="Content Placeholder Left">
            <a:extLst>
              <a:ext uri="{FF2B5EF4-FFF2-40B4-BE49-F238E27FC236}">
                <a16:creationId xmlns:a16="http://schemas.microsoft.com/office/drawing/2014/main" id="{D6CF3FC5-BA99-9C44-853A-122822C5C112}"/>
              </a:ext>
            </a:extLst>
          </p:cNvPr>
          <p:cNvSpPr>
            <a:spLocks noGrp="1"/>
          </p:cNvSpPr>
          <p:nvPr>
            <p:ph sz="half" idx="14" hasCustomPrompt="1"/>
          </p:nvPr>
        </p:nvSpPr>
        <p:spPr>
          <a:xfrm>
            <a:off x="805865" y="1428750"/>
            <a:ext cx="4231888" cy="4718050"/>
          </a:xfrm>
        </p:spPr>
        <p:txBody>
          <a:bodyPr anchor="t">
            <a:noAutofit/>
          </a:bodyPr>
          <a:lstStyle>
            <a:lvl1pPr>
              <a:spcBef>
                <a:spcPts val="1500"/>
              </a:spcBef>
              <a:buClr>
                <a:schemeClr val="accent2"/>
              </a:buClr>
              <a:defRPr/>
            </a:lvl1pPr>
            <a:lvl5pPr>
              <a:buClr>
                <a:schemeClr val="accent5"/>
              </a:buClr>
              <a:defRPr/>
            </a:lvl5pPr>
          </a:lstStyle>
          <a:p>
            <a:pPr lvl="0"/>
            <a:r>
              <a:rPr lang="en-US"/>
              <a:t>[Item, e.g., “Welcome &amp; Introductions”]</a:t>
            </a:r>
          </a:p>
          <a:p>
            <a:pPr lvl="1"/>
            <a:r>
              <a:rPr lang="en-US"/>
              <a:t>Second level</a:t>
            </a:r>
          </a:p>
          <a:p>
            <a:pPr lvl="2"/>
            <a:r>
              <a:rPr lang="en-US"/>
              <a:t>Third level</a:t>
            </a:r>
          </a:p>
          <a:p>
            <a:pPr lvl="3"/>
            <a:r>
              <a:rPr lang="en-US"/>
              <a:t>Fourth level</a:t>
            </a:r>
          </a:p>
          <a:p>
            <a:pPr lvl="4"/>
            <a:r>
              <a:rPr lang="en-US"/>
              <a:t>Fifth level</a:t>
            </a:r>
          </a:p>
        </p:txBody>
      </p:sp>
      <p:sp>
        <p:nvSpPr>
          <p:cNvPr id="9" name="Content Placeholder Right">
            <a:extLst>
              <a:ext uri="{FF2B5EF4-FFF2-40B4-BE49-F238E27FC236}">
                <a16:creationId xmlns:a16="http://schemas.microsoft.com/office/drawing/2014/main" id="{D7D7260E-4DD2-A744-A1B2-94C5C1E605F1}"/>
              </a:ext>
            </a:extLst>
          </p:cNvPr>
          <p:cNvSpPr>
            <a:spLocks noGrp="1"/>
          </p:cNvSpPr>
          <p:nvPr>
            <p:ph sz="half" idx="2" hasCustomPrompt="1"/>
          </p:nvPr>
        </p:nvSpPr>
        <p:spPr>
          <a:xfrm>
            <a:off x="5170036" y="1428750"/>
            <a:ext cx="4231888" cy="4718050"/>
          </a:xfrm>
        </p:spPr>
        <p:txBody>
          <a:bodyPr anchor="t">
            <a:noAutofit/>
          </a:bodyPr>
          <a:lstStyle>
            <a:lvl1pPr>
              <a:spcBef>
                <a:spcPts val="1500"/>
              </a:spcBef>
              <a:buClr>
                <a:schemeClr val="accent2"/>
              </a:buClr>
              <a:defRPr/>
            </a:lvl1pPr>
            <a:lvl5pPr>
              <a:buClr>
                <a:schemeClr val="accent5"/>
              </a:buClr>
              <a:defRPr/>
            </a:lvl5pPr>
          </a:lstStyle>
          <a:p>
            <a:pPr lvl="0"/>
            <a:r>
              <a:rPr lang="en-US"/>
              <a:t>[Moderator/Speaker, if applicable]</a:t>
            </a:r>
          </a:p>
          <a:p>
            <a:pPr lvl="1"/>
            <a:r>
              <a:rPr lang="en-US"/>
              <a:t>Second level</a:t>
            </a:r>
          </a:p>
          <a:p>
            <a:pPr lvl="2"/>
            <a:r>
              <a:rPr lang="en-US"/>
              <a:t>Third level</a:t>
            </a:r>
          </a:p>
          <a:p>
            <a:pPr lvl="3"/>
            <a:r>
              <a:rPr lang="en-US"/>
              <a:t>Fourth level</a:t>
            </a:r>
          </a:p>
          <a:p>
            <a:pPr lvl="4"/>
            <a:r>
              <a:rPr lang="en-US"/>
              <a:t>Fifth level</a:t>
            </a:r>
          </a:p>
        </p:txBody>
      </p:sp>
      <p:sp>
        <p:nvSpPr>
          <p:cNvPr id="10" name="Content Placeholder Right">
            <a:extLst>
              <a:ext uri="{FF2B5EF4-FFF2-40B4-BE49-F238E27FC236}">
                <a16:creationId xmlns:a16="http://schemas.microsoft.com/office/drawing/2014/main" id="{6D467DC7-0CEB-2E44-BAFC-C30A5CE3EDA8}"/>
              </a:ext>
            </a:extLst>
          </p:cNvPr>
          <p:cNvSpPr>
            <a:spLocks noGrp="1"/>
          </p:cNvSpPr>
          <p:nvPr>
            <p:ph sz="half" idx="15" hasCustomPrompt="1"/>
          </p:nvPr>
        </p:nvSpPr>
        <p:spPr>
          <a:xfrm>
            <a:off x="9534206" y="1428750"/>
            <a:ext cx="2450965" cy="4718050"/>
          </a:xfrm>
        </p:spPr>
        <p:txBody>
          <a:bodyPr anchor="t">
            <a:noAutofit/>
          </a:bodyPr>
          <a:lstStyle>
            <a:lvl1pPr>
              <a:spcBef>
                <a:spcPts val="1500"/>
              </a:spcBef>
              <a:buClr>
                <a:schemeClr val="accent2"/>
              </a:buClr>
              <a:defRPr/>
            </a:lvl1pPr>
            <a:lvl5pPr>
              <a:buClr>
                <a:schemeClr val="accent5"/>
              </a:buClr>
              <a:defRPr/>
            </a:lvl5pPr>
          </a:lstStyle>
          <a:p>
            <a:pPr lvl="0"/>
            <a:r>
              <a:rPr lang="en-US"/>
              <a:t>[# minutes]</a:t>
            </a:r>
          </a:p>
          <a:p>
            <a:pPr lvl="1"/>
            <a:r>
              <a:rPr lang="en-US"/>
              <a:t>Second level</a:t>
            </a:r>
          </a:p>
          <a:p>
            <a:pPr lvl="2"/>
            <a:r>
              <a:rPr lang="en-US"/>
              <a:t>Third level</a:t>
            </a:r>
          </a:p>
        </p:txBody>
      </p:sp>
      <p:pic>
        <p:nvPicPr>
          <p:cNvPr id="13" name="Picture 12" descr="Background pattern&#10;&#10;Description automatically generated">
            <a:extLst>
              <a:ext uri="{FF2B5EF4-FFF2-40B4-BE49-F238E27FC236}">
                <a16:creationId xmlns:a16="http://schemas.microsoft.com/office/drawing/2014/main" id="{2BA26395-458A-5147-ABE6-9361F90CFA8C}"/>
              </a:ext>
            </a:extLst>
          </p:cNvPr>
          <p:cNvPicPr>
            <a:picLocks noChangeAspect="1"/>
          </p:cNvPicPr>
          <p:nvPr userDrawn="1"/>
        </p:nvPicPr>
        <p:blipFill rotWithShape="1">
          <a:blip r:embed="rId2"/>
          <a:srcRect r="11324"/>
          <a:stretch/>
        </p:blipFill>
        <p:spPr>
          <a:xfrm>
            <a:off x="6096001" y="100022"/>
            <a:ext cx="6095999" cy="1047893"/>
          </a:xfrm>
          <a:prstGeom prst="rect">
            <a:avLst/>
          </a:prstGeom>
        </p:spPr>
      </p:pic>
    </p:spTree>
    <p:extLst>
      <p:ext uri="{BB962C8B-B14F-4D97-AF65-F5344CB8AC3E}">
        <p14:creationId xmlns:p14="http://schemas.microsoft.com/office/powerpoint/2010/main" val="3270247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CDFB28-C232-FE45-8966-058FA588D50F}"/>
              </a:ext>
            </a:extLst>
          </p:cNvPr>
          <p:cNvPicPr>
            <a:picLocks noChangeAspect="1"/>
          </p:cNvPicPr>
          <p:nvPr userDrawn="1"/>
        </p:nvPicPr>
        <p:blipFill>
          <a:blip r:embed="rId2">
            <a:alphaModFix amt="20000"/>
          </a:blip>
          <a:stretch>
            <a:fillRect/>
          </a:stretch>
        </p:blipFill>
        <p:spPr>
          <a:xfrm>
            <a:off x="-737" y="-2"/>
            <a:ext cx="12192737" cy="5605272"/>
          </a:xfrm>
          <a:prstGeom prst="rect">
            <a:avLst/>
          </a:prstGeom>
        </p:spPr>
      </p:pic>
      <p:sp>
        <p:nvSpPr>
          <p:cNvPr id="8" name="Title 3">
            <a:extLst>
              <a:ext uri="{FF2B5EF4-FFF2-40B4-BE49-F238E27FC236}">
                <a16:creationId xmlns:a16="http://schemas.microsoft.com/office/drawing/2014/main" id="{334D7164-1C2B-124C-A769-538E97BFCA52}"/>
              </a:ext>
            </a:extLst>
          </p:cNvPr>
          <p:cNvSpPr>
            <a:spLocks noGrp="1"/>
          </p:cNvSpPr>
          <p:nvPr>
            <p:ph type="title" hasCustomPrompt="1"/>
          </p:nvPr>
        </p:nvSpPr>
        <p:spPr>
          <a:xfrm>
            <a:off x="6096000" y="2542904"/>
            <a:ext cx="5353050" cy="1626348"/>
          </a:xfrm>
        </p:spPr>
        <p:txBody>
          <a:bodyPr lIns="91440" anchor="t">
            <a:normAutofit/>
          </a:bodyPr>
          <a:lstStyle>
            <a:lvl1pPr algn="l">
              <a:defRPr sz="4800">
                <a:solidFill>
                  <a:schemeClr val="accent2"/>
                </a:solidFill>
              </a:defRPr>
            </a:lvl1pPr>
          </a:lstStyle>
          <a:p>
            <a:r>
              <a:rPr lang="en-US"/>
              <a:t>Click to edit Section Title style</a:t>
            </a:r>
          </a:p>
        </p:txBody>
      </p:sp>
      <p:sp>
        <p:nvSpPr>
          <p:cNvPr id="9" name="Section Subtitle">
            <a:extLst>
              <a:ext uri="{FF2B5EF4-FFF2-40B4-BE49-F238E27FC236}">
                <a16:creationId xmlns:a16="http://schemas.microsoft.com/office/drawing/2014/main" id="{F61381F0-D725-1E4E-A1F1-3203FF13F15A}"/>
              </a:ext>
            </a:extLst>
          </p:cNvPr>
          <p:cNvSpPr>
            <a:spLocks noGrp="1"/>
          </p:cNvSpPr>
          <p:nvPr>
            <p:ph type="body" idx="1" hasCustomPrompt="1"/>
          </p:nvPr>
        </p:nvSpPr>
        <p:spPr>
          <a:xfrm>
            <a:off x="4946074" y="4169252"/>
            <a:ext cx="6502976" cy="1154793"/>
          </a:xfrm>
        </p:spPr>
        <p:txBody>
          <a:bodyPr anchor="t">
            <a:normAutofit/>
          </a:bodyPr>
          <a:lstStyle>
            <a:lvl1pPr marL="0" indent="0" algn="l">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Tree>
    <p:extLst>
      <p:ext uri="{BB962C8B-B14F-4D97-AF65-F5344CB8AC3E}">
        <p14:creationId xmlns:p14="http://schemas.microsoft.com/office/powerpoint/2010/main" val="360073699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8" name="Footer Placeholder">
            <a:extLst>
              <a:ext uri="{FF2B5EF4-FFF2-40B4-BE49-F238E27FC236}">
                <a16:creationId xmlns:a16="http://schemas.microsoft.com/office/drawing/2014/main" id="{6C671045-7876-A949-876F-13BD0F7EF053}"/>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sp>
        <p:nvSpPr>
          <p:cNvPr id="9" name="Text Placeholder">
            <a:extLst>
              <a:ext uri="{FF2B5EF4-FFF2-40B4-BE49-F238E27FC236}">
                <a16:creationId xmlns:a16="http://schemas.microsoft.com/office/drawing/2014/main" id="{AEAF7051-9B4B-7C49-9AFD-037EC6DE7750}"/>
              </a:ext>
            </a:extLst>
          </p:cNvPr>
          <p:cNvSpPr>
            <a:spLocks noGrp="1"/>
          </p:cNvSpPr>
          <p:nvPr>
            <p:ph idx="1"/>
          </p:nvPr>
        </p:nvSpPr>
        <p:spPr>
          <a:xfrm>
            <a:off x="805867" y="1413163"/>
            <a:ext cx="10224084" cy="4660259"/>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logo&#10;&#10;Description automatically generated">
            <a:extLst>
              <a:ext uri="{FF2B5EF4-FFF2-40B4-BE49-F238E27FC236}">
                <a16:creationId xmlns:a16="http://schemas.microsoft.com/office/drawing/2014/main" id="{B050AAA6-AB84-DB45-B7B8-802A21A90045}"/>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1927117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51CB26-B1D2-CA4B-A589-A8468E8BA48D}"/>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7" name="Footer Placeholder">
            <a:extLst>
              <a:ext uri="{FF2B5EF4-FFF2-40B4-BE49-F238E27FC236}">
                <a16:creationId xmlns:a16="http://schemas.microsoft.com/office/drawing/2014/main" id="{D6104113-5C05-6D4C-9EE2-2F6E5DDCD7E7}"/>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8" name="Subtitle">
            <a:extLst>
              <a:ext uri="{FF2B5EF4-FFF2-40B4-BE49-F238E27FC236}">
                <a16:creationId xmlns:a16="http://schemas.microsoft.com/office/drawing/2014/main" id="{B8305B18-A7AD-CB48-B1EA-1BF18B75A108}"/>
              </a:ext>
            </a:extLst>
          </p:cNvPr>
          <p:cNvSpPr>
            <a:spLocks noGrp="1"/>
          </p:cNvSpPr>
          <p:nvPr>
            <p:ph type="body" idx="1" hasCustomPrompt="1"/>
          </p:nvPr>
        </p:nvSpPr>
        <p:spPr>
          <a:xfrm>
            <a:off x="805866" y="1281372"/>
            <a:ext cx="10547934" cy="748611"/>
          </a:xfrm>
          <a:gradFill flip="none" rotWithShape="1">
            <a:gsLst>
              <a:gs pos="63000">
                <a:schemeClr val="accent1"/>
              </a:gs>
              <a:gs pos="100000">
                <a:schemeClr val="accent2"/>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lIns="182880" rIns="182880" anchor="ctr">
            <a:normAutofit/>
          </a:bodyPr>
          <a:lstStyle>
            <a:lvl1pPr marL="0" indent="0" algn="l">
              <a:buNone/>
              <a:defRPr sz="2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11" name="Content Placeholder">
            <a:extLst>
              <a:ext uri="{FF2B5EF4-FFF2-40B4-BE49-F238E27FC236}">
                <a16:creationId xmlns:a16="http://schemas.microsoft.com/office/drawing/2014/main" id="{C064463B-2564-FA4F-AB64-1E123E778344}"/>
              </a:ext>
            </a:extLst>
          </p:cNvPr>
          <p:cNvSpPr>
            <a:spLocks noGrp="1"/>
          </p:cNvSpPr>
          <p:nvPr>
            <p:ph sz="half" idx="2"/>
          </p:nvPr>
        </p:nvSpPr>
        <p:spPr>
          <a:xfrm>
            <a:off x="839788" y="2203725"/>
            <a:ext cx="10515600" cy="3985937"/>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logo&#10;&#10;Description automatically generated">
            <a:extLst>
              <a:ext uri="{FF2B5EF4-FFF2-40B4-BE49-F238E27FC236}">
                <a16:creationId xmlns:a16="http://schemas.microsoft.com/office/drawing/2014/main" id="{991B2913-25B9-184F-94F7-6ECA67AD699E}"/>
              </a:ext>
            </a:extLst>
          </p:cNvPr>
          <p:cNvPicPr>
            <a:picLocks noChangeAspect="1"/>
          </p:cNvPicPr>
          <p:nvPr userDrawn="1"/>
        </p:nvPicPr>
        <p:blipFill>
          <a:blip r:embed="rId2"/>
          <a:stretch>
            <a:fillRect/>
          </a:stretch>
        </p:blipFill>
        <p:spPr>
          <a:xfrm>
            <a:off x="10159244" y="261048"/>
            <a:ext cx="1813844" cy="841422"/>
          </a:xfrm>
          <a:prstGeom prst="rect">
            <a:avLst/>
          </a:prstGeom>
        </p:spPr>
      </p:pic>
      <p:sp>
        <p:nvSpPr>
          <p:cNvPr id="13" name="Title">
            <a:extLst>
              <a:ext uri="{FF2B5EF4-FFF2-40B4-BE49-F238E27FC236}">
                <a16:creationId xmlns:a16="http://schemas.microsoft.com/office/drawing/2014/main" id="{BBDA1014-B943-6947-9B09-0E0CA8CBA605}"/>
              </a:ext>
            </a:extLst>
          </p:cNvPr>
          <p:cNvSpPr>
            <a:spLocks noGrp="1"/>
          </p:cNvSpPr>
          <p:nvPr>
            <p:ph type="title"/>
          </p:nvPr>
        </p:nvSpPr>
        <p:spPr>
          <a:xfrm>
            <a:off x="805866" y="96857"/>
            <a:ext cx="9531934" cy="1020324"/>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06434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descr="Decorative"/>
          <p:cNvSpPr/>
          <p:nvPr userDrawn="1"/>
        </p:nvSpPr>
        <p:spPr>
          <a:xfrm>
            <a:off x="0" y="0"/>
            <a:ext cx="12192000" cy="4562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a:t>Section Heading</a:t>
            </a:r>
          </a:p>
        </p:txBody>
      </p:sp>
      <p:cxnSp>
        <p:nvCxnSpPr>
          <p:cNvPr id="6" name="Straight Connector 5" descr="Decorative"/>
          <p:cNvCxnSpPr/>
          <p:nvPr userDrawn="1"/>
        </p:nvCxnSpPr>
        <p:spPr>
          <a:xfrm flipH="1">
            <a:off x="0" y="4679950"/>
            <a:ext cx="12192000" cy="0"/>
          </a:xfrm>
          <a:prstGeom prst="line">
            <a:avLst/>
          </a:prstGeom>
          <a:ln w="38100">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sp>
        <p:nvSpPr>
          <p:cNvPr id="3" name="Text Placeholder 2"/>
          <p:cNvSpPr>
            <a:spLocks noGrp="1"/>
          </p:cNvSpPr>
          <p:nvPr>
            <p:ph type="body" idx="1" hasCustomPrompt="1"/>
          </p:nvPr>
        </p:nvSpPr>
        <p:spPr>
          <a:xfrm>
            <a:off x="831850" y="4792663"/>
            <a:ext cx="10515600" cy="1296987"/>
          </a:xfrm>
        </p:spPr>
        <p:txBody>
          <a:bodyPr/>
          <a:lstStyle>
            <a:lvl1pPr marL="0" indent="0">
              <a:buNone/>
              <a:defRPr sz="24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or delete if not needed.</a:t>
            </a:r>
          </a:p>
        </p:txBody>
      </p:sp>
    </p:spTree>
    <p:extLst>
      <p:ext uri="{BB962C8B-B14F-4D97-AF65-F5344CB8AC3E}">
        <p14:creationId xmlns:p14="http://schemas.microsoft.com/office/powerpoint/2010/main" val="2246743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428750"/>
            <a:ext cx="5181600" cy="4718050"/>
          </a:xfrm>
        </p:spPr>
        <p:txBody>
          <a:bodyPr anchor="t">
            <a:noAutofit/>
          </a:bodyPr>
          <a:lstStyle>
            <a:lvl1pPr>
              <a:spcBef>
                <a:spcPts val="15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428750"/>
            <a:ext cx="5181600" cy="4718050"/>
          </a:xfrm>
        </p:spPr>
        <p:txBody>
          <a:bodyPr anchor="t">
            <a:noAutofit/>
          </a:bodyPr>
          <a:lstStyle>
            <a:lvl1pPr>
              <a:spcBef>
                <a:spcPts val="15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CC075F43-B63B-3A41-A97A-8A2C55005F55}"/>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pic>
        <p:nvPicPr>
          <p:cNvPr id="9" name="Picture 8" descr="A picture containing logo&#10;&#10;Description automatically generated">
            <a:extLst>
              <a:ext uri="{FF2B5EF4-FFF2-40B4-BE49-F238E27FC236}">
                <a16:creationId xmlns:a16="http://schemas.microsoft.com/office/drawing/2014/main" id="{1F1EC01C-1284-3045-8A8F-2E4387D80AB2}"/>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4073782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F2D2C0-E6AE-DE44-A4E8-077CD91BFD79}"/>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1271420"/>
            <a:ext cx="5212080" cy="640080"/>
          </a:xfrm>
          <a:gradFill flip="none" rotWithShape="1">
            <a:gsLst>
              <a:gs pos="63000">
                <a:schemeClr val="accent1"/>
              </a:gs>
              <a:gs pos="100000">
                <a:schemeClr val="accent2"/>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82880" rIns="182880" anchor="ctr">
            <a:normAutofit/>
          </a:bodyPr>
          <a:lstStyle>
            <a:lvl1pPr marL="0" indent="0" algn="l">
              <a:buNone/>
              <a:defRPr sz="25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2181727"/>
            <a:ext cx="5212080" cy="3939674"/>
          </a:xfrm>
        </p:spPr>
        <p:txBody>
          <a:bodyPr anchor="t">
            <a:noAutofit/>
          </a:bodyPr>
          <a:lstStyle>
            <a:lvl1pPr>
              <a:spcBef>
                <a:spcPts val="1200"/>
              </a:spcBef>
              <a:defRPr sz="2200"/>
            </a:lvl1pPr>
            <a:lvl2pPr>
              <a:defRPr sz="2000"/>
            </a:lvl2pPr>
            <a:lvl3pPr>
              <a:defRPr sz="19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1271420"/>
            <a:ext cx="5212080" cy="640080"/>
          </a:xfrm>
          <a:gradFill flip="none" rotWithShape="1">
            <a:gsLst>
              <a:gs pos="63000">
                <a:schemeClr val="accent1"/>
              </a:gs>
              <a:gs pos="100000">
                <a:schemeClr val="accent2"/>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182880" rIns="182880" anchor="ctr">
            <a:normAutofit/>
          </a:bodyPr>
          <a:lstStyle>
            <a:lvl1pPr marL="0" indent="0" algn="l">
              <a:buNone/>
              <a:defRPr sz="25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2181727"/>
            <a:ext cx="5212080" cy="3939674"/>
          </a:xfrm>
        </p:spPr>
        <p:txBody>
          <a:bodyPr anchor="t">
            <a:noAutofit/>
          </a:bodyPr>
          <a:lstStyle>
            <a:lvl1pPr>
              <a:spcBef>
                <a:spcPts val="1200"/>
              </a:spcBef>
              <a:defRPr sz="2200"/>
            </a:lvl1pPr>
            <a:lvl2pPr>
              <a:defRPr sz="2000"/>
            </a:lvl2pPr>
            <a:lvl3pPr>
              <a:defRPr sz="19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a:extLst>
              <a:ext uri="{FF2B5EF4-FFF2-40B4-BE49-F238E27FC236}">
                <a16:creationId xmlns:a16="http://schemas.microsoft.com/office/drawing/2014/main" id="{B41205E6-A1E5-CA44-BDE5-34FA26AA26AF}"/>
              </a:ext>
            </a:extLst>
          </p:cNvPr>
          <p:cNvSpPr>
            <a:spLocks noGrp="1"/>
          </p:cNvSpPr>
          <p:nvPr>
            <p:ph type="ftr" sz="quarter" idx="1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pic>
        <p:nvPicPr>
          <p:cNvPr id="13" name="Picture 12" descr="A picture containing logo&#10;&#10;Description automatically generated">
            <a:extLst>
              <a:ext uri="{FF2B5EF4-FFF2-40B4-BE49-F238E27FC236}">
                <a16:creationId xmlns:a16="http://schemas.microsoft.com/office/drawing/2014/main" id="{062C7D9F-693F-284C-B996-76E1A710C875}"/>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345514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6" name="Footer Placeholder">
            <a:extLst>
              <a:ext uri="{FF2B5EF4-FFF2-40B4-BE49-F238E27FC236}">
                <a16:creationId xmlns:a16="http://schemas.microsoft.com/office/drawing/2014/main" id="{013306AC-5F8E-2E48-8D85-B7F837B005DB}"/>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pic>
        <p:nvPicPr>
          <p:cNvPr id="7" name="Picture 6" descr="A picture containing logo&#10;&#10;Description automatically generated">
            <a:extLst>
              <a:ext uri="{FF2B5EF4-FFF2-40B4-BE49-F238E27FC236}">
                <a16:creationId xmlns:a16="http://schemas.microsoft.com/office/drawing/2014/main" id="{C0ECB1B3-F66D-E141-BDE5-6F9F589F0C7E}"/>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324914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BCE1B-4339-4787-8FB1-A294C8820371}"/>
              </a:ext>
              <a:ext uri="{C183D7F6-B498-43B3-948B-1728B52AA6E4}">
                <adec:decorative xmlns:adec="http://schemas.microsoft.com/office/drawing/2017/decorative" val="1"/>
              </a:ext>
            </a:extLst>
          </p:cNvPr>
          <p:cNvSpPr/>
          <p:nvPr userDrawn="1"/>
        </p:nvSpPr>
        <p:spPr>
          <a:xfrm>
            <a:off x="6096000" y="-1"/>
            <a:ext cx="6096000" cy="229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5" name="Footer Placeholder">
            <a:extLst>
              <a:ext uri="{FF2B5EF4-FFF2-40B4-BE49-F238E27FC236}">
                <a16:creationId xmlns:a16="http://schemas.microsoft.com/office/drawing/2014/main" id="{E3FE4BA7-CCA2-BE42-9F93-0F12D6F64E79}"/>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i="1">
                <a:solidFill>
                  <a:schemeClr val="bg1"/>
                </a:solidFill>
              </a:defRPr>
            </a:lvl1pPr>
          </a:lstStyle>
          <a:p>
            <a:r>
              <a:rPr lang="en-US"/>
              <a:t>Veterans’ Employment and Training Service</a:t>
            </a:r>
          </a:p>
        </p:txBody>
      </p:sp>
      <p:pic>
        <p:nvPicPr>
          <p:cNvPr id="6" name="Picture 5" descr="A picture containing logo&#10;&#10;Description automatically generated">
            <a:extLst>
              <a:ext uri="{FF2B5EF4-FFF2-40B4-BE49-F238E27FC236}">
                <a16:creationId xmlns:a16="http://schemas.microsoft.com/office/drawing/2014/main" id="{5F06B7D2-5FF4-A449-884E-D3A024C64C84}"/>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313670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FAB33-5074-2D4E-ACD3-D240017234AA}"/>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solidFill>
                  <a:schemeClr val="accent1"/>
                </a:solidFill>
              </a:defRPr>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182880" tIns="182880" rIns="182880" bIns="182880" anchor="ctr">
            <a:normAutofit/>
          </a:bodyPr>
          <a:lstStyle>
            <a:lvl1pPr marL="0" indent="0" algn="ctr">
              <a:buNone/>
              <a:defRPr sz="2400"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spcBef>
                <a:spcPts val="1800"/>
              </a:spcBef>
              <a:spcAft>
                <a:spcPts val="600"/>
              </a:spcAft>
              <a:defRPr sz="2800"/>
            </a:lvl1pPr>
            <a:lvl2pPr>
              <a:spcBef>
                <a:spcPts val="100"/>
              </a:spcBef>
              <a:spcAft>
                <a:spcPts val="300"/>
              </a:spcAft>
              <a:defRPr sz="2600"/>
            </a:lvl2pPr>
            <a:lvl3pPr>
              <a:spcBef>
                <a:spcPts val="100"/>
              </a:spcBef>
              <a:spcAft>
                <a:spcPts val="200"/>
              </a:spcAft>
              <a:defRPr sz="2400"/>
            </a:lvl3pPr>
            <a:lvl4pPr>
              <a:spcBef>
                <a:spcPts val="100"/>
              </a:spcBef>
              <a:spcAft>
                <a:spcPts val="200"/>
              </a:spcAft>
              <a:defRPr sz="2000"/>
            </a:lvl4pPr>
            <a:lvl5pPr>
              <a:spcBef>
                <a:spcPts val="100"/>
              </a:spcBef>
              <a:spcAft>
                <a:spcPts val="200"/>
              </a:spcAft>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E31E661F-8C4E-0047-A787-8F0179368C11}"/>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pic>
        <p:nvPicPr>
          <p:cNvPr id="10" name="Picture 9" descr="A picture containing logo&#10;&#10;Description automatically generated">
            <a:extLst>
              <a:ext uri="{FF2B5EF4-FFF2-40B4-BE49-F238E27FC236}">
                <a16:creationId xmlns:a16="http://schemas.microsoft.com/office/drawing/2014/main" id="{9A5C071B-946B-6E47-9871-08CA7075284C}"/>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328899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3397E7-4F48-8D40-8C15-920040FD616C}"/>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solidFill>
                  <a:schemeClr val="accent1"/>
                </a:solidFill>
              </a:defRPr>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182880" tIns="182880" rIns="182880" bIns="182880" anchor="ctr">
            <a:normAutofit/>
          </a:bodyPr>
          <a:lstStyle>
            <a:lvl1pPr marL="0" indent="0" algn="ctr">
              <a:buNone/>
              <a:defRPr sz="2400"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21208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8" name="Text Placeholder 7">
            <a:extLst>
              <a:ext uri="{FF2B5EF4-FFF2-40B4-BE49-F238E27FC236}">
                <a16:creationId xmlns:a16="http://schemas.microsoft.com/office/drawing/2014/main" id="{9D91346B-1FC0-4A63-BE4B-4B2D487B4B3F}"/>
              </a:ext>
            </a:extLst>
          </p:cNvPr>
          <p:cNvSpPr>
            <a:spLocks noGrp="1"/>
          </p:cNvSpPr>
          <p:nvPr>
            <p:ph type="body" sz="quarter" idx="14" hasCustomPrompt="1"/>
          </p:nvPr>
        </p:nvSpPr>
        <p:spPr>
          <a:xfrm>
            <a:off x="5183188" y="5811838"/>
            <a:ext cx="5616575" cy="365125"/>
          </a:xfrm>
        </p:spPr>
        <p:txBody>
          <a:bodyPr/>
          <a:lstStyle>
            <a:lvl1pPr indent="-182880" algn="r">
              <a:buClr>
                <a:schemeClr val="accent1"/>
              </a:buClr>
              <a:buSzPct val="150000"/>
              <a:buFont typeface="Webdings" panose="05030102010509060703" pitchFamily="18" charset="2"/>
              <a:buChar char=""/>
              <a:defRPr sz="1300" i="1">
                <a:solidFill>
                  <a:schemeClr val="bg2">
                    <a:lumMod val="25000"/>
                  </a:schemeClr>
                </a:solidFill>
              </a:defRPr>
            </a:lvl1pPr>
          </a:lstStyle>
          <a:p>
            <a:pPr lvl="0"/>
            <a:r>
              <a:rPr lang="en-US"/>
              <a:t>Add image citation here; otherwise delete block.</a:t>
            </a:r>
          </a:p>
        </p:txBody>
      </p:sp>
      <p:sp>
        <p:nvSpPr>
          <p:cNvPr id="9" name="Footer Placeholder">
            <a:extLst>
              <a:ext uri="{FF2B5EF4-FFF2-40B4-BE49-F238E27FC236}">
                <a16:creationId xmlns:a16="http://schemas.microsoft.com/office/drawing/2014/main" id="{FA05AF0C-188C-DA4B-8087-467AD0782A43}"/>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Tree>
    <p:extLst>
      <p:ext uri="{BB962C8B-B14F-4D97-AF65-F5344CB8AC3E}">
        <p14:creationId xmlns:p14="http://schemas.microsoft.com/office/powerpoint/2010/main" val="253848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FC0A96-C945-0444-AE4E-723C16990887}"/>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5" name="Title 4">
            <a:extLst>
              <a:ext uri="{FF2B5EF4-FFF2-40B4-BE49-F238E27FC236}">
                <a16:creationId xmlns:a16="http://schemas.microsoft.com/office/drawing/2014/main" id="{8B756B3C-80B6-4827-A8EA-D33BD7DFD48F}"/>
              </a:ext>
            </a:extLst>
          </p:cNvPr>
          <p:cNvSpPr>
            <a:spLocks noGrp="1"/>
          </p:cNvSpPr>
          <p:nvPr>
            <p:ph type="title"/>
          </p:nvPr>
        </p:nvSpPr>
        <p:spPr>
          <a:xfrm>
            <a:off x="805866" y="96857"/>
            <a:ext cx="9353378" cy="1020324"/>
          </a:xfrm>
        </p:spPr>
        <p:txBody>
          <a:bodyPr/>
          <a:lstStyle>
            <a:lvl1pPr>
              <a:defRPr>
                <a:solidFill>
                  <a:schemeClr val="accent2"/>
                </a:solidFill>
              </a:defRPr>
            </a:lvl1pPr>
          </a:lstStyle>
          <a:p>
            <a:r>
              <a:rPr lang="en-US"/>
              <a:t>Click to edit Master title style</a:t>
            </a:r>
          </a:p>
        </p:txBody>
      </p:sp>
      <p:sp>
        <p:nvSpPr>
          <p:cNvPr id="9" name="Text Placeholder 8">
            <a:extLst>
              <a:ext uri="{FF2B5EF4-FFF2-40B4-BE49-F238E27FC236}">
                <a16:creationId xmlns:a16="http://schemas.microsoft.com/office/drawing/2014/main" id="{87EFCAC2-4DA6-4DCE-8DC0-794C8D539470}"/>
              </a:ext>
            </a:extLst>
          </p:cNvPr>
          <p:cNvSpPr>
            <a:spLocks noGrp="1"/>
          </p:cNvSpPr>
          <p:nvPr>
            <p:ph type="body" sz="quarter" idx="13"/>
          </p:nvPr>
        </p:nvSpPr>
        <p:spPr>
          <a:xfrm>
            <a:off x="805866" y="1552046"/>
            <a:ext cx="5594934" cy="4259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6603999" y="1552046"/>
            <a:ext cx="4196217" cy="1270773"/>
          </a:xfrm>
          <a:solidFill>
            <a:schemeClr val="accent1"/>
          </a:solidFill>
          <a:ln>
            <a:noFill/>
          </a:ln>
        </p:spPr>
        <p:style>
          <a:lnRef idx="1">
            <a:schemeClr val="accent3"/>
          </a:lnRef>
          <a:fillRef idx="3">
            <a:schemeClr val="accent3"/>
          </a:fillRef>
          <a:effectRef idx="2">
            <a:schemeClr val="accent3"/>
          </a:effectRef>
          <a:fontRef idx="minor">
            <a:schemeClr val="lt1"/>
          </a:fontRef>
        </p:style>
        <p:txBody>
          <a:bodyPr lIns="182880" tIns="182880" rIns="182880" bIns="182880" anchor="ctr">
            <a:normAutofit/>
          </a:bodyPr>
          <a:lstStyle>
            <a:lvl1pPr marL="0" indent="0" algn="ctr">
              <a:lnSpc>
                <a:spcPct val="108000"/>
              </a:lnSpc>
              <a:buNone/>
              <a:defRPr sz="2400"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6603999" y="2930905"/>
            <a:ext cx="4196217" cy="2837543"/>
          </a:xfrm>
          <a:prstGeom prst="roundRect">
            <a:avLst>
              <a:gd name="adj" fmla="val 7460"/>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8" name="Text Placeholder 7">
            <a:extLst>
              <a:ext uri="{FF2B5EF4-FFF2-40B4-BE49-F238E27FC236}">
                <a16:creationId xmlns:a16="http://schemas.microsoft.com/office/drawing/2014/main" id="{5E47EF34-60FA-4FBD-8D67-E0511F85FD8F}"/>
              </a:ext>
            </a:extLst>
          </p:cNvPr>
          <p:cNvSpPr>
            <a:spLocks noGrp="1"/>
          </p:cNvSpPr>
          <p:nvPr>
            <p:ph type="body" sz="quarter" idx="14" hasCustomPrompt="1"/>
          </p:nvPr>
        </p:nvSpPr>
        <p:spPr>
          <a:xfrm>
            <a:off x="6604000" y="5811838"/>
            <a:ext cx="4195763" cy="365125"/>
          </a:xfrm>
        </p:spPr>
        <p:txBody>
          <a:bodyPr/>
          <a:lstStyle>
            <a:lvl1pPr indent="-182880" algn="r">
              <a:buClr>
                <a:schemeClr val="accent1"/>
              </a:buClr>
              <a:buSzPct val="150000"/>
              <a:buFont typeface="Webdings" panose="05030102010509060703" pitchFamily="18" charset="2"/>
              <a:buChar char=""/>
              <a:defRPr sz="1300" i="1">
                <a:solidFill>
                  <a:schemeClr val="bg2">
                    <a:lumMod val="25000"/>
                  </a:schemeClr>
                </a:solidFill>
              </a:defRPr>
            </a:lvl1pPr>
          </a:lstStyle>
          <a:p>
            <a:pPr lvl="0"/>
            <a:r>
              <a:rPr lang="en-US"/>
              <a:t>Add image citation here; otherwise, delete block.</a:t>
            </a:r>
          </a:p>
        </p:txBody>
      </p:sp>
      <p:sp>
        <p:nvSpPr>
          <p:cNvPr id="10" name="Footer Placeholder">
            <a:extLst>
              <a:ext uri="{FF2B5EF4-FFF2-40B4-BE49-F238E27FC236}">
                <a16:creationId xmlns:a16="http://schemas.microsoft.com/office/drawing/2014/main" id="{7DFB9659-6251-2044-9C87-9C348D766B6A}"/>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pic>
        <p:nvPicPr>
          <p:cNvPr id="12" name="Picture 11" descr="A picture containing logo&#10;&#10;Description automatically generated">
            <a:extLst>
              <a:ext uri="{FF2B5EF4-FFF2-40B4-BE49-F238E27FC236}">
                <a16:creationId xmlns:a16="http://schemas.microsoft.com/office/drawing/2014/main" id="{E402BF7C-1BD1-7A47-BE10-AF2BA3EEA8FA}"/>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247836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er / Moderator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CC9EA8F-2DFF-4F02-95B9-44E5CC5ED0EF}"/>
              </a:ext>
            </a:extLst>
          </p:cNvPr>
          <p:cNvSpPr>
            <a:spLocks noGrp="1"/>
          </p:cNvSpPr>
          <p:nvPr userDrawn="1">
            <p:ph type="title" hasCustomPrompt="1"/>
          </p:nvPr>
        </p:nvSpPr>
        <p:spPr>
          <a:xfrm>
            <a:off x="1554580" y="210800"/>
            <a:ext cx="8604664" cy="786384"/>
          </a:xfrm>
        </p:spPr>
        <p:txBody>
          <a:bodyPr anchor="ctr">
            <a:noAutofit/>
          </a:bodyPr>
          <a:lstStyle>
            <a:lvl1pPr>
              <a:defRPr sz="3200">
                <a:solidFill>
                  <a:schemeClr val="accent2"/>
                </a:solidFill>
              </a:defRPr>
            </a:lvl1pPr>
          </a:lstStyle>
          <a:p>
            <a:r>
              <a:rPr lang="en-US"/>
              <a:t>Enter title for Speaker/Moderator slide</a:t>
            </a:r>
          </a:p>
        </p:txBody>
      </p:sp>
      <p:sp>
        <p:nvSpPr>
          <p:cNvPr id="4" name="Person Info 1">
            <a:extLst>
              <a:ext uri="{FF2B5EF4-FFF2-40B4-BE49-F238E27FC236}">
                <a16:creationId xmlns:a16="http://schemas.microsoft.com/office/drawing/2014/main" id="{134CD3E4-027C-4B7D-A65C-7DBA57E90025}"/>
              </a:ext>
            </a:extLst>
          </p:cNvPr>
          <p:cNvSpPr>
            <a:spLocks noGrp="1"/>
          </p:cNvSpPr>
          <p:nvPr userDrawn="1">
            <p:ph sz="half" idx="2" hasCustomPrompt="1"/>
          </p:nvPr>
        </p:nvSpPr>
        <p:spPr>
          <a:xfrm>
            <a:off x="4439823" y="1966049"/>
            <a:ext cx="7447376" cy="2201789"/>
          </a:xfrm>
        </p:spPr>
        <p:txBody>
          <a:bodyPr>
            <a:noAutofit/>
          </a:bodyPr>
          <a:lstStyle>
            <a:lvl1pPr marL="0" indent="0">
              <a:lnSpc>
                <a:spcPct val="100000"/>
              </a:lnSpc>
              <a:buNone/>
              <a:defRPr sz="3600" b="1" baseline="0">
                <a:solidFill>
                  <a:schemeClr val="accent2"/>
                </a:solidFill>
                <a:latin typeface="+mn-lt"/>
              </a:defRPr>
            </a:lvl1pPr>
            <a:lvl2pPr marL="411480" indent="0">
              <a:lnSpc>
                <a:spcPct val="100000"/>
              </a:lnSpc>
              <a:spcAft>
                <a:spcPts val="300"/>
              </a:spcAft>
              <a:buNone/>
              <a:defRPr sz="2400" i="1"/>
            </a:lvl2pPr>
            <a:lvl3pPr marL="411480" indent="0">
              <a:lnSpc>
                <a:spcPct val="100000"/>
              </a:lnSpc>
              <a:spcBef>
                <a:spcPts val="300"/>
              </a:spcBef>
              <a:buNone/>
              <a:defRPr sz="2400" b="1">
                <a:solidFill>
                  <a:schemeClr val="accent1"/>
                </a:solidFill>
              </a:defRPr>
            </a:lvl3pPr>
            <a:lvl4pPr marL="731520" indent="-274320">
              <a:lnSpc>
                <a:spcPct val="100000"/>
              </a:lnSpc>
              <a:buFont typeface="Wingdings" panose="05000000000000000000" pitchFamily="2" charset="2"/>
              <a:buChar char=""/>
              <a:defRPr sz="1800"/>
            </a:lvl4pPr>
            <a:lvl5pPr marL="704088" indent="-228600">
              <a:lnSpc>
                <a:spcPct val="100000"/>
              </a:lnSpc>
              <a:buSzPct val="120000"/>
              <a:buFont typeface="Wingdings" panose="05000000000000000000" pitchFamily="2" charset="2"/>
              <a:buChar cha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1" name="Footer Placeholder">
            <a:extLst>
              <a:ext uri="{FF2B5EF4-FFF2-40B4-BE49-F238E27FC236}">
                <a16:creationId xmlns:a16="http://schemas.microsoft.com/office/drawing/2014/main" id="{E8AC6478-4B19-4B4C-9F49-354E4D4D5565}"/>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sp>
        <p:nvSpPr>
          <p:cNvPr id="14" name="Slide Number">
            <a:extLst>
              <a:ext uri="{FF2B5EF4-FFF2-40B4-BE49-F238E27FC236}">
                <a16:creationId xmlns:a16="http://schemas.microsoft.com/office/drawing/2014/main" id="{CF9D16D7-4A47-BB47-8D2A-F41EC84D092D}"/>
              </a:ext>
            </a:extLst>
          </p:cNvPr>
          <p:cNvSpPr>
            <a:spLocks noGrp="1"/>
          </p:cNvSpPr>
          <p:nvPr>
            <p:ph type="sldNum" sz="quarter" idx="12"/>
          </p:nvPr>
        </p:nvSpPr>
        <p:spPr>
          <a:xfrm>
            <a:off x="11192027" y="6413748"/>
            <a:ext cx="652922" cy="365125"/>
          </a:xfrm>
        </p:spPr>
        <p:txBody>
          <a:bodyPr/>
          <a:lstStyle/>
          <a:p>
            <a:fld id="{158B7785-F6D6-45F8-833E-07BD84680091}" type="slidenum">
              <a:rPr lang="en-US" smtClean="0"/>
              <a:t>‹#›</a:t>
            </a:fld>
            <a:endParaRPr lang="en-US"/>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userDrawn="1">
            <p:ph type="pic" sz="quarter" idx="13" hasCustomPrompt="1"/>
          </p:nvPr>
        </p:nvSpPr>
        <p:spPr>
          <a:xfrm>
            <a:off x="1554580" y="1924743"/>
            <a:ext cx="2284400" cy="2284400"/>
          </a:xfrm>
          <a:prstGeom prst="ellipse">
            <a:avLst/>
          </a:prstGeom>
          <a:solidFill>
            <a:srgbClr val="F3F4F4"/>
          </a:solidFill>
          <a:ln w="76200">
            <a:solidFill>
              <a:schemeClr val="accent3"/>
            </a:solidFill>
          </a:ln>
          <a:effectLst/>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pic>
        <p:nvPicPr>
          <p:cNvPr id="17" name="Picture 16" descr="Background pattern&#10;&#10;Description automatically generated">
            <a:extLst>
              <a:ext uri="{FF2B5EF4-FFF2-40B4-BE49-F238E27FC236}">
                <a16:creationId xmlns:a16="http://schemas.microsoft.com/office/drawing/2014/main" id="{9E0DA3DE-00CC-C743-B7DE-7138E00ABB13}"/>
              </a:ext>
            </a:extLst>
          </p:cNvPr>
          <p:cNvPicPr>
            <a:picLocks noChangeAspect="1"/>
          </p:cNvPicPr>
          <p:nvPr userDrawn="1"/>
        </p:nvPicPr>
        <p:blipFill rotWithShape="1">
          <a:blip r:embed="rId2"/>
          <a:srcRect l="11066" r="11324"/>
          <a:stretch/>
        </p:blipFill>
        <p:spPr>
          <a:xfrm rot="16200000">
            <a:off x="-2616493" y="2616492"/>
            <a:ext cx="6280880" cy="104789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569178C4-F858-1D4E-A542-9CE65C2816E1}"/>
              </a:ext>
            </a:extLst>
          </p:cNvPr>
          <p:cNvPicPr>
            <a:picLocks noChangeAspect="1"/>
          </p:cNvPicPr>
          <p:nvPr userDrawn="1"/>
        </p:nvPicPr>
        <p:blipFill>
          <a:blip r:embed="rId3"/>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2869341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a:xfrm>
            <a:off x="1488836" y="210800"/>
            <a:ext cx="8670408" cy="786384"/>
          </a:xfrm>
        </p:spPr>
        <p:txBody>
          <a:bodyPr anchor="ctr">
            <a:noAutofit/>
          </a:bodyPr>
          <a:lstStyle>
            <a:lvl1pPr>
              <a:defRPr sz="3200">
                <a:solidFill>
                  <a:schemeClr val="accent2"/>
                </a:solidFill>
              </a:defRPr>
            </a:lvl1pPr>
          </a:lstStyle>
          <a:p>
            <a:r>
              <a:rPr lang="en-US"/>
              <a:t>Enter title for Speakers/Moderators slide</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7447376" cy="2201789"/>
          </a:xfrm>
        </p:spPr>
        <p:txBody>
          <a:bodyPr>
            <a:noAutofit/>
          </a:bodyPr>
          <a:lstStyle>
            <a:lvl1pPr marL="0" indent="0">
              <a:lnSpc>
                <a:spcPct val="100000"/>
              </a:lnSpc>
              <a:buNone/>
              <a:defRPr sz="2400" b="1" baseline="0">
                <a:solidFill>
                  <a:schemeClr val="accent2"/>
                </a:solidFill>
                <a:latin typeface="+mn-lt"/>
              </a:defRPr>
            </a:lvl1pPr>
            <a:lvl2pPr marL="411480" indent="0">
              <a:lnSpc>
                <a:spcPct val="100000"/>
              </a:lnSpc>
              <a:spcAft>
                <a:spcPts val="300"/>
              </a:spcAft>
              <a:buNone/>
              <a:defRPr sz="1800" i="1"/>
            </a:lvl2pPr>
            <a:lvl3pPr marL="411480" indent="0">
              <a:lnSpc>
                <a:spcPct val="100000"/>
              </a:lnSpc>
              <a:spcBef>
                <a:spcPts val="300"/>
              </a:spcBef>
              <a:buNone/>
              <a:defRPr sz="1800" b="1">
                <a:solidFill>
                  <a:schemeClr val="accent1"/>
                </a:solidFill>
              </a:defRPr>
            </a:lvl3pPr>
            <a:lvl4pPr marL="731520" indent="-274320">
              <a:lnSpc>
                <a:spcPct val="100000"/>
              </a:lnSpc>
              <a:buFont typeface="Wingdings" panose="05000000000000000000" pitchFamily="2" charset="2"/>
              <a:buChar char=""/>
              <a:defRPr sz="1400"/>
            </a:lvl4pPr>
            <a:lvl5pPr marL="704088" indent="-228600">
              <a:lnSpc>
                <a:spcPct val="100000"/>
              </a:lnSpc>
              <a:buSzPct val="120000"/>
              <a:buFont typeface="Wingdings" panose="05000000000000000000" pitchFamily="2" charset="2"/>
              <a:buChar char=")"/>
              <a:defRPr sz="14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7447376" cy="2201789"/>
          </a:xfrm>
        </p:spPr>
        <p:txBody>
          <a:bodyPr>
            <a:noAutofit/>
          </a:bodyPr>
          <a:lstStyle>
            <a:lvl1pPr marL="0" indent="0">
              <a:lnSpc>
                <a:spcPct val="100000"/>
              </a:lnSpc>
              <a:buNone/>
              <a:defRPr sz="2400" b="1">
                <a:solidFill>
                  <a:schemeClr val="accent2"/>
                </a:solidFill>
                <a:latin typeface="+mn-lt"/>
              </a:defRPr>
            </a:lvl1pPr>
            <a:lvl2pPr marL="411480" indent="0">
              <a:lnSpc>
                <a:spcPct val="100000"/>
              </a:lnSpc>
              <a:spcAft>
                <a:spcPts val="300"/>
              </a:spcAft>
              <a:buNone/>
              <a:defRPr sz="1800" i="1"/>
            </a:lvl2pPr>
            <a:lvl3pPr marL="411480" indent="0">
              <a:lnSpc>
                <a:spcPct val="100000"/>
              </a:lnSpc>
              <a:spcBef>
                <a:spcPts val="300"/>
              </a:spcBef>
              <a:buNone/>
              <a:defRPr sz="1800" b="1">
                <a:solidFill>
                  <a:schemeClr val="accent1"/>
                </a:solidFill>
              </a:defRPr>
            </a:lvl3pPr>
            <a:lvl4pPr marL="731520" indent="-274320">
              <a:lnSpc>
                <a:spcPct val="100000"/>
              </a:lnSpc>
              <a:buFont typeface="Wingdings" panose="05000000000000000000" pitchFamily="2" charset="2"/>
              <a:buChar char="*"/>
              <a:defRPr sz="1400"/>
            </a:lvl4pPr>
            <a:lvl5pPr marL="704088" indent="-228600">
              <a:lnSpc>
                <a:spcPct val="100000"/>
              </a:lnSpc>
              <a:buSzPct val="120000"/>
              <a:buFont typeface="Wingdings" panose="05000000000000000000" pitchFamily="2" charset="2"/>
              <a:buChar char=""/>
              <a:defRPr sz="14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4" name="Footer Placeholder">
            <a:extLst>
              <a:ext uri="{FF2B5EF4-FFF2-40B4-BE49-F238E27FC236}">
                <a16:creationId xmlns:a16="http://schemas.microsoft.com/office/drawing/2014/main" id="{002746EB-62AF-0C4C-A6EB-F40FCE8D7CD5}"/>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i="1">
                <a:solidFill>
                  <a:schemeClr val="bg1"/>
                </a:solidFill>
              </a:defRPr>
            </a:lvl1pPr>
          </a:lstStyle>
          <a:p>
            <a:r>
              <a:rPr lang="en-US"/>
              <a:t>Veterans’ Employment and Training Service</a:t>
            </a:r>
          </a:p>
        </p:txBody>
      </p:sp>
      <p:sp>
        <p:nvSpPr>
          <p:cNvPr id="16" name="Person Photo 1">
            <a:extLst>
              <a:ext uri="{FF2B5EF4-FFF2-40B4-BE49-F238E27FC236}">
                <a16:creationId xmlns:a16="http://schemas.microsoft.com/office/drawing/2014/main" id="{118973DC-3831-4D43-BEED-EF4763BF0C9A}"/>
              </a:ext>
              <a:ext uri="{C183D7F6-B498-43B3-948B-1728B52AA6E4}">
                <adec:decorative xmlns:adec="http://schemas.microsoft.com/office/drawing/2017/decorative" val="1"/>
              </a:ext>
            </a:extLst>
          </p:cNvPr>
          <p:cNvSpPr>
            <a:spLocks noGrp="1"/>
          </p:cNvSpPr>
          <p:nvPr>
            <p:ph type="pic" sz="quarter" idx="15" hasCustomPrompt="1"/>
          </p:nvPr>
        </p:nvSpPr>
        <p:spPr>
          <a:xfrm>
            <a:off x="1488836" y="1219918"/>
            <a:ext cx="2133600" cy="2133600"/>
          </a:xfrm>
          <a:prstGeom prst="ellipse">
            <a:avLst/>
          </a:prstGeom>
          <a:solidFill>
            <a:srgbClr val="F3F4F4"/>
          </a:solidFill>
          <a:ln w="76200">
            <a:solidFill>
              <a:schemeClr val="accent3"/>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7" name="Person Photo 1">
            <a:extLst>
              <a:ext uri="{FF2B5EF4-FFF2-40B4-BE49-F238E27FC236}">
                <a16:creationId xmlns:a16="http://schemas.microsoft.com/office/drawing/2014/main" id="{0C0F5AA4-49FD-9F40-9378-3DD9A914753B}"/>
              </a:ext>
              <a:ext uri="{C183D7F6-B498-43B3-948B-1728B52AA6E4}">
                <adec:decorative xmlns:adec="http://schemas.microsoft.com/office/drawing/2017/decorative" val="1"/>
              </a:ext>
            </a:extLst>
          </p:cNvPr>
          <p:cNvSpPr>
            <a:spLocks noGrp="1"/>
          </p:cNvSpPr>
          <p:nvPr>
            <p:ph type="pic" sz="quarter" idx="16" hasCustomPrompt="1"/>
          </p:nvPr>
        </p:nvSpPr>
        <p:spPr>
          <a:xfrm>
            <a:off x="1488836" y="3825784"/>
            <a:ext cx="2133600" cy="2133600"/>
          </a:xfrm>
          <a:prstGeom prst="ellipse">
            <a:avLst/>
          </a:prstGeom>
          <a:solidFill>
            <a:srgbClr val="F3F4F4"/>
          </a:solidFill>
          <a:ln w="76200">
            <a:solidFill>
              <a:schemeClr val="accent3"/>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20" name="Slide Number">
            <a:extLst>
              <a:ext uri="{FF2B5EF4-FFF2-40B4-BE49-F238E27FC236}">
                <a16:creationId xmlns:a16="http://schemas.microsoft.com/office/drawing/2014/main" id="{7D211AC4-A866-3C46-B537-A7D33B8897EB}"/>
              </a:ext>
            </a:extLst>
          </p:cNvPr>
          <p:cNvSpPr>
            <a:spLocks noGrp="1"/>
          </p:cNvSpPr>
          <p:nvPr>
            <p:ph type="sldNum" sz="quarter" idx="12"/>
          </p:nvPr>
        </p:nvSpPr>
        <p:spPr>
          <a:xfrm>
            <a:off x="11192027" y="6413748"/>
            <a:ext cx="652922" cy="365125"/>
          </a:xfrm>
        </p:spPr>
        <p:txBody>
          <a:bodyPr/>
          <a:lstStyle/>
          <a:p>
            <a:fld id="{158B7785-F6D6-45F8-833E-07BD84680091}" type="slidenum">
              <a:rPr lang="en-US" smtClean="0"/>
              <a:t>‹#›</a:t>
            </a:fld>
            <a:endParaRPr lang="en-US"/>
          </a:p>
        </p:txBody>
      </p:sp>
      <p:pic>
        <p:nvPicPr>
          <p:cNvPr id="11" name="Picture 10" descr="Background pattern&#10;&#10;Description automatically generated">
            <a:extLst>
              <a:ext uri="{FF2B5EF4-FFF2-40B4-BE49-F238E27FC236}">
                <a16:creationId xmlns:a16="http://schemas.microsoft.com/office/drawing/2014/main" id="{DC2ADD54-6329-474D-BAE7-311C23C7C6F2}"/>
              </a:ext>
            </a:extLst>
          </p:cNvPr>
          <p:cNvPicPr>
            <a:picLocks noChangeAspect="1"/>
          </p:cNvPicPr>
          <p:nvPr userDrawn="1"/>
        </p:nvPicPr>
        <p:blipFill rotWithShape="1">
          <a:blip r:embed="rId2"/>
          <a:srcRect l="11066" r="11324"/>
          <a:stretch/>
        </p:blipFill>
        <p:spPr>
          <a:xfrm rot="16200000">
            <a:off x="-2616493" y="2616492"/>
            <a:ext cx="6280880" cy="1047893"/>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11962D5F-F6B1-404E-8F54-C6D85887D2F7}"/>
              </a:ext>
            </a:extLst>
          </p:cNvPr>
          <p:cNvPicPr>
            <a:picLocks noChangeAspect="1"/>
          </p:cNvPicPr>
          <p:nvPr userDrawn="1"/>
        </p:nvPicPr>
        <p:blipFill>
          <a:blip r:embed="rId3"/>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1373333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326A6421-E24F-AB4C-84B7-4E81DD6F1172}"/>
              </a:ext>
            </a:extLst>
          </p:cNvPr>
          <p:cNvPicPr>
            <a:picLocks noChangeAspect="1"/>
          </p:cNvPicPr>
          <p:nvPr userDrawn="1"/>
        </p:nvPicPr>
        <p:blipFill>
          <a:blip r:embed="rId2"/>
          <a:stretch>
            <a:fillRect/>
          </a:stretch>
        </p:blipFill>
        <p:spPr>
          <a:xfrm>
            <a:off x="0" y="2658767"/>
            <a:ext cx="4072327" cy="3633262"/>
          </a:xfrm>
          <a:prstGeom prst="rect">
            <a:avLst/>
          </a:prstGeom>
        </p:spPr>
      </p:pic>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2767792" y="1254648"/>
            <a:ext cx="5852160" cy="1463040"/>
          </a:xfrm>
        </p:spPr>
        <p:txBody>
          <a:bodyPr>
            <a:noAutofit/>
          </a:bodyPr>
          <a:lstStyle>
            <a:lvl1pPr marL="0" indent="0">
              <a:lnSpc>
                <a:spcPct val="100000"/>
              </a:lnSpc>
              <a:buNone/>
              <a:defRPr sz="2000" b="1" baseline="0">
                <a:solidFill>
                  <a:schemeClr val="accent2"/>
                </a:solidFill>
                <a:latin typeface="+mn-lt"/>
              </a:defRPr>
            </a:lvl1pPr>
            <a:lvl2pPr marL="411480" indent="0">
              <a:lnSpc>
                <a:spcPct val="100000"/>
              </a:lnSpc>
              <a:spcBef>
                <a:spcPts val="300"/>
              </a:spcBef>
              <a:spcAft>
                <a:spcPts val="300"/>
              </a:spcAft>
              <a:buNone/>
              <a:defRPr sz="1800" i="1"/>
            </a:lvl2pPr>
            <a:lvl3pPr marL="411480" indent="0">
              <a:lnSpc>
                <a:spcPct val="100000"/>
              </a:lnSpc>
              <a:spcBef>
                <a:spcPts val="0"/>
              </a:spcBef>
              <a:buNone/>
              <a:defRPr sz="1800" b="1">
                <a:solidFill>
                  <a:schemeClr val="accent1"/>
                </a:solidFill>
              </a:defRPr>
            </a:lvl3pPr>
            <a:lvl4pPr marL="731520" indent="-274320">
              <a:lnSpc>
                <a:spcPct val="100000"/>
              </a:lnSpc>
              <a:buFont typeface="Wingdings" panose="05000000000000000000" pitchFamily="2" charset="2"/>
              <a:buChar char=""/>
              <a:defRPr sz="1400"/>
            </a:lvl4pPr>
            <a:lvl5pPr marL="704088" indent="-228600">
              <a:lnSpc>
                <a:spcPct val="100000"/>
              </a:lnSpc>
              <a:buSzPct val="120000"/>
              <a:buFont typeface="Wingdings" panose="05000000000000000000" pitchFamily="2" charset="2"/>
              <a:buChar char=")"/>
              <a:defRPr sz="14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3939936" y="2865023"/>
            <a:ext cx="5852160" cy="1463040"/>
          </a:xfrm>
        </p:spPr>
        <p:txBody>
          <a:bodyPr>
            <a:noAutofit/>
          </a:bodyPr>
          <a:lstStyle>
            <a:lvl1pPr marL="0" indent="0">
              <a:lnSpc>
                <a:spcPct val="100000"/>
              </a:lnSpc>
              <a:buNone/>
              <a:defRPr sz="2000" b="1">
                <a:solidFill>
                  <a:schemeClr val="accent2"/>
                </a:solidFill>
                <a:latin typeface="+mn-lt"/>
              </a:defRPr>
            </a:lvl1pPr>
            <a:lvl2pPr marL="411480" indent="0">
              <a:lnSpc>
                <a:spcPct val="100000"/>
              </a:lnSpc>
              <a:spcBef>
                <a:spcPts val="300"/>
              </a:spcBef>
              <a:spcAft>
                <a:spcPts val="300"/>
              </a:spcAft>
              <a:buNone/>
              <a:defRPr sz="1800" i="1"/>
            </a:lvl2pPr>
            <a:lvl3pPr marL="411480" indent="0">
              <a:lnSpc>
                <a:spcPct val="100000"/>
              </a:lnSpc>
              <a:spcBef>
                <a:spcPts val="0"/>
              </a:spcBef>
              <a:buNone/>
              <a:defRPr sz="1800" b="1">
                <a:solidFill>
                  <a:schemeClr val="accent1"/>
                </a:solidFill>
              </a:defRPr>
            </a:lvl3pPr>
            <a:lvl4pPr marL="731520" indent="-274320">
              <a:lnSpc>
                <a:spcPct val="100000"/>
              </a:lnSpc>
              <a:buFont typeface="Wingdings" panose="05000000000000000000" pitchFamily="2" charset="2"/>
              <a:buChar char="*"/>
              <a:defRPr sz="1400"/>
            </a:lvl4pPr>
            <a:lvl5pPr marL="704088" indent="-228600">
              <a:lnSpc>
                <a:spcPct val="100000"/>
              </a:lnSpc>
              <a:buSzPct val="120000"/>
              <a:buFont typeface="Wingdings" panose="05000000000000000000" pitchFamily="2" charset="2"/>
              <a:buChar char=""/>
              <a:defRPr sz="14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7" name="Person Info 3">
            <a:extLst>
              <a:ext uri="{FF2B5EF4-FFF2-40B4-BE49-F238E27FC236}">
                <a16:creationId xmlns:a16="http://schemas.microsoft.com/office/drawing/2014/main" id="{7044D133-9771-4CDC-A1AA-FA0A3937A54E}"/>
              </a:ext>
            </a:extLst>
          </p:cNvPr>
          <p:cNvSpPr>
            <a:spLocks noGrp="1"/>
          </p:cNvSpPr>
          <p:nvPr>
            <p:ph sz="half" idx="16" hasCustomPrompt="1"/>
          </p:nvPr>
        </p:nvSpPr>
        <p:spPr>
          <a:xfrm>
            <a:off x="5112080" y="4475398"/>
            <a:ext cx="5852160" cy="1463040"/>
          </a:xfrm>
        </p:spPr>
        <p:txBody>
          <a:bodyPr>
            <a:noAutofit/>
          </a:bodyPr>
          <a:lstStyle>
            <a:lvl1pPr marL="0" indent="0">
              <a:lnSpc>
                <a:spcPct val="100000"/>
              </a:lnSpc>
              <a:buNone/>
              <a:defRPr sz="2000" b="1">
                <a:solidFill>
                  <a:schemeClr val="accent2"/>
                </a:solidFill>
                <a:latin typeface="+mn-lt"/>
              </a:defRPr>
            </a:lvl1pPr>
            <a:lvl2pPr marL="411480" indent="0">
              <a:lnSpc>
                <a:spcPct val="100000"/>
              </a:lnSpc>
              <a:spcBef>
                <a:spcPts val="300"/>
              </a:spcBef>
              <a:spcAft>
                <a:spcPts val="300"/>
              </a:spcAft>
              <a:buNone/>
              <a:defRPr sz="1800" i="1"/>
            </a:lvl2pPr>
            <a:lvl3pPr marL="411480" indent="0">
              <a:lnSpc>
                <a:spcPct val="100000"/>
              </a:lnSpc>
              <a:spcBef>
                <a:spcPts val="0"/>
              </a:spcBef>
              <a:buNone/>
              <a:defRPr sz="1800" b="1">
                <a:solidFill>
                  <a:schemeClr val="accent1"/>
                </a:solidFill>
              </a:defRPr>
            </a:lvl3pPr>
            <a:lvl4pPr marL="731520" indent="-274320">
              <a:lnSpc>
                <a:spcPct val="100000"/>
              </a:lnSpc>
              <a:buFont typeface="Wingdings" panose="05000000000000000000" pitchFamily="2" charset="2"/>
              <a:buChar char="*"/>
              <a:defRPr sz="1400"/>
            </a:lvl4pPr>
            <a:lvl5pPr marL="704088" indent="-228600">
              <a:lnSpc>
                <a:spcPct val="100000"/>
              </a:lnSpc>
              <a:buSzPct val="120000"/>
              <a:buFont typeface="Wingdings" panose="05000000000000000000" pitchFamily="2" charset="2"/>
              <a:buChar char=""/>
              <a:defRPr sz="14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r>
              <a:rPr lang="en-US"/>
              <a:t>Veterans’ Employment and Training Service</a:t>
            </a:r>
          </a:p>
        </p:txBody>
      </p:sp>
      <p:sp>
        <p:nvSpPr>
          <p:cNvPr id="20" name="Slide Number">
            <a:extLst>
              <a:ext uri="{FF2B5EF4-FFF2-40B4-BE49-F238E27FC236}">
                <a16:creationId xmlns:a16="http://schemas.microsoft.com/office/drawing/2014/main" id="{A5EC1EA2-7990-E64B-B3DE-62FC3DA7957B}"/>
              </a:ext>
            </a:extLst>
          </p:cNvPr>
          <p:cNvSpPr>
            <a:spLocks noGrp="1"/>
          </p:cNvSpPr>
          <p:nvPr>
            <p:ph type="sldNum" sz="quarter" idx="12"/>
          </p:nvPr>
        </p:nvSpPr>
        <p:spPr>
          <a:xfrm>
            <a:off x="11192027" y="6413748"/>
            <a:ext cx="652922" cy="365125"/>
          </a:xfrm>
        </p:spPr>
        <p:txBody>
          <a:bodyPr/>
          <a:lstStyle/>
          <a:p>
            <a:fld id="{158B7785-F6D6-45F8-833E-07BD84680091}" type="slidenum">
              <a:rPr lang="en-US" smtClean="0"/>
              <a:t>‹#›</a:t>
            </a:fld>
            <a:endParaRPr lang="en-US"/>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905223" y="1288742"/>
            <a:ext cx="1645920" cy="1645920"/>
          </a:xfrm>
          <a:prstGeom prst="ellipse">
            <a:avLst/>
          </a:prstGeom>
          <a:solidFill>
            <a:srgbClr val="F3F4F4"/>
          </a:solidFill>
          <a:ln w="50800">
            <a:solidFill>
              <a:schemeClr val="accent3"/>
            </a:solidFill>
          </a:ln>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4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052034" y="2836350"/>
            <a:ext cx="1645920" cy="1645920"/>
          </a:xfrm>
          <a:prstGeom prst="ellipse">
            <a:avLst/>
          </a:prstGeom>
          <a:solidFill>
            <a:srgbClr val="F3F4F4"/>
          </a:solidFill>
          <a:ln w="50800">
            <a:solidFill>
              <a:schemeClr val="accent3"/>
            </a:solidFill>
          </a:ln>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4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6" name="Person Photo 3">
            <a:extLst>
              <a:ext uri="{FF2B5EF4-FFF2-40B4-BE49-F238E27FC236}">
                <a16:creationId xmlns:a16="http://schemas.microsoft.com/office/drawing/2014/main" id="{575BFC53-2A3D-4DD1-A840-A0CD9EF2A8F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3198844" y="4383958"/>
            <a:ext cx="1645920" cy="1645920"/>
          </a:xfrm>
          <a:prstGeom prst="ellipse">
            <a:avLst/>
          </a:prstGeom>
          <a:solidFill>
            <a:srgbClr val="F3F4F4"/>
          </a:solidFill>
          <a:ln w="50800">
            <a:solidFill>
              <a:schemeClr val="accent3"/>
            </a:solidFill>
          </a:ln>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4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pic>
        <p:nvPicPr>
          <p:cNvPr id="12" name="Picture 11" descr="A picture containing logo&#10;&#10;Description automatically generated">
            <a:extLst>
              <a:ext uri="{FF2B5EF4-FFF2-40B4-BE49-F238E27FC236}">
                <a16:creationId xmlns:a16="http://schemas.microsoft.com/office/drawing/2014/main" id="{CED60DB2-463D-9543-927D-D97689E96501}"/>
              </a:ext>
            </a:extLst>
          </p:cNvPr>
          <p:cNvPicPr>
            <a:picLocks noChangeAspect="1"/>
          </p:cNvPicPr>
          <p:nvPr userDrawn="1"/>
        </p:nvPicPr>
        <p:blipFill>
          <a:blip r:embed="rId3"/>
          <a:stretch>
            <a:fillRect/>
          </a:stretch>
        </p:blipFill>
        <p:spPr>
          <a:xfrm>
            <a:off x="10159244" y="261048"/>
            <a:ext cx="1813844" cy="841422"/>
          </a:xfrm>
          <a:prstGeom prst="rect">
            <a:avLst/>
          </a:prstGeom>
        </p:spPr>
      </p:pic>
      <p:sp>
        <p:nvSpPr>
          <p:cNvPr id="14" name="Title">
            <a:extLst>
              <a:ext uri="{FF2B5EF4-FFF2-40B4-BE49-F238E27FC236}">
                <a16:creationId xmlns:a16="http://schemas.microsoft.com/office/drawing/2014/main" id="{2B6824CC-4E16-EB4A-AC3C-40131DD32532}"/>
              </a:ext>
            </a:extLst>
          </p:cNvPr>
          <p:cNvSpPr>
            <a:spLocks noGrp="1"/>
          </p:cNvSpPr>
          <p:nvPr>
            <p:ph type="title" hasCustomPrompt="1"/>
          </p:nvPr>
        </p:nvSpPr>
        <p:spPr>
          <a:xfrm>
            <a:off x="905223" y="210800"/>
            <a:ext cx="9254021" cy="786384"/>
          </a:xfrm>
        </p:spPr>
        <p:txBody>
          <a:bodyPr anchor="ctr">
            <a:noAutofit/>
          </a:bodyPr>
          <a:lstStyle>
            <a:lvl1pPr>
              <a:defRPr sz="3200">
                <a:solidFill>
                  <a:schemeClr val="accent2"/>
                </a:solidFill>
              </a:defRPr>
            </a:lvl1pPr>
          </a:lstStyle>
          <a:p>
            <a:r>
              <a:rPr lang="en-US"/>
              <a:t>Enter title for Speakers/Moderators slide</a:t>
            </a:r>
          </a:p>
        </p:txBody>
      </p:sp>
    </p:spTree>
    <p:extLst>
      <p:ext uri="{BB962C8B-B14F-4D97-AF65-F5344CB8AC3E}">
        <p14:creationId xmlns:p14="http://schemas.microsoft.com/office/powerpoint/2010/main" val="27438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666"/>
            <a:ext cx="10515600" cy="4630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cxnSp>
        <p:nvCxnSpPr>
          <p:cNvPr id="9" name="Straight Connector 8"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86001"/>
            <a:ext cx="9684318" cy="1325563"/>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355847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ussion">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97CA15-55EF-C446-9441-E4AE43C2C7B2}"/>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103DF045-75A9-4CB0-9ED0-47EBEC6AE4ED}"/>
              </a:ext>
            </a:extLst>
          </p:cNvPr>
          <p:cNvSpPr>
            <a:spLocks noGrp="1"/>
          </p:cNvSpPr>
          <p:nvPr>
            <p:ph type="sldNum" sz="quarter" idx="13"/>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16" name="Title 15">
            <a:extLst>
              <a:ext uri="{FF2B5EF4-FFF2-40B4-BE49-F238E27FC236}">
                <a16:creationId xmlns:a16="http://schemas.microsoft.com/office/drawing/2014/main" id="{5A8AB324-3A53-4D51-AD45-0262606FFE73}"/>
              </a:ext>
            </a:extLst>
          </p:cNvPr>
          <p:cNvSpPr>
            <a:spLocks noGrp="1"/>
          </p:cNvSpPr>
          <p:nvPr>
            <p:ph type="title" hasCustomPrompt="1"/>
          </p:nvPr>
        </p:nvSpPr>
        <p:spPr>
          <a:xfrm>
            <a:off x="805865" y="638735"/>
            <a:ext cx="5723272" cy="1190065"/>
          </a:xfrm>
        </p:spPr>
        <p:txBody>
          <a:bodyPr anchor="t"/>
          <a:lstStyle>
            <a:lvl1pPr>
              <a:defRPr>
                <a:solidFill>
                  <a:schemeClr val="accent1"/>
                </a:solidFill>
              </a:defRPr>
            </a:lvl1pPr>
          </a:lstStyle>
          <a:p>
            <a:r>
              <a:rPr lang="en-US"/>
              <a:t>Add Discussion Title</a:t>
            </a:r>
          </a:p>
        </p:txBody>
      </p:sp>
      <p:sp>
        <p:nvSpPr>
          <p:cNvPr id="3" name="Discussion Topic">
            <a:extLst>
              <a:ext uri="{FF2B5EF4-FFF2-40B4-BE49-F238E27FC236}">
                <a16:creationId xmlns:a16="http://schemas.microsoft.com/office/drawing/2014/main" id="{C25573A4-A9C4-47F0-9576-FF873A4291CD}"/>
              </a:ext>
            </a:extLst>
          </p:cNvPr>
          <p:cNvSpPr>
            <a:spLocks noGrp="1"/>
          </p:cNvSpPr>
          <p:nvPr userDrawn="1">
            <p:ph type="subTitle" idx="1" hasCustomPrompt="1"/>
          </p:nvPr>
        </p:nvSpPr>
        <p:spPr>
          <a:xfrm>
            <a:off x="2975429" y="1258865"/>
            <a:ext cx="8216598" cy="4654052"/>
          </a:xfrm>
        </p:spPr>
        <p:txBody>
          <a:bodyPr anchor="ctr">
            <a:normAutofit/>
          </a:bodyPr>
          <a:lstStyle>
            <a:lvl1pPr marL="0" indent="0" algn="l">
              <a:lnSpc>
                <a:spcPct val="100000"/>
              </a:lnSpc>
              <a:buNone/>
              <a:defRPr sz="3600" b="0">
                <a:solidFill>
                  <a:schemeClr val="accent3"/>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discussion topic content</a:t>
            </a:r>
          </a:p>
        </p:txBody>
      </p:sp>
      <p:sp>
        <p:nvSpPr>
          <p:cNvPr id="14" name="Footer Placeholder">
            <a:extLst>
              <a:ext uri="{FF2B5EF4-FFF2-40B4-BE49-F238E27FC236}">
                <a16:creationId xmlns:a16="http://schemas.microsoft.com/office/drawing/2014/main" id="{5391F37A-7247-AD48-8F47-0C2E15E84004}"/>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pic>
        <p:nvPicPr>
          <p:cNvPr id="8" name="Picture 7" descr="Background pattern&#10;&#10;Description automatically generated">
            <a:extLst>
              <a:ext uri="{FF2B5EF4-FFF2-40B4-BE49-F238E27FC236}">
                <a16:creationId xmlns:a16="http://schemas.microsoft.com/office/drawing/2014/main" id="{A6686560-9217-BE48-9C95-8F4EAAAE9520}"/>
              </a:ext>
            </a:extLst>
          </p:cNvPr>
          <p:cNvPicPr>
            <a:picLocks noChangeAspect="1"/>
          </p:cNvPicPr>
          <p:nvPr userDrawn="1"/>
        </p:nvPicPr>
        <p:blipFill rotWithShape="1">
          <a:blip r:embed="rId2"/>
          <a:srcRect r="11324"/>
          <a:stretch/>
        </p:blipFill>
        <p:spPr>
          <a:xfrm>
            <a:off x="6096001" y="100022"/>
            <a:ext cx="6095999" cy="1047893"/>
          </a:xfrm>
          <a:prstGeom prst="rect">
            <a:avLst/>
          </a:prstGeom>
        </p:spPr>
      </p:pic>
    </p:spTree>
    <p:extLst>
      <p:ext uri="{BB962C8B-B14F-4D97-AF65-F5344CB8AC3E}">
        <p14:creationId xmlns:p14="http://schemas.microsoft.com/office/powerpoint/2010/main" val="4160122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ll">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ED9388-8CBE-2A4E-8804-CB628447329C}"/>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3789FE-6CF1-4D22-AC2C-603A3F2DE791}"/>
              </a:ext>
              <a:ext uri="{C183D7F6-B498-43B3-948B-1728B52AA6E4}">
                <adec:decorative xmlns:adec="http://schemas.microsoft.com/office/drawing/2017/decorative" val="1"/>
              </a:ext>
            </a:extLst>
          </p:cNvPr>
          <p:cNvSpPr/>
          <p:nvPr userDrawn="1"/>
        </p:nvSpPr>
        <p:spPr>
          <a:xfrm>
            <a:off x="6096000" y="-1"/>
            <a:ext cx="6096000" cy="229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103DF045-75A9-4CB0-9ED0-47EBEC6AE4ED}"/>
              </a:ext>
            </a:extLst>
          </p:cNvPr>
          <p:cNvSpPr>
            <a:spLocks noGrp="1"/>
          </p:cNvSpPr>
          <p:nvPr>
            <p:ph type="sldNum" sz="quarter" idx="13"/>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3" name="Poll Question">
            <a:extLst>
              <a:ext uri="{FF2B5EF4-FFF2-40B4-BE49-F238E27FC236}">
                <a16:creationId xmlns:a16="http://schemas.microsoft.com/office/drawing/2014/main" id="{C25573A4-A9C4-47F0-9576-FF873A4291CD}"/>
              </a:ext>
            </a:extLst>
          </p:cNvPr>
          <p:cNvSpPr>
            <a:spLocks noGrp="1"/>
          </p:cNvSpPr>
          <p:nvPr userDrawn="1">
            <p:ph type="subTitle" idx="1" hasCustomPrompt="1"/>
          </p:nvPr>
        </p:nvSpPr>
        <p:spPr>
          <a:xfrm>
            <a:off x="2000250" y="1467411"/>
            <a:ext cx="9191777" cy="1275645"/>
          </a:xfrm>
        </p:spPr>
        <p:txBody>
          <a:bodyPr anchor="ctr">
            <a:normAutofit/>
          </a:bodyPr>
          <a:lstStyle>
            <a:lvl1pPr marL="0" indent="0" algn="l">
              <a:lnSpc>
                <a:spcPct val="100000"/>
              </a:lnSpc>
              <a:buNone/>
              <a:defRPr sz="2800" b="0">
                <a:solidFill>
                  <a:schemeClr val="accent3"/>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poll question</a:t>
            </a:r>
          </a:p>
        </p:txBody>
      </p:sp>
      <p:sp>
        <p:nvSpPr>
          <p:cNvPr id="4" name="Text Placeholder 3">
            <a:extLst>
              <a:ext uri="{FF2B5EF4-FFF2-40B4-BE49-F238E27FC236}">
                <a16:creationId xmlns:a16="http://schemas.microsoft.com/office/drawing/2014/main" id="{73416667-CA2D-4DDC-AD50-735BBA133708}"/>
              </a:ext>
            </a:extLst>
          </p:cNvPr>
          <p:cNvSpPr>
            <a:spLocks noGrp="1"/>
          </p:cNvSpPr>
          <p:nvPr>
            <p:ph type="body" sz="quarter" idx="14"/>
          </p:nvPr>
        </p:nvSpPr>
        <p:spPr>
          <a:xfrm>
            <a:off x="2574122" y="2818421"/>
            <a:ext cx="8617754" cy="2914625"/>
          </a:xfrm>
        </p:spPr>
        <p:txBody>
          <a:bodyPr anchor="t"/>
          <a:lstStyle>
            <a:lvl1pPr marL="457200" indent="-457200">
              <a:spcBef>
                <a:spcPts val="1800"/>
              </a:spcBef>
              <a:buClr>
                <a:schemeClr val="tx1"/>
              </a:buClr>
              <a:buSzPct val="100000"/>
              <a:buFont typeface="+mj-lt"/>
              <a:buAutoNum type="arabicPeriod"/>
              <a:defRPr sz="2400"/>
            </a:lvl1pPr>
            <a:lvl2pPr marL="777240">
              <a:spcBef>
                <a:spcPts val="400"/>
              </a:spcBef>
              <a:defRPr sz="2000"/>
            </a:lvl2pPr>
            <a:lvl3pPr>
              <a:spcBef>
                <a:spcPts val="200"/>
              </a:spcBef>
              <a:defRPr sz="1900"/>
            </a:lvl3pPr>
            <a:lvl4pPr>
              <a:spcBef>
                <a:spcPts val="200"/>
              </a:spcBef>
              <a:defRPr sz="1800"/>
            </a:lvl4pPr>
            <a:lvl5pPr>
              <a:spcBef>
                <a:spcPts val="2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a:extLst>
              <a:ext uri="{FF2B5EF4-FFF2-40B4-BE49-F238E27FC236}">
                <a16:creationId xmlns:a16="http://schemas.microsoft.com/office/drawing/2014/main" id="{795EAD60-F326-EE4A-9AE1-FB831D163F69}"/>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18" name="Title 15">
            <a:extLst>
              <a:ext uri="{FF2B5EF4-FFF2-40B4-BE49-F238E27FC236}">
                <a16:creationId xmlns:a16="http://schemas.microsoft.com/office/drawing/2014/main" id="{F46A50D5-33CB-D142-83CD-6B11D92992BF}"/>
              </a:ext>
            </a:extLst>
          </p:cNvPr>
          <p:cNvSpPr>
            <a:spLocks noGrp="1"/>
          </p:cNvSpPr>
          <p:nvPr>
            <p:ph type="title" hasCustomPrompt="1"/>
          </p:nvPr>
        </p:nvSpPr>
        <p:spPr>
          <a:xfrm>
            <a:off x="805865" y="638735"/>
            <a:ext cx="5723272" cy="1190065"/>
          </a:xfrm>
        </p:spPr>
        <p:txBody>
          <a:bodyPr anchor="t"/>
          <a:lstStyle>
            <a:lvl1pPr>
              <a:defRPr>
                <a:solidFill>
                  <a:schemeClr val="accent1"/>
                </a:solidFill>
              </a:defRPr>
            </a:lvl1pPr>
          </a:lstStyle>
          <a:p>
            <a:r>
              <a:rPr lang="en-US"/>
              <a:t>Add Polling Question Title</a:t>
            </a:r>
          </a:p>
        </p:txBody>
      </p:sp>
      <p:pic>
        <p:nvPicPr>
          <p:cNvPr id="10" name="Picture 9" descr="Background pattern&#10;&#10;Description automatically generated">
            <a:extLst>
              <a:ext uri="{FF2B5EF4-FFF2-40B4-BE49-F238E27FC236}">
                <a16:creationId xmlns:a16="http://schemas.microsoft.com/office/drawing/2014/main" id="{91949998-8FCF-2947-BC48-2C142D8B3778}"/>
              </a:ext>
            </a:extLst>
          </p:cNvPr>
          <p:cNvPicPr>
            <a:picLocks noChangeAspect="1"/>
          </p:cNvPicPr>
          <p:nvPr userDrawn="1"/>
        </p:nvPicPr>
        <p:blipFill rotWithShape="1">
          <a:blip r:embed="rId2"/>
          <a:srcRect r="11324"/>
          <a:stretch/>
        </p:blipFill>
        <p:spPr>
          <a:xfrm>
            <a:off x="6096001" y="100022"/>
            <a:ext cx="6095999" cy="1047893"/>
          </a:xfrm>
          <a:prstGeom prst="rect">
            <a:avLst/>
          </a:prstGeom>
        </p:spPr>
      </p:pic>
    </p:spTree>
    <p:extLst>
      <p:ext uri="{BB962C8B-B14F-4D97-AF65-F5344CB8AC3E}">
        <p14:creationId xmlns:p14="http://schemas.microsoft.com/office/powerpoint/2010/main" val="1053423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ries / Grouping Set Conten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5C2A50-E086-EC44-BD04-26225E4B689F}"/>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ries Title">
            <a:extLst>
              <a:ext uri="{FF2B5EF4-FFF2-40B4-BE49-F238E27FC236}">
                <a16:creationId xmlns:a16="http://schemas.microsoft.com/office/drawing/2014/main" id="{663AAE9B-64EB-4361-9AEB-EA97997D5CE0}"/>
              </a:ext>
            </a:extLst>
          </p:cNvPr>
          <p:cNvSpPr>
            <a:spLocks noGrp="1"/>
          </p:cNvSpPr>
          <p:nvPr>
            <p:ph type="body" sz="quarter" idx="11" hasCustomPrompt="1"/>
          </p:nvPr>
        </p:nvSpPr>
        <p:spPr>
          <a:xfrm>
            <a:off x="805865" y="382064"/>
            <a:ext cx="5546809" cy="666188"/>
          </a:xfrm>
        </p:spPr>
        <p:txBody>
          <a:bodyPr anchor="ctr">
            <a:normAutofit/>
          </a:bodyPr>
          <a:lstStyle>
            <a:lvl1pPr marL="0" indent="0" algn="l">
              <a:buNone/>
              <a:defRPr sz="2400" b="1" i="1" spc="0" baseline="0">
                <a:solidFill>
                  <a:schemeClr val="accent1"/>
                </a:solidFill>
                <a:latin typeface="+mn-lt"/>
              </a:defRPr>
            </a:lvl1pPr>
          </a:lstStyle>
          <a:p>
            <a:pPr lvl="0"/>
            <a:r>
              <a:rPr lang="en-US"/>
              <a:t>Click to Add Series/Set Title</a:t>
            </a:r>
          </a:p>
        </p:txBody>
      </p:sp>
      <p:sp>
        <p:nvSpPr>
          <p:cNvPr id="23" name="Title 22">
            <a:extLst>
              <a:ext uri="{FF2B5EF4-FFF2-40B4-BE49-F238E27FC236}">
                <a16:creationId xmlns:a16="http://schemas.microsoft.com/office/drawing/2014/main" id="{7E051696-97A7-4AA8-8C53-574DEB3EBB4B}"/>
              </a:ext>
            </a:extLst>
          </p:cNvPr>
          <p:cNvSpPr>
            <a:spLocks noGrp="1"/>
          </p:cNvSpPr>
          <p:nvPr>
            <p:ph type="title"/>
          </p:nvPr>
        </p:nvSpPr>
        <p:spPr>
          <a:xfrm>
            <a:off x="805866" y="1147607"/>
            <a:ext cx="9531934" cy="1005840"/>
          </a:xfrm>
        </p:spPr>
        <p:txBody>
          <a:bodyPr anchor="ctr">
            <a:normAutofit/>
          </a:bodyPr>
          <a:lstStyle>
            <a:lvl1pPr>
              <a:defRPr sz="3200">
                <a:solidFill>
                  <a:schemeClr val="accent2"/>
                </a:solidFill>
              </a:defRPr>
            </a:lvl1pPr>
          </a:lstStyle>
          <a:p>
            <a:r>
              <a:rPr lang="en-US"/>
              <a:t>Click to edit Master title style</a:t>
            </a:r>
          </a:p>
        </p:txBody>
      </p:sp>
      <p:sp>
        <p:nvSpPr>
          <p:cNvPr id="26" name="Text Placeholder">
            <a:extLst>
              <a:ext uri="{FF2B5EF4-FFF2-40B4-BE49-F238E27FC236}">
                <a16:creationId xmlns:a16="http://schemas.microsoft.com/office/drawing/2014/main" id="{C6AB1A51-D60B-41F6-A074-EF5262C0C1E6}"/>
              </a:ext>
            </a:extLst>
          </p:cNvPr>
          <p:cNvSpPr>
            <a:spLocks noGrp="1"/>
          </p:cNvSpPr>
          <p:nvPr>
            <p:ph idx="1"/>
          </p:nvPr>
        </p:nvSpPr>
        <p:spPr>
          <a:xfrm>
            <a:off x="805867" y="2374232"/>
            <a:ext cx="10224084" cy="3699190"/>
          </a:xfrm>
          <a:prstGeom prst="rect">
            <a:avLst/>
          </a:prstGeom>
        </p:spPr>
        <p:txBody>
          <a:bodyPr vert="horz" lIns="91440" tIns="45720" rIns="91440" bIns="45720" rtlCol="0" anchor="t">
            <a:normAutofit/>
          </a:bodyPr>
          <a:lstStyle>
            <a:lvl1pPr>
              <a:lnSpc>
                <a:spcPct val="100000"/>
              </a:lnSpc>
              <a:spcBef>
                <a:spcPts val="1500"/>
              </a:spcBef>
              <a:spcAft>
                <a:spcPts val="200"/>
              </a:spcAft>
              <a:buClr>
                <a:schemeClr val="accent2"/>
              </a:buClr>
              <a:defRPr sz="2400"/>
            </a:lvl1pPr>
            <a:lvl2pPr>
              <a:lnSpc>
                <a:spcPct val="100000"/>
              </a:lnSpc>
              <a:spcBef>
                <a:spcPts val="300"/>
              </a:spcBef>
              <a:spcAft>
                <a:spcPts val="300"/>
              </a:spcAft>
              <a:defRPr sz="2100"/>
            </a:lvl2pPr>
            <a:lvl3pPr>
              <a:lnSpc>
                <a:spcPct val="100000"/>
              </a:lnSpc>
              <a:spcBef>
                <a:spcPts val="100"/>
              </a:spcBef>
              <a:spcAft>
                <a:spcPts val="200"/>
              </a:spcAft>
              <a:defRPr sz="2000"/>
            </a:lvl3pPr>
            <a:lvl4pPr>
              <a:lnSpc>
                <a:spcPct val="100000"/>
              </a:lnSpc>
              <a:spcBef>
                <a:spcPts val="100"/>
              </a:spcBef>
              <a:spcAft>
                <a:spcPts val="200"/>
              </a:spcAft>
              <a:defRPr sz="1900"/>
            </a:lvl4pPr>
            <a:lvl5pPr>
              <a:lnSpc>
                <a:spcPct val="100000"/>
              </a:lnSpc>
              <a:spcBef>
                <a:spcPts val="100"/>
              </a:spcBef>
              <a:spcAft>
                <a:spcPts val="1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a:extLst>
              <a:ext uri="{FF2B5EF4-FFF2-40B4-BE49-F238E27FC236}">
                <a16:creationId xmlns:a16="http://schemas.microsoft.com/office/drawing/2014/main" id="{B91DFD6F-00C6-3148-BFBA-B16C849CB9F5}"/>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12" name="Slide Number">
            <a:extLst>
              <a:ext uri="{FF2B5EF4-FFF2-40B4-BE49-F238E27FC236}">
                <a16:creationId xmlns:a16="http://schemas.microsoft.com/office/drawing/2014/main" id="{5A48A11E-2523-4440-BBDE-CCDCA1D691FC}"/>
              </a:ext>
            </a:extLst>
          </p:cNvPr>
          <p:cNvSpPr>
            <a:spLocks noGrp="1"/>
          </p:cNvSpPr>
          <p:nvPr>
            <p:ph type="sldNum" sz="quarter" idx="12"/>
          </p:nvPr>
        </p:nvSpPr>
        <p:spPr>
          <a:xfrm>
            <a:off x="11192027" y="6431651"/>
            <a:ext cx="652922" cy="277208"/>
          </a:xfrm>
        </p:spPr>
        <p:txBody>
          <a:bodyPr/>
          <a:lstStyle>
            <a:lvl1pPr>
              <a:defRPr>
                <a:solidFill>
                  <a:schemeClr val="accent2"/>
                </a:solidFill>
              </a:defRPr>
            </a:lvl1pPr>
          </a:lstStyle>
          <a:p>
            <a:fld id="{158B7785-F6D6-45F8-833E-07BD84680091}" type="slidenum">
              <a:rPr lang="en-US" smtClean="0"/>
              <a:pPr/>
              <a:t>‹#›</a:t>
            </a:fld>
            <a:endParaRPr lang="en-US"/>
          </a:p>
        </p:txBody>
      </p:sp>
      <p:pic>
        <p:nvPicPr>
          <p:cNvPr id="10" name="Picture 9" descr="Background pattern&#10;&#10;Description automatically generated">
            <a:extLst>
              <a:ext uri="{FF2B5EF4-FFF2-40B4-BE49-F238E27FC236}">
                <a16:creationId xmlns:a16="http://schemas.microsoft.com/office/drawing/2014/main" id="{899F0908-2373-D646-B969-439B5E731BEE}"/>
              </a:ext>
            </a:extLst>
          </p:cNvPr>
          <p:cNvPicPr>
            <a:picLocks noChangeAspect="1"/>
          </p:cNvPicPr>
          <p:nvPr userDrawn="1"/>
        </p:nvPicPr>
        <p:blipFill rotWithShape="1">
          <a:blip r:embed="rId2"/>
          <a:srcRect r="11324"/>
          <a:stretch/>
        </p:blipFill>
        <p:spPr>
          <a:xfrm>
            <a:off x="6096001" y="100022"/>
            <a:ext cx="6095999" cy="1047893"/>
          </a:xfrm>
          <a:prstGeom prst="rect">
            <a:avLst/>
          </a:prstGeom>
        </p:spPr>
      </p:pic>
    </p:spTree>
    <p:extLst>
      <p:ext uri="{BB962C8B-B14F-4D97-AF65-F5344CB8AC3E}">
        <p14:creationId xmlns:p14="http://schemas.microsoft.com/office/powerpoint/2010/main" val="583495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A3742C9-2EAF-E54E-8BAA-E8391C35448B}"/>
              </a:ext>
            </a:extLst>
          </p:cNvPr>
          <p:cNvSpPr/>
          <p:nvPr userDrawn="1"/>
        </p:nvSpPr>
        <p:spPr>
          <a:xfrm>
            <a:off x="0" y="6189663"/>
            <a:ext cx="12192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3789FE-6CF1-4D22-AC2C-603A3F2DE791}"/>
              </a:ext>
              <a:ext uri="{C183D7F6-B498-43B3-948B-1728B52AA6E4}">
                <adec:decorative xmlns:adec="http://schemas.microsoft.com/office/drawing/2017/decorative" val="1"/>
              </a:ext>
            </a:extLst>
          </p:cNvPr>
          <p:cNvSpPr/>
          <p:nvPr userDrawn="1"/>
        </p:nvSpPr>
        <p:spPr>
          <a:xfrm>
            <a:off x="6096000" y="-1"/>
            <a:ext cx="6096000" cy="229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103DF045-75A9-4CB0-9ED0-47EBEC6AE4ED}"/>
              </a:ext>
            </a:extLst>
          </p:cNvPr>
          <p:cNvSpPr>
            <a:spLocks noGrp="1"/>
          </p:cNvSpPr>
          <p:nvPr>
            <p:ph type="sldNum" sz="quarter" idx="13"/>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3" name="Questions Guidance">
            <a:extLst>
              <a:ext uri="{FF2B5EF4-FFF2-40B4-BE49-F238E27FC236}">
                <a16:creationId xmlns:a16="http://schemas.microsoft.com/office/drawing/2014/main" id="{C25573A4-A9C4-47F0-9576-FF873A4291CD}"/>
              </a:ext>
            </a:extLst>
          </p:cNvPr>
          <p:cNvSpPr>
            <a:spLocks noGrp="1"/>
          </p:cNvSpPr>
          <p:nvPr userDrawn="1">
            <p:ph type="subTitle" idx="1" hasCustomPrompt="1"/>
          </p:nvPr>
        </p:nvSpPr>
        <p:spPr>
          <a:xfrm>
            <a:off x="803271" y="1826041"/>
            <a:ext cx="10388756" cy="4086876"/>
          </a:xfrm>
        </p:spPr>
        <p:txBody>
          <a:bodyPr anchor="ctr">
            <a:normAutofit/>
          </a:bodyPr>
          <a:lstStyle>
            <a:lvl1pPr marL="0" indent="0" algn="l">
              <a:lnSpc>
                <a:spcPct val="100000"/>
              </a:lnSpc>
              <a:buNone/>
              <a:defRPr sz="3600" b="0">
                <a:solidFill>
                  <a:schemeClr val="accent3"/>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guidance for how to answer questions here.</a:t>
            </a:r>
          </a:p>
        </p:txBody>
      </p:sp>
      <p:sp>
        <p:nvSpPr>
          <p:cNvPr id="9" name="Footer Placeholder">
            <a:extLst>
              <a:ext uri="{FF2B5EF4-FFF2-40B4-BE49-F238E27FC236}">
                <a16:creationId xmlns:a16="http://schemas.microsoft.com/office/drawing/2014/main" id="{00C22634-E62C-C142-8A8C-4FC86ECB09EA}"/>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11" name="Title 15">
            <a:extLst>
              <a:ext uri="{FF2B5EF4-FFF2-40B4-BE49-F238E27FC236}">
                <a16:creationId xmlns:a16="http://schemas.microsoft.com/office/drawing/2014/main" id="{F96374ED-B8A8-7642-AAD0-584E92751079}"/>
              </a:ext>
            </a:extLst>
          </p:cNvPr>
          <p:cNvSpPr>
            <a:spLocks noGrp="1"/>
          </p:cNvSpPr>
          <p:nvPr>
            <p:ph type="title" hasCustomPrompt="1"/>
          </p:nvPr>
        </p:nvSpPr>
        <p:spPr>
          <a:xfrm>
            <a:off x="805865" y="638735"/>
            <a:ext cx="5723272" cy="1190065"/>
          </a:xfrm>
        </p:spPr>
        <p:txBody>
          <a:bodyPr anchor="t"/>
          <a:lstStyle>
            <a:lvl1pPr>
              <a:defRPr>
                <a:solidFill>
                  <a:schemeClr val="accent1"/>
                </a:solidFill>
              </a:defRPr>
            </a:lvl1pPr>
          </a:lstStyle>
          <a:p>
            <a:r>
              <a:rPr lang="en-US"/>
              <a:t>Add “Any Questions?” Title</a:t>
            </a:r>
          </a:p>
        </p:txBody>
      </p:sp>
      <p:pic>
        <p:nvPicPr>
          <p:cNvPr id="15" name="Picture 14" descr="Background pattern&#10;&#10;Description automatically generated">
            <a:extLst>
              <a:ext uri="{FF2B5EF4-FFF2-40B4-BE49-F238E27FC236}">
                <a16:creationId xmlns:a16="http://schemas.microsoft.com/office/drawing/2014/main" id="{060434B6-1A7A-6647-AE94-72A51965ED82}"/>
              </a:ext>
            </a:extLst>
          </p:cNvPr>
          <p:cNvPicPr>
            <a:picLocks noChangeAspect="1"/>
          </p:cNvPicPr>
          <p:nvPr userDrawn="1"/>
        </p:nvPicPr>
        <p:blipFill rotWithShape="1">
          <a:blip r:embed="rId2"/>
          <a:srcRect r="11324"/>
          <a:stretch/>
        </p:blipFill>
        <p:spPr>
          <a:xfrm>
            <a:off x="6096001" y="100022"/>
            <a:ext cx="6095999" cy="1047893"/>
          </a:xfrm>
          <a:prstGeom prst="rect">
            <a:avLst/>
          </a:prstGeom>
        </p:spPr>
      </p:pic>
    </p:spTree>
    <p:extLst>
      <p:ext uri="{BB962C8B-B14F-4D97-AF65-F5344CB8AC3E}">
        <p14:creationId xmlns:p14="http://schemas.microsoft.com/office/powerpoint/2010/main" val="3459012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lstStyle>
            <a:lvl1pPr>
              <a:defRPr>
                <a:solidFill>
                  <a:schemeClr val="accent2"/>
                </a:solidFill>
              </a:defRPr>
            </a:lvl1pPr>
          </a:lstStyle>
          <a:p>
            <a:r>
              <a:rPr lang="en-US"/>
              <a:t>Add “Resources” Title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428750"/>
            <a:ext cx="5181600" cy="4718050"/>
          </a:xfrm>
        </p:spPr>
        <p:txBody>
          <a:bodyPr anchor="t">
            <a:noAutofit/>
          </a:bodyPr>
          <a:lstStyle>
            <a:lvl1pPr>
              <a:buClr>
                <a:schemeClr val="accent2"/>
              </a:buClr>
              <a:defRPr sz="2300" b="0" i="1">
                <a:solidFill>
                  <a:schemeClr val="tx1"/>
                </a:solidFill>
              </a:defRPr>
            </a:lvl1pPr>
            <a:lvl2pPr marL="731520" indent="-365760">
              <a:buClr>
                <a:schemeClr val="accent1"/>
              </a:buClr>
              <a:buSzPct val="110000"/>
              <a:buFont typeface="Wingdings" panose="05000000000000000000" pitchFamily="2" charset="2"/>
              <a:buChar char=""/>
              <a:defRPr sz="1800" u="sng">
                <a:solidFill>
                  <a:schemeClr val="accent6"/>
                </a:solidFill>
              </a:defRPr>
            </a:lvl2pPr>
            <a:lvl3pPr marL="365760">
              <a:buClr>
                <a:schemeClr val="bg1"/>
              </a:buClr>
              <a:defRPr sz="1800" i="1"/>
            </a:lvl3pPr>
            <a:lvl4pPr>
              <a:defRPr sz="1800"/>
            </a:lvl4pPr>
            <a:lvl5pPr>
              <a:buClr>
                <a:schemeClr val="accent5"/>
              </a:buClr>
              <a:defRPr sz="1800"/>
            </a:lvl5pPr>
          </a:lstStyle>
          <a:p>
            <a:pPr lvl="0"/>
            <a:r>
              <a:rPr lang="en-US"/>
              <a:t>Add Resource Title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428750"/>
            <a:ext cx="5181600" cy="4718050"/>
          </a:xfrm>
        </p:spPr>
        <p:txBody>
          <a:bodyPr anchor="t">
            <a:noAutofit/>
          </a:bodyPr>
          <a:lstStyle>
            <a:lvl1pPr>
              <a:buClr>
                <a:schemeClr val="accent2"/>
              </a:buClr>
              <a:defRPr sz="2300" b="0" i="1">
                <a:solidFill>
                  <a:schemeClr val="tx1"/>
                </a:solidFill>
              </a:defRPr>
            </a:lvl1pPr>
            <a:lvl2pPr marL="731520" indent="-365760">
              <a:buClr>
                <a:schemeClr val="accent1"/>
              </a:buClr>
              <a:buSzPct val="110000"/>
              <a:buFont typeface="Wingdings" panose="05000000000000000000" pitchFamily="2" charset="2"/>
              <a:buChar char="ð"/>
              <a:defRPr sz="1800" u="sng">
                <a:solidFill>
                  <a:schemeClr val="accent6"/>
                </a:solidFill>
              </a:defRPr>
            </a:lvl2pPr>
            <a:lvl3pPr marL="365760" indent="-274320">
              <a:buClr>
                <a:schemeClr val="bg1"/>
              </a:buClr>
              <a:defRPr sz="1800" i="1"/>
            </a:lvl3pPr>
            <a:lvl4pPr>
              <a:defRPr sz="1800"/>
            </a:lvl4pPr>
            <a:lvl5pPr>
              <a:buClr>
                <a:schemeClr val="accent5"/>
              </a:buClr>
              <a:defRPr sz="1800"/>
            </a:lvl5pPr>
          </a:lstStyle>
          <a:p>
            <a:pPr lvl="0"/>
            <a:r>
              <a:rPr lang="en-US"/>
              <a:t>Add Resource Title</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82D04658-8274-F74E-8E29-CE126013A7B9}"/>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pic>
        <p:nvPicPr>
          <p:cNvPr id="9" name="Picture 8" descr="A picture containing logo&#10;&#10;Description automatically generated">
            <a:extLst>
              <a:ext uri="{FF2B5EF4-FFF2-40B4-BE49-F238E27FC236}">
                <a16:creationId xmlns:a16="http://schemas.microsoft.com/office/drawing/2014/main" id="{10066EC5-1BDD-554A-8681-C00284A3A4D6}"/>
              </a:ext>
            </a:extLst>
          </p:cNvPr>
          <p:cNvPicPr>
            <a:picLocks noChangeAspect="1"/>
          </p:cNvPicPr>
          <p:nvPr userDrawn="1"/>
        </p:nvPicPr>
        <p:blipFill>
          <a:blip r:embed="rId2"/>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2029970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CC9EA8F-2DFF-4F02-95B9-44E5CC5ED0EF}"/>
              </a:ext>
            </a:extLst>
          </p:cNvPr>
          <p:cNvSpPr>
            <a:spLocks noGrp="1"/>
          </p:cNvSpPr>
          <p:nvPr userDrawn="1">
            <p:ph type="title" hasCustomPrompt="1"/>
          </p:nvPr>
        </p:nvSpPr>
        <p:spPr>
          <a:xfrm>
            <a:off x="3785192" y="210800"/>
            <a:ext cx="6374052" cy="786384"/>
          </a:xfrm>
        </p:spPr>
        <p:txBody>
          <a:bodyPr anchor="ctr">
            <a:noAutofit/>
          </a:bodyPr>
          <a:lstStyle>
            <a:lvl1pPr>
              <a:defRPr sz="3200">
                <a:solidFill>
                  <a:schemeClr val="accent2"/>
                </a:solidFill>
              </a:defRPr>
            </a:lvl1pPr>
          </a:lstStyle>
          <a:p>
            <a:r>
              <a:rPr lang="en-US"/>
              <a:t>Enter Title for “Contact” Slide</a:t>
            </a:r>
          </a:p>
        </p:txBody>
      </p:sp>
      <p:sp>
        <p:nvSpPr>
          <p:cNvPr id="4" name="Contact Info">
            <a:extLst>
              <a:ext uri="{FF2B5EF4-FFF2-40B4-BE49-F238E27FC236}">
                <a16:creationId xmlns:a16="http://schemas.microsoft.com/office/drawing/2014/main" id="{134CD3E4-027C-4B7D-A65C-7DBA57E90025}"/>
              </a:ext>
            </a:extLst>
          </p:cNvPr>
          <p:cNvSpPr>
            <a:spLocks noGrp="1"/>
          </p:cNvSpPr>
          <p:nvPr userDrawn="1">
            <p:ph sz="half" idx="2" hasCustomPrompt="1"/>
          </p:nvPr>
        </p:nvSpPr>
        <p:spPr>
          <a:xfrm>
            <a:off x="3785192" y="1207984"/>
            <a:ext cx="8102006" cy="4874469"/>
          </a:xfrm>
        </p:spPr>
        <p:txBody>
          <a:bodyPr>
            <a:normAutofit/>
          </a:bodyPr>
          <a:lstStyle>
            <a:lvl1pPr marL="0" indent="0">
              <a:lnSpc>
                <a:spcPct val="100000"/>
              </a:lnSpc>
              <a:spcBef>
                <a:spcPts val="1200"/>
              </a:spcBef>
              <a:buNone/>
              <a:defRPr sz="2200" b="1" baseline="0">
                <a:solidFill>
                  <a:schemeClr val="accent2"/>
                </a:solidFill>
                <a:latin typeface="+mn-lt"/>
              </a:defRPr>
            </a:lvl1pPr>
            <a:lvl2pPr marL="411480" indent="0">
              <a:lnSpc>
                <a:spcPct val="100000"/>
              </a:lnSpc>
              <a:spcBef>
                <a:spcPts val="200"/>
              </a:spcBef>
              <a:spcAft>
                <a:spcPts val="100"/>
              </a:spcAft>
              <a:buNone/>
              <a:defRPr sz="1800" i="1"/>
            </a:lvl2pPr>
            <a:lvl3pPr marL="411480" indent="0">
              <a:lnSpc>
                <a:spcPct val="100000"/>
              </a:lnSpc>
              <a:spcBef>
                <a:spcPts val="100"/>
              </a:spcBef>
              <a:spcAft>
                <a:spcPts val="300"/>
              </a:spcAft>
              <a:buNone/>
              <a:defRPr sz="1800" b="1">
                <a:solidFill>
                  <a:schemeClr val="accent1"/>
                </a:solidFill>
              </a:defRPr>
            </a:lvl3pPr>
            <a:lvl4pPr marL="822960" indent="-365760">
              <a:lnSpc>
                <a:spcPct val="100000"/>
              </a:lnSpc>
              <a:spcBef>
                <a:spcPts val="100"/>
              </a:spcBef>
              <a:spcAft>
                <a:spcPts val="100"/>
              </a:spcAft>
              <a:buFont typeface="Wingdings" panose="05000000000000000000" pitchFamily="2" charset="2"/>
              <a:buChar char=""/>
              <a:defRPr sz="1600"/>
            </a:lvl4pPr>
            <a:lvl5pPr marL="841248" indent="-365760">
              <a:lnSpc>
                <a:spcPct val="100000"/>
              </a:lnSpc>
              <a:spcBef>
                <a:spcPts val="100"/>
              </a:spcBef>
              <a:spcAft>
                <a:spcPts val="100"/>
              </a:spcAft>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4" name="Footer Placeholder">
            <a:extLst>
              <a:ext uri="{FF2B5EF4-FFF2-40B4-BE49-F238E27FC236}">
                <a16:creationId xmlns:a16="http://schemas.microsoft.com/office/drawing/2014/main" id="{501BBB67-6B8D-8B4E-A61E-A4DB31D1700B}"/>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bg1"/>
                </a:solidFill>
              </a:defRPr>
            </a:lvl1pPr>
          </a:lstStyle>
          <a:p>
            <a:r>
              <a:rPr lang="en-US"/>
              <a:t>Veterans’ Employment and Training Service</a:t>
            </a:r>
          </a:p>
        </p:txBody>
      </p:sp>
      <p:sp>
        <p:nvSpPr>
          <p:cNvPr id="15" name="Slide Number">
            <a:extLst>
              <a:ext uri="{FF2B5EF4-FFF2-40B4-BE49-F238E27FC236}">
                <a16:creationId xmlns:a16="http://schemas.microsoft.com/office/drawing/2014/main" id="{87FCEB8F-D1AB-1045-85BA-661B33E34AA4}"/>
              </a:ext>
            </a:extLst>
          </p:cNvPr>
          <p:cNvSpPr>
            <a:spLocks noGrp="1"/>
          </p:cNvSpPr>
          <p:nvPr>
            <p:ph type="sldNum" sz="quarter" idx="12"/>
          </p:nvPr>
        </p:nvSpPr>
        <p:spPr>
          <a:xfrm>
            <a:off x="11192027" y="6431651"/>
            <a:ext cx="652922" cy="277208"/>
          </a:xfrm>
        </p:spPr>
        <p:txBody>
          <a:bodyPr/>
          <a:lstStyle/>
          <a:p>
            <a:fld id="{158B7785-F6D6-45F8-833E-07BD84680091}" type="slidenum">
              <a:rPr lang="en-US" smtClean="0"/>
              <a:t>‹#›</a:t>
            </a:fld>
            <a:endParaRPr lang="en-US"/>
          </a:p>
        </p:txBody>
      </p:sp>
      <p:pic>
        <p:nvPicPr>
          <p:cNvPr id="18" name="Picture 17" descr="Background pattern&#10;&#10;Description automatically generated">
            <a:extLst>
              <a:ext uri="{FF2B5EF4-FFF2-40B4-BE49-F238E27FC236}">
                <a16:creationId xmlns:a16="http://schemas.microsoft.com/office/drawing/2014/main" id="{623147F2-0FE3-7749-9E98-5B2FACC9CAC9}"/>
              </a:ext>
            </a:extLst>
          </p:cNvPr>
          <p:cNvPicPr>
            <a:picLocks noChangeAspect="1"/>
          </p:cNvPicPr>
          <p:nvPr userDrawn="1"/>
        </p:nvPicPr>
        <p:blipFill rotWithShape="1">
          <a:blip r:embed="rId2"/>
          <a:srcRect l="11066" r="11324"/>
          <a:stretch/>
        </p:blipFill>
        <p:spPr>
          <a:xfrm rot="16200000">
            <a:off x="-1856243" y="1856244"/>
            <a:ext cx="6280880" cy="2568389"/>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1CEB107-661B-D743-BDA9-4C2EC34B3073}"/>
              </a:ext>
            </a:extLst>
          </p:cNvPr>
          <p:cNvPicPr>
            <a:picLocks noChangeAspect="1"/>
          </p:cNvPicPr>
          <p:nvPr userDrawn="1"/>
        </p:nvPicPr>
        <p:blipFill>
          <a:blip r:embed="rId3"/>
          <a:stretch>
            <a:fillRect/>
          </a:stretch>
        </p:blipFill>
        <p:spPr>
          <a:xfrm>
            <a:off x="10159244" y="261048"/>
            <a:ext cx="1813844" cy="841422"/>
          </a:xfrm>
          <a:prstGeom prst="rect">
            <a:avLst/>
          </a:prstGeom>
        </p:spPr>
      </p:pic>
    </p:spTree>
    <p:extLst>
      <p:ext uri="{BB962C8B-B14F-4D97-AF65-F5344CB8AC3E}">
        <p14:creationId xmlns:p14="http://schemas.microsoft.com/office/powerpoint/2010/main" val="2191900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 You">
    <p:bg>
      <p:bgRef idx="1001">
        <a:schemeClr val="bg1"/>
      </p:bgRef>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BA5C4DB-E907-D843-84FF-2CC14AFB2898}"/>
              </a:ext>
            </a:extLst>
          </p:cNvPr>
          <p:cNvPicPr>
            <a:picLocks noChangeAspect="1"/>
          </p:cNvPicPr>
          <p:nvPr userDrawn="1"/>
        </p:nvPicPr>
        <p:blipFill>
          <a:blip r:embed="rId2">
            <a:alphaModFix amt="20000"/>
          </a:blip>
          <a:stretch>
            <a:fillRect/>
          </a:stretch>
        </p:blipFill>
        <p:spPr>
          <a:xfrm>
            <a:off x="-737" y="-2"/>
            <a:ext cx="12192737" cy="5605272"/>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userDrawn="1">
            <p:ph type="sldNum" sz="quarter" idx="12"/>
          </p:nvPr>
        </p:nvSpPr>
        <p:spPr/>
        <p:txBody>
          <a:bodyPr/>
          <a:lstStyle>
            <a:lvl1pPr>
              <a:defRPr>
                <a:solidFill>
                  <a:schemeClr val="accent2"/>
                </a:solidFill>
              </a:defRPr>
            </a:lvl1pPr>
          </a:lstStyle>
          <a:p>
            <a:fld id="{158B7785-F6D6-45F8-833E-07BD84680091}" type="slidenum">
              <a:rPr lang="en-US" smtClean="0"/>
              <a:pPr/>
              <a:t>‹#›</a:t>
            </a:fld>
            <a:endParaRPr lang="en-US"/>
          </a:p>
        </p:txBody>
      </p:sp>
      <p:sp>
        <p:nvSpPr>
          <p:cNvPr id="13" name="Footer Placeholder">
            <a:extLst>
              <a:ext uri="{FF2B5EF4-FFF2-40B4-BE49-F238E27FC236}">
                <a16:creationId xmlns:a16="http://schemas.microsoft.com/office/drawing/2014/main" id="{0CDF10EC-E953-5849-8F49-0FABE5B43554}"/>
              </a:ext>
            </a:extLst>
          </p:cNvPr>
          <p:cNvSpPr>
            <a:spLocks noGrp="1"/>
          </p:cNvSpPr>
          <p:nvPr>
            <p:ph type="ftr" sz="quarter" idx="3"/>
          </p:nvPr>
        </p:nvSpPr>
        <p:spPr>
          <a:xfrm>
            <a:off x="2301644" y="6431651"/>
            <a:ext cx="7588712" cy="277207"/>
          </a:xfrm>
          <a:prstGeom prst="rect">
            <a:avLst/>
          </a:prstGeom>
        </p:spPr>
        <p:txBody>
          <a:bodyPr vert="horz" lIns="91440" tIns="45720" rIns="91440" bIns="45720" rtlCol="0" anchor="ctr"/>
          <a:lstStyle>
            <a:lvl1pPr algn="ctr">
              <a:defRPr sz="1400" b="0">
                <a:solidFill>
                  <a:schemeClr val="accent2"/>
                </a:solidFill>
              </a:defRPr>
            </a:lvl1pPr>
          </a:lstStyle>
          <a:p>
            <a:r>
              <a:rPr lang="en-US"/>
              <a:t>Veterans’ Employment and Training Service</a:t>
            </a:r>
          </a:p>
        </p:txBody>
      </p:sp>
      <p:sp>
        <p:nvSpPr>
          <p:cNvPr id="7" name="Title 3">
            <a:extLst>
              <a:ext uri="{FF2B5EF4-FFF2-40B4-BE49-F238E27FC236}">
                <a16:creationId xmlns:a16="http://schemas.microsoft.com/office/drawing/2014/main" id="{74478FA0-F8E7-9F4A-860D-C1896F4D7D2D}"/>
              </a:ext>
            </a:extLst>
          </p:cNvPr>
          <p:cNvSpPr>
            <a:spLocks noGrp="1"/>
          </p:cNvSpPr>
          <p:nvPr>
            <p:ph type="title" hasCustomPrompt="1"/>
          </p:nvPr>
        </p:nvSpPr>
        <p:spPr>
          <a:xfrm>
            <a:off x="5695405" y="2304464"/>
            <a:ext cx="6250033" cy="2249072"/>
          </a:xfrm>
        </p:spPr>
        <p:txBody>
          <a:bodyPr anchor="ctr">
            <a:noAutofit/>
          </a:bodyPr>
          <a:lstStyle>
            <a:lvl1pPr algn="ctr">
              <a:defRPr sz="8000" b="1">
                <a:solidFill>
                  <a:schemeClr val="accent2"/>
                </a:solidFill>
              </a:defRPr>
            </a:lvl1pPr>
          </a:lstStyle>
          <a:p>
            <a:r>
              <a:rPr lang="en-US"/>
              <a:t>Add “Thank You” Title</a:t>
            </a:r>
          </a:p>
        </p:txBody>
      </p:sp>
      <p:sp>
        <p:nvSpPr>
          <p:cNvPr id="8" name="Closing Message">
            <a:extLst>
              <a:ext uri="{FF2B5EF4-FFF2-40B4-BE49-F238E27FC236}">
                <a16:creationId xmlns:a16="http://schemas.microsoft.com/office/drawing/2014/main" id="{8F30A6F6-CFFE-B54C-B3B5-6DE3A675E30E}"/>
              </a:ext>
            </a:extLst>
          </p:cNvPr>
          <p:cNvSpPr>
            <a:spLocks noGrp="1"/>
          </p:cNvSpPr>
          <p:nvPr>
            <p:ph type="body" idx="1" hasCustomPrompt="1"/>
          </p:nvPr>
        </p:nvSpPr>
        <p:spPr>
          <a:xfrm>
            <a:off x="5042264" y="4553535"/>
            <a:ext cx="6903174" cy="1450733"/>
          </a:xfrm>
        </p:spPr>
        <p:txBody>
          <a:bodyPr>
            <a:normAutofit/>
          </a:bodyPr>
          <a:lstStyle>
            <a:lvl1pPr marL="0" indent="0" algn="l">
              <a:buNone/>
              <a:defRPr sz="3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Add closing message or information.</a:t>
            </a:r>
          </a:p>
        </p:txBody>
      </p:sp>
    </p:spTree>
    <p:extLst>
      <p:ext uri="{BB962C8B-B14F-4D97-AF65-F5344CB8AC3E}">
        <p14:creationId xmlns:p14="http://schemas.microsoft.com/office/powerpoint/2010/main" val="7307991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213D08-8374-7C4E-A5C1-5B49C42F10C4}"/>
              </a:ext>
            </a:extLst>
          </p:cNvPr>
          <p:cNvSpPr/>
          <p:nvPr userDrawn="1"/>
        </p:nvSpPr>
        <p:spPr>
          <a:xfrm>
            <a:off x="0" y="1"/>
            <a:ext cx="12192000" cy="6858000"/>
          </a:xfrm>
          <a:prstGeom prst="rect">
            <a:avLst/>
          </a:prstGeom>
          <a:gradFill flip="none" rotWithShape="1">
            <a:gsLst>
              <a:gs pos="52000">
                <a:schemeClr val="accent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logo&#10;&#10;Description automatically generated">
            <a:extLst>
              <a:ext uri="{FF2B5EF4-FFF2-40B4-BE49-F238E27FC236}">
                <a16:creationId xmlns:a16="http://schemas.microsoft.com/office/drawing/2014/main" id="{E0580E33-30F8-9846-B8BB-5DCAE5BEAE75}"/>
              </a:ext>
            </a:extLst>
          </p:cNvPr>
          <p:cNvPicPr>
            <a:picLocks noChangeAspect="1"/>
          </p:cNvPicPr>
          <p:nvPr userDrawn="1"/>
        </p:nvPicPr>
        <p:blipFill>
          <a:blip r:embed="rId2"/>
          <a:stretch>
            <a:fillRect/>
          </a:stretch>
        </p:blipFill>
        <p:spPr>
          <a:xfrm>
            <a:off x="0" y="607019"/>
            <a:ext cx="12192000" cy="5655733"/>
          </a:xfrm>
          <a:prstGeom prst="rect">
            <a:avLst/>
          </a:prstGeom>
        </p:spPr>
      </p:pic>
    </p:spTree>
    <p:extLst>
      <p:ext uri="{BB962C8B-B14F-4D97-AF65-F5344CB8AC3E}">
        <p14:creationId xmlns:p14="http://schemas.microsoft.com/office/powerpoint/2010/main" val="230052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49667"/>
            <a:ext cx="5181600" cy="4627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9667"/>
            <a:ext cx="5181600" cy="4627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cxnSp>
        <p:nvCxnSpPr>
          <p:cNvPr id="9" name="Straight Connector 8"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50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322831"/>
            <a:ext cx="5157787" cy="823912"/>
          </a:xfrm>
          <a:solidFill>
            <a:schemeClr val="tx2"/>
          </a:solidFill>
        </p:spPr>
        <p:txBody>
          <a:bodyPr anchor="ctr">
            <a:normAutofit/>
          </a:bodyPr>
          <a:lstStyle>
            <a:lvl1pPr marL="0" indent="0">
              <a:buNone/>
              <a:defRPr sz="26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3"/>
          <p:cNvSpPr>
            <a:spLocks noGrp="1"/>
          </p:cNvSpPr>
          <p:nvPr>
            <p:ph sz="half" idx="2"/>
          </p:nvPr>
        </p:nvSpPr>
        <p:spPr>
          <a:xfrm>
            <a:off x="839788" y="2194868"/>
            <a:ext cx="5157787" cy="4085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322831"/>
            <a:ext cx="5183188" cy="823912"/>
          </a:xfrm>
          <a:solidFill>
            <a:schemeClr val="tx2"/>
          </a:solidFill>
        </p:spPr>
        <p:txBody>
          <a:bodyPr anchor="ctr">
            <a:normAutofit/>
          </a:bodyPr>
          <a:lstStyle>
            <a:lvl1pPr marL="0" indent="0">
              <a:buNone/>
              <a:defRPr sz="26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5"/>
          <p:cNvSpPr>
            <a:spLocks noGrp="1"/>
          </p:cNvSpPr>
          <p:nvPr>
            <p:ph sz="quarter" idx="4"/>
          </p:nvPr>
        </p:nvSpPr>
        <p:spPr>
          <a:xfrm>
            <a:off x="6172200" y="2194868"/>
            <a:ext cx="5183188" cy="4085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Veterans’ Employment and Training Service</a:t>
            </a:r>
          </a:p>
        </p:txBody>
      </p:sp>
      <p:sp>
        <p:nvSpPr>
          <p:cNvPr id="9" name="Slide Number Placeholder 8"/>
          <p:cNvSpPr>
            <a:spLocks noGrp="1"/>
          </p:cNvSpPr>
          <p:nvPr>
            <p:ph type="sldNum" sz="quarter" idx="12"/>
          </p:nvPr>
        </p:nvSpPr>
        <p:spPr/>
        <p:txBody>
          <a:bodyPr/>
          <a:lstStyle/>
          <a:p>
            <a:fld id="{9F533A62-0560-4741-9272-0FF595F394C3}" type="slidenum">
              <a:rPr lang="en-US" smtClean="0"/>
              <a:t>‹#›</a:t>
            </a:fld>
            <a:endParaRPr lang="en-US"/>
          </a:p>
        </p:txBody>
      </p:sp>
      <p:sp>
        <p:nvSpPr>
          <p:cNvPr id="10" name="Title 1"/>
          <p:cNvSpPr txBox="1">
            <a:spLocks/>
          </p:cNvSpPr>
          <p:nvPr userDrawn="1"/>
        </p:nvSpPr>
        <p:spPr>
          <a:xfrm>
            <a:off x="838200" y="86001"/>
            <a:ext cx="9684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a:lstStyle>
          <a:p>
            <a:r>
              <a:rPr lang="en-US"/>
              <a:t>Click to </a:t>
            </a:r>
            <a:r>
              <a:rPr lang="en-US" sz="3600"/>
              <a:t>edit</a:t>
            </a:r>
            <a:r>
              <a:rPr lang="en-US"/>
              <a:t> Master title style</a:t>
            </a:r>
          </a:p>
        </p:txBody>
      </p:sp>
    </p:spTree>
    <p:extLst>
      <p:ext uri="{BB962C8B-B14F-4D97-AF65-F5344CB8AC3E}">
        <p14:creationId xmlns:p14="http://schemas.microsoft.com/office/powerpoint/2010/main" val="411224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5" name="Rectangle 4" descr="Decorative"/>
          <p:cNvSpPr/>
          <p:nvPr userDrawn="1"/>
        </p:nvSpPr>
        <p:spPr>
          <a:xfrm>
            <a:off x="10388906" y="-1"/>
            <a:ext cx="1803094" cy="100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27735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5" name="Rectangle 4" descr="Decorative"/>
          <p:cNvSpPr/>
          <p:nvPr userDrawn="1"/>
        </p:nvSpPr>
        <p:spPr>
          <a:xfrm>
            <a:off x="10388906" y="-1"/>
            <a:ext cx="1803094" cy="100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97746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001"/>
            <a:ext cx="9684318"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Decorative"/>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522518" y="230188"/>
            <a:ext cx="1441800" cy="669085"/>
          </a:xfrm>
          <a:prstGeom prst="rect">
            <a:avLst/>
          </a:prstGeom>
        </p:spPr>
      </p:pic>
      <p:sp>
        <p:nvSpPr>
          <p:cNvPr id="3" name="Text Placeholder 2"/>
          <p:cNvSpPr>
            <a:spLocks noGrp="1"/>
          </p:cNvSpPr>
          <p:nvPr>
            <p:ph type="body" idx="1"/>
          </p:nvPr>
        </p:nvSpPr>
        <p:spPr>
          <a:xfrm>
            <a:off x="838200" y="1546501"/>
            <a:ext cx="10515600" cy="46906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latin typeface="Franklin Gothic Book" panose="020B0503020102020204" pitchFamily="34" charset="0"/>
              </a:defRPr>
            </a:lvl1pPr>
          </a:lstStyle>
          <a:p>
            <a:r>
              <a:rPr lang="en-US"/>
              <a:t>Veterans’ Employment and Training Service</a:t>
            </a:r>
          </a:p>
        </p:txBody>
      </p:sp>
      <p:sp>
        <p:nvSpPr>
          <p:cNvPr id="6" name="Slide Number Placeholder 5"/>
          <p:cNvSpPr>
            <a:spLocks noGrp="1"/>
          </p:cNvSpPr>
          <p:nvPr>
            <p:ph type="sldNum" sz="quarter" idx="4"/>
          </p:nvPr>
        </p:nvSpPr>
        <p:spPr>
          <a:xfrm>
            <a:off x="10743282" y="6356350"/>
            <a:ext cx="610518" cy="365125"/>
          </a:xfrm>
          <a:prstGeom prst="rect">
            <a:avLst/>
          </a:prstGeom>
        </p:spPr>
        <p:txBody>
          <a:bodyPr vert="horz" lIns="91440" tIns="45720" rIns="91440" bIns="45720" rtlCol="0" anchor="ctr"/>
          <a:lstStyle>
            <a:lvl1pPr algn="r">
              <a:defRPr sz="1200">
                <a:solidFill>
                  <a:schemeClr val="tx2"/>
                </a:solidFill>
                <a:latin typeface="Franklin Gothic Book" panose="020B0503020102020204" pitchFamily="34" charset="0"/>
              </a:defRPr>
            </a:lvl1pPr>
          </a:lstStyle>
          <a:p>
            <a:fld id="{9F533A62-0560-4741-9272-0FF595F394C3}" type="slidenum">
              <a:rPr lang="en-US" smtClean="0"/>
              <a:pPr/>
              <a:t>‹#›</a:t>
            </a:fld>
            <a:endParaRPr lang="en-US"/>
          </a:p>
        </p:txBody>
      </p:sp>
    </p:spTree>
    <p:extLst>
      <p:ext uri="{BB962C8B-B14F-4D97-AF65-F5344CB8AC3E}">
        <p14:creationId xmlns:p14="http://schemas.microsoft.com/office/powerpoint/2010/main" val="918189239"/>
      </p:ext>
    </p:extLst>
  </p:cSld>
  <p:clrMap bg1="lt1" tx1="dk1" bg2="lt2" tx2="dk2" accent1="accent1" accent2="accent2" accent3="accent3" accent4="accent4" accent5="accent5" accent6="accent6" hlink="hlink" folHlink="folHlink"/>
  <p:sldLayoutIdLst>
    <p:sldLayoutId id="2147483695" r:id="rId1"/>
    <p:sldLayoutId id="2147483677" r:id="rId2"/>
    <p:sldLayoutId id="2147483678" r:id="rId3"/>
    <p:sldLayoutId id="2147483679" r:id="rId4"/>
    <p:sldLayoutId id="2147483680" r:id="rId5"/>
    <p:sldLayoutId id="2147483681" r:id="rId6"/>
    <p:sldLayoutId id="2147483682"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7" r:id="rId16"/>
    <p:sldLayoutId id="2147483698" r:id="rId17"/>
    <p:sldLayoutId id="2147483699" r:id="rId18"/>
    <p:sldLayoutId id="2147483702" r:id="rId19"/>
    <p:sldLayoutId id="2147483700" r:id="rId20"/>
    <p:sldLayoutId id="2147483810" r:id="rId21"/>
    <p:sldLayoutId id="2147483811" r:id="rId22"/>
  </p:sldLayoutIdLst>
  <p:hf hdr="0" dt="0"/>
  <p:txStyles>
    <p:title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SzPct val="110000"/>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bg2"/>
        </a:buClr>
        <a:buSzPct val="100000"/>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12" name="Picture 11" descr="Top Bar with Titl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29412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2848" y="63801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Footer Information</a:t>
            </a:r>
          </a:p>
        </p:txBody>
      </p:sp>
      <p:sp>
        <p:nvSpPr>
          <p:cNvPr id="4" name="Date Placeholder 3"/>
          <p:cNvSpPr>
            <a:spLocks noGrp="1"/>
          </p:cNvSpPr>
          <p:nvPr>
            <p:ph type="dt" sz="half" idx="2"/>
          </p:nvPr>
        </p:nvSpPr>
        <p:spPr>
          <a:xfrm>
            <a:off x="10616454" y="63801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576C916B-AD26-4F1A-AC86-9C87BD7FC265}" type="datetime1">
              <a:rPr lang="en-US" smtClean="0"/>
              <a:t>27-Apr-26</a:t>
            </a:fld>
            <a:endParaRPr lang="en-US"/>
          </a:p>
        </p:txBody>
      </p:sp>
      <p:sp>
        <p:nvSpPr>
          <p:cNvPr id="6" name="Slide Number Placeholder 5"/>
          <p:cNvSpPr>
            <a:spLocks noGrp="1"/>
          </p:cNvSpPr>
          <p:nvPr>
            <p:ph type="sldNum" sz="quarter" idx="4"/>
          </p:nvPr>
        </p:nvSpPr>
        <p:spPr>
          <a:xfrm>
            <a:off x="617160" y="63801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a:p>
        </p:txBody>
      </p:sp>
      <p:pic>
        <p:nvPicPr>
          <p:cNvPr id="64" name="Picture 6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170058257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6D47FE-7464-5248-93BA-9EAC9A84120F}"/>
              </a:ext>
            </a:extLst>
          </p:cNvPr>
          <p:cNvSpPr/>
          <p:nvPr userDrawn="1"/>
        </p:nvSpPr>
        <p:spPr>
          <a:xfrm>
            <a:off x="0" y="6264198"/>
            <a:ext cx="12192000" cy="593802"/>
          </a:xfrm>
          <a:prstGeom prst="rect">
            <a:avLst/>
          </a:prstGeom>
          <a:gradFill flip="none" rotWithShape="1">
            <a:gsLst>
              <a:gs pos="62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192027" y="6431651"/>
            <a:ext cx="652922" cy="277208"/>
          </a:xfrm>
          <a:prstGeom prst="rect">
            <a:avLst/>
          </a:prstGeom>
        </p:spPr>
        <p:txBody>
          <a:bodyPr vert="horz" lIns="91440" tIns="45720" rIns="91440" bIns="45720" rtlCol="0" anchor="ctr"/>
          <a:lstStyle>
            <a:lvl1pPr algn="r">
              <a:defRPr sz="1400" b="0">
                <a:solidFill>
                  <a:schemeClr val="bg1"/>
                </a:solidFill>
              </a:defRPr>
            </a:lvl1pPr>
          </a:lstStyle>
          <a:p>
            <a:fld id="{158B7785-F6D6-45F8-833E-07BD84680091}" type="slidenum">
              <a:rPr lang="en-US" smtClean="0"/>
              <a:pPr/>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96857"/>
            <a:ext cx="9531934" cy="1020324"/>
          </a:xfrm>
          <a:prstGeom prst="rect">
            <a:avLst/>
          </a:prstGeom>
        </p:spPr>
        <p:txBody>
          <a:bodyPr vert="horz" lIns="0" tIns="45720" rIns="91440" bIns="45720" rtlCol="0" anchor="b">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7" y="1413163"/>
            <a:ext cx="10224084" cy="4660259"/>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2301644" y="6431651"/>
            <a:ext cx="7588712" cy="277207"/>
          </a:xfrm>
          <a:prstGeom prst="rect">
            <a:avLst/>
          </a:prstGeom>
        </p:spPr>
        <p:txBody>
          <a:bodyPr vert="horz" lIns="91440" tIns="45720" rIns="91440" bIns="45720" rtlCol="0" anchor="ctr"/>
          <a:lstStyle>
            <a:lvl1pPr algn="ctr">
              <a:defRPr sz="1400" b="0" i="1">
                <a:solidFill>
                  <a:schemeClr val="bg1"/>
                </a:solidFill>
              </a:defRPr>
            </a:lvl1pPr>
          </a:lstStyle>
          <a:p>
            <a:r>
              <a:rPr lang="en-US"/>
              <a:t>Veterans’ Employment and Training Service</a:t>
            </a:r>
          </a:p>
        </p:txBody>
      </p:sp>
    </p:spTree>
    <p:extLst>
      <p:ext uri="{BB962C8B-B14F-4D97-AF65-F5344CB8AC3E}">
        <p14:creationId xmlns:p14="http://schemas.microsoft.com/office/powerpoint/2010/main" val="839615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Lst>
  <p:hf hdr="0" dt="0"/>
  <p:txStyles>
    <p:titleStyle>
      <a:lvl1pPr algn="l" defTabSz="914400" rtl="0" eaLnBrk="1" latinLnBrk="0" hangingPunct="1">
        <a:lnSpc>
          <a:spcPct val="90000"/>
        </a:lnSpc>
        <a:spcBef>
          <a:spcPct val="0"/>
        </a:spcBef>
        <a:buNone/>
        <a:defRPr sz="3600" b="1" kern="1200">
          <a:solidFill>
            <a:schemeClr val="accent2"/>
          </a:solidFill>
          <a:latin typeface="+mn-lt"/>
          <a:ea typeface="+mj-ea"/>
          <a:cs typeface="+mj-cs"/>
        </a:defRPr>
      </a:lvl1pPr>
    </p:titleStyle>
    <p:bodyStyle>
      <a:lvl1pPr marL="365760" indent="-365760" algn="l" defTabSz="914400" rtl="0" eaLnBrk="1" latinLnBrk="0" hangingPunct="1">
        <a:lnSpc>
          <a:spcPct val="100000"/>
        </a:lnSpc>
        <a:spcBef>
          <a:spcPts val="1800"/>
        </a:spcBef>
        <a:buClr>
          <a:schemeClr val="accent2"/>
        </a:buClr>
        <a:buSzPct val="90000"/>
        <a:buFont typeface="Wingdings" panose="05000000000000000000" pitchFamily="2" charset="2"/>
        <a:buChar char=""/>
        <a:defRPr sz="2600" kern="1200">
          <a:solidFill>
            <a:schemeClr val="tx1"/>
          </a:solidFill>
          <a:latin typeface="+mn-lt"/>
          <a:ea typeface="+mn-ea"/>
          <a:cs typeface="+mn-cs"/>
        </a:defRPr>
      </a:lvl1pPr>
      <a:lvl2pPr marL="685800" indent="-274320" algn="l" defTabSz="914400" rtl="0" eaLnBrk="1" latinLnBrk="0" hangingPunct="1">
        <a:lnSpc>
          <a:spcPct val="100000"/>
        </a:lnSpc>
        <a:spcBef>
          <a:spcPts val="800"/>
        </a:spcBef>
        <a:buClr>
          <a:schemeClr val="accent1"/>
        </a:buClr>
        <a:buFont typeface="Wingdings 2" panose="05020102010507070707" pitchFamily="18" charset="2"/>
        <a:buChar char=""/>
        <a:defRPr sz="2400" kern="1200">
          <a:solidFill>
            <a:schemeClr val="bg2">
              <a:lumMod val="25000"/>
            </a:schemeClr>
          </a:solidFill>
          <a:latin typeface="+mn-lt"/>
          <a:ea typeface="+mn-ea"/>
          <a:cs typeface="+mn-cs"/>
        </a:defRPr>
      </a:lvl2pPr>
      <a:lvl3pPr marL="1143000" indent="-274320" algn="l" defTabSz="914400" rtl="0" eaLnBrk="1" latinLnBrk="0" hangingPunct="1">
        <a:lnSpc>
          <a:spcPct val="100000"/>
        </a:lnSpc>
        <a:spcBef>
          <a:spcPts val="500"/>
        </a:spcBef>
        <a:buClr>
          <a:schemeClr val="accent3"/>
        </a:buClr>
        <a:buFont typeface="Wingdings" panose="05000000000000000000" pitchFamily="2" charset="2"/>
        <a:buChar char=""/>
        <a:defRPr sz="2200" kern="120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Franklin Gothic Demi Cond" panose="020B0706030402020204"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Font typeface="Wingdings 2" panose="05020102010507070707" pitchFamily="18"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dol.gov/agencies/vets/programs/tap/teams-workshops" TargetMode="External"/><Relationship Id="rId2" Type="http://schemas.openxmlformats.org/officeDocument/2006/relationships/hyperlink" Target="mailto:Milspouse@dol.gov"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 Id="rId9"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ww.dol.gov/agencies/vets/womenveterans" TargetMode="Externa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hyperlink" Target="https://www.dol.gov/agencies/vets/womenveterans" TargetMode="External"/><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7F25-00C6-DEC9-5094-17EDB3289936}"/>
              </a:ext>
            </a:extLst>
          </p:cNvPr>
          <p:cNvSpPr>
            <a:spLocks noGrp="1"/>
          </p:cNvSpPr>
          <p:nvPr>
            <p:ph type="ctrTitle"/>
          </p:nvPr>
        </p:nvSpPr>
        <p:spPr/>
        <p:txBody>
          <a:bodyPr>
            <a:normAutofit fontScale="90000"/>
          </a:bodyPr>
          <a:lstStyle/>
          <a:p>
            <a:r>
              <a:rPr lang="en-US" dirty="0"/>
              <a:t>Wisconsin</a:t>
            </a:r>
            <a:br>
              <a:rPr lang="en-US" dirty="0"/>
            </a:br>
            <a:r>
              <a:rPr lang="en-US" dirty="0"/>
              <a:t>CVSO/TVSO Spring Conference</a:t>
            </a:r>
          </a:p>
        </p:txBody>
      </p:sp>
      <p:sp>
        <p:nvSpPr>
          <p:cNvPr id="3" name="Subtitle 2">
            <a:extLst>
              <a:ext uri="{FF2B5EF4-FFF2-40B4-BE49-F238E27FC236}">
                <a16:creationId xmlns:a16="http://schemas.microsoft.com/office/drawing/2014/main" id="{C7BBB3EA-F524-887D-A74D-47402AA5C1C4}"/>
              </a:ext>
            </a:extLst>
          </p:cNvPr>
          <p:cNvSpPr>
            <a:spLocks noGrp="1"/>
          </p:cNvSpPr>
          <p:nvPr>
            <p:ph type="subTitle" idx="1"/>
          </p:nvPr>
        </p:nvSpPr>
        <p:spPr/>
        <p:txBody>
          <a:bodyPr/>
          <a:lstStyle/>
          <a:p>
            <a:r>
              <a:rPr lang="en-US" dirty="0"/>
              <a:t>29 April 2026</a:t>
            </a:r>
          </a:p>
        </p:txBody>
      </p:sp>
    </p:spTree>
    <p:extLst>
      <p:ext uri="{BB962C8B-B14F-4D97-AF65-F5344CB8AC3E}">
        <p14:creationId xmlns:p14="http://schemas.microsoft.com/office/powerpoint/2010/main" val="64598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A21D-E979-4DAD-B538-372504092EB6}"/>
              </a:ext>
            </a:extLst>
          </p:cNvPr>
          <p:cNvSpPr>
            <a:spLocks noGrp="1"/>
          </p:cNvSpPr>
          <p:nvPr>
            <p:ph type="title"/>
          </p:nvPr>
        </p:nvSpPr>
        <p:spPr/>
        <p:txBody>
          <a:bodyPr/>
          <a:lstStyle/>
          <a:p>
            <a:r>
              <a:rPr lang="en-US"/>
              <a:t>Wage Outcomes </a:t>
            </a:r>
          </a:p>
        </p:txBody>
      </p:sp>
      <p:pic>
        <p:nvPicPr>
          <p:cNvPr id="6" name="Picture 5">
            <a:extLst>
              <a:ext uri="{FF2B5EF4-FFF2-40B4-BE49-F238E27FC236}">
                <a16:creationId xmlns:a16="http://schemas.microsoft.com/office/drawing/2014/main" id="{5BA1AB3C-8EE0-1BC5-845B-22D4D5B462FD}"/>
              </a:ext>
            </a:extLst>
          </p:cNvPr>
          <p:cNvPicPr>
            <a:picLocks noChangeAspect="1"/>
          </p:cNvPicPr>
          <p:nvPr/>
        </p:nvPicPr>
        <p:blipFill>
          <a:blip r:embed="rId3"/>
          <a:stretch>
            <a:fillRect/>
          </a:stretch>
        </p:blipFill>
        <p:spPr>
          <a:xfrm>
            <a:off x="275475" y="1770434"/>
            <a:ext cx="1951305" cy="3745808"/>
          </a:xfrm>
          <a:prstGeom prst="rect">
            <a:avLst/>
          </a:prstGeom>
        </p:spPr>
      </p:pic>
      <p:pic>
        <p:nvPicPr>
          <p:cNvPr id="14" name="Picture 13">
            <a:extLst>
              <a:ext uri="{FF2B5EF4-FFF2-40B4-BE49-F238E27FC236}">
                <a16:creationId xmlns:a16="http://schemas.microsoft.com/office/drawing/2014/main" id="{A75FC265-49E1-4039-3156-2E49DA592A7E}"/>
              </a:ext>
            </a:extLst>
          </p:cNvPr>
          <p:cNvPicPr>
            <a:picLocks noChangeAspect="1"/>
          </p:cNvPicPr>
          <p:nvPr/>
        </p:nvPicPr>
        <p:blipFill>
          <a:blip r:embed="rId4"/>
          <a:stretch>
            <a:fillRect/>
          </a:stretch>
        </p:blipFill>
        <p:spPr>
          <a:xfrm>
            <a:off x="132092" y="6047665"/>
            <a:ext cx="12192000" cy="809873"/>
          </a:xfrm>
          <a:prstGeom prst="rect">
            <a:avLst/>
          </a:prstGeom>
        </p:spPr>
      </p:pic>
      <p:pic>
        <p:nvPicPr>
          <p:cNvPr id="9" name="Picture 9">
            <a:extLst>
              <a:ext uri="{FF2B5EF4-FFF2-40B4-BE49-F238E27FC236}">
                <a16:creationId xmlns:a16="http://schemas.microsoft.com/office/drawing/2014/main" id="{A5E660B9-5AE7-CBAE-ACA8-A5BD1D407A44}"/>
              </a:ext>
            </a:extLst>
          </p:cNvPr>
          <p:cNvPicPr>
            <a:picLocks noChangeAspect="1"/>
          </p:cNvPicPr>
          <p:nvPr/>
        </p:nvPicPr>
        <p:blipFill>
          <a:blip r:embed="rId5"/>
          <a:stretch>
            <a:fillRect/>
          </a:stretch>
        </p:blipFill>
        <p:spPr>
          <a:xfrm>
            <a:off x="2116016" y="1286058"/>
            <a:ext cx="9249507" cy="4627807"/>
          </a:xfrm>
          <a:prstGeom prst="rect">
            <a:avLst/>
          </a:prstGeom>
        </p:spPr>
      </p:pic>
    </p:spTree>
    <p:extLst>
      <p:ext uri="{BB962C8B-B14F-4D97-AF65-F5344CB8AC3E}">
        <p14:creationId xmlns:p14="http://schemas.microsoft.com/office/powerpoint/2010/main" val="57747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B87-B3D7-D305-AB0B-D9AF65377832}"/>
              </a:ext>
            </a:extLst>
          </p:cNvPr>
          <p:cNvSpPr>
            <a:spLocks noGrp="1"/>
          </p:cNvSpPr>
          <p:nvPr>
            <p:ph type="title"/>
          </p:nvPr>
        </p:nvSpPr>
        <p:spPr/>
        <p:txBody>
          <a:bodyPr/>
          <a:lstStyle/>
          <a:p>
            <a:br>
              <a:rPr lang="en-US">
                <a:latin typeface="Franklin Gothic Medium"/>
              </a:rPr>
            </a:br>
            <a:r>
              <a:rPr lang="en-US">
                <a:latin typeface="Franklin Gothic Medium"/>
              </a:rPr>
              <a:t>Military Spouse Training and Support</a:t>
            </a:r>
          </a:p>
          <a:p>
            <a:endParaRPr lang="en-US"/>
          </a:p>
        </p:txBody>
      </p:sp>
      <p:sp>
        <p:nvSpPr>
          <p:cNvPr id="4" name="Footer Placeholder 3">
            <a:extLst>
              <a:ext uri="{FF2B5EF4-FFF2-40B4-BE49-F238E27FC236}">
                <a16:creationId xmlns:a16="http://schemas.microsoft.com/office/drawing/2014/main" id="{08B8D87B-AC7D-DB19-F27D-A0214A08B69F}"/>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2D531A72-D82B-4686-9EE5-51BAB1B78890}"/>
              </a:ext>
            </a:extLst>
          </p:cNvPr>
          <p:cNvSpPr>
            <a:spLocks noGrp="1"/>
          </p:cNvSpPr>
          <p:nvPr>
            <p:ph type="sldNum" sz="quarter" idx="12"/>
          </p:nvPr>
        </p:nvSpPr>
        <p:spPr/>
        <p:txBody>
          <a:bodyPr/>
          <a:lstStyle/>
          <a:p>
            <a:fld id="{9F533A62-0560-4741-9272-0FF595F394C3}" type="slidenum">
              <a:rPr lang="en-US" smtClean="0"/>
              <a:t>11</a:t>
            </a:fld>
            <a:endParaRPr lang="en-US"/>
          </a:p>
        </p:txBody>
      </p:sp>
      <p:sp>
        <p:nvSpPr>
          <p:cNvPr id="7" name="TextBox 6">
            <a:extLst>
              <a:ext uri="{FF2B5EF4-FFF2-40B4-BE49-F238E27FC236}">
                <a16:creationId xmlns:a16="http://schemas.microsoft.com/office/drawing/2014/main" id="{EC37EAE9-7C6B-D1E8-7BC8-2C598037EB36}"/>
              </a:ext>
            </a:extLst>
          </p:cNvPr>
          <p:cNvSpPr txBox="1"/>
          <p:nvPr/>
        </p:nvSpPr>
        <p:spPr>
          <a:xfrm>
            <a:off x="772889" y="1298476"/>
            <a:ext cx="5736768" cy="2862322"/>
          </a:xfrm>
          <a:prstGeom prst="rect">
            <a:avLst/>
          </a:prstGeom>
          <a:noFill/>
        </p:spPr>
        <p:txBody>
          <a:bodyPr wrap="square" rtlCol="0">
            <a:spAutoFit/>
          </a:bodyPr>
          <a:lstStyle/>
          <a:p>
            <a:pPr algn="l" rtl="0" fontAlgn="base"/>
            <a:r>
              <a:rPr lang="en-US" b="0" i="0" u="none" strike="noStrike">
                <a:solidFill>
                  <a:srgbClr val="000000"/>
                </a:solidFill>
                <a:effectLst/>
              </a:rPr>
              <a:t>TEAMS extends DOL TAP to military spouses and caregivers through virtual and classroom, stand-alone workshops and seminars.</a:t>
            </a:r>
            <a:r>
              <a:rPr lang="en-US" b="0" i="0">
                <a:solidFill>
                  <a:srgbClr val="000000"/>
                </a:solidFill>
                <a:effectLst/>
              </a:rPr>
              <a:t>​ </a:t>
            </a:r>
          </a:p>
          <a:p>
            <a:pPr algn="l" rtl="0" fontAlgn="base"/>
            <a:r>
              <a:rPr lang="en-US" b="0" i="0">
                <a:solidFill>
                  <a:srgbClr val="000000"/>
                </a:solidFill>
                <a:effectLst/>
              </a:rPr>
              <a:t> </a:t>
            </a:r>
          </a:p>
          <a:p>
            <a:pPr algn="l" rtl="0" fontAlgn="base"/>
            <a:r>
              <a:rPr lang="en-US" sz="1800">
                <a:cs typeface="Arial" panose="020B0604020202020204" pitchFamily="34" charset="0"/>
              </a:rPr>
              <a:t>In addition to being available virtually in different time zones to fit busy schedules, TEAMS is available in-person </a:t>
            </a:r>
            <a:r>
              <a:rPr lang="en-US" sz="1800">
                <a:ea typeface="+mn-lt"/>
                <a:cs typeface="Arial" panose="020B0604020202020204" pitchFamily="34" charset="0"/>
              </a:rPr>
              <a:t>at classrooms worldwide</a:t>
            </a:r>
            <a:r>
              <a:rPr lang="en-US" sz="1800">
                <a:cs typeface="Arial" panose="020B0604020202020204" pitchFamily="34" charset="0"/>
              </a:rPr>
              <a:t> by request. Email </a:t>
            </a:r>
            <a:r>
              <a:rPr lang="en-US" sz="1800">
                <a:ea typeface="+mn-lt"/>
                <a:cs typeface="Arial" panose="020B0604020202020204" pitchFamily="34" charset="0"/>
                <a:hlinkClick r:id="rId2"/>
              </a:rPr>
              <a:t>Milspouse@dol.gov</a:t>
            </a:r>
            <a:r>
              <a:rPr lang="en-US" sz="1800">
                <a:ea typeface="+mn-lt"/>
                <a:cs typeface="Arial" panose="020B0604020202020204" pitchFamily="34" charset="0"/>
              </a:rPr>
              <a:t> to get started.</a:t>
            </a:r>
            <a:endParaRPr lang="en-US" b="0" i="0">
              <a:solidFill>
                <a:srgbClr val="000000"/>
              </a:solidFill>
              <a:effectLst/>
            </a:endParaRPr>
          </a:p>
          <a:p>
            <a:pPr algn="l" rtl="0" fontAlgn="base"/>
            <a:r>
              <a:rPr lang="en-US" b="0" i="0">
                <a:solidFill>
                  <a:srgbClr val="000000"/>
                </a:solidFill>
                <a:effectLst/>
              </a:rPr>
              <a:t>​</a:t>
            </a:r>
          </a:p>
          <a:p>
            <a:pPr algn="l" rtl="0" fontAlgn="base"/>
            <a:r>
              <a:rPr lang="en-US" b="0" i="0" u="none" strike="noStrike">
                <a:solidFill>
                  <a:srgbClr val="000000"/>
                </a:solidFill>
                <a:effectLst/>
              </a:rPr>
              <a:t>Learn more and register at </a:t>
            </a:r>
            <a:r>
              <a:rPr lang="en-US" b="0" i="0" u="sng" strike="noStrike">
                <a:solidFill>
                  <a:srgbClr val="0563C1"/>
                </a:solidFill>
                <a:effectLst/>
                <a:hlinkClick r:id="rId3"/>
              </a:rPr>
              <a:t>dol.gov/</a:t>
            </a:r>
            <a:r>
              <a:rPr lang="en-US" b="0" i="0" u="sng" strike="noStrike" err="1">
                <a:solidFill>
                  <a:srgbClr val="0563C1"/>
                </a:solidFill>
                <a:effectLst/>
                <a:hlinkClick r:id="rId3"/>
              </a:rPr>
              <a:t>TEAMSWorkshops</a:t>
            </a:r>
            <a:r>
              <a:rPr lang="en-US" b="0" i="0" u="none" strike="noStrike">
                <a:solidFill>
                  <a:srgbClr val="000000"/>
                </a:solidFill>
                <a:effectLst/>
              </a:rPr>
              <a:t>.</a:t>
            </a:r>
            <a:endParaRPr lang="en-US" b="0" i="0">
              <a:solidFill>
                <a:srgbClr val="000000"/>
              </a:solidFill>
              <a:effectLst/>
            </a:endParaRPr>
          </a:p>
        </p:txBody>
      </p:sp>
      <p:pic>
        <p:nvPicPr>
          <p:cNvPr id="9" name="Picture 2">
            <a:extLst>
              <a:ext uri="{FF2B5EF4-FFF2-40B4-BE49-F238E27FC236}">
                <a16:creationId xmlns:a16="http://schemas.microsoft.com/office/drawing/2014/main" id="{05641DD2-D560-A4BF-5D8C-2405292C7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497" y="1435681"/>
            <a:ext cx="3687706" cy="4748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0FD59FE7-F411-3D63-5327-E07DDA465F4F}"/>
              </a:ext>
            </a:extLst>
          </p:cNvPr>
          <p:cNvGraphicFramePr>
            <a:graphicFrameLocks noGrp="1"/>
          </p:cNvGraphicFramePr>
          <p:nvPr>
            <p:extLst>
              <p:ext uri="{D42A27DB-BD31-4B8C-83A1-F6EECF244321}">
                <p14:modId xmlns:p14="http://schemas.microsoft.com/office/powerpoint/2010/main" val="3982018994"/>
              </p:ext>
            </p:extLst>
          </p:nvPr>
        </p:nvGraphicFramePr>
        <p:xfrm>
          <a:off x="942731" y="4302073"/>
          <a:ext cx="4749800" cy="2036445"/>
        </p:xfrm>
        <a:graphic>
          <a:graphicData uri="http://schemas.openxmlformats.org/drawingml/2006/table">
            <a:tbl>
              <a:tblPr/>
              <a:tblGrid>
                <a:gridCol w="1094643">
                  <a:extLst>
                    <a:ext uri="{9D8B030D-6E8A-4147-A177-3AD203B41FA5}">
                      <a16:colId xmlns:a16="http://schemas.microsoft.com/office/drawing/2014/main" val="2938039318"/>
                    </a:ext>
                  </a:extLst>
                </a:gridCol>
                <a:gridCol w="913789">
                  <a:extLst>
                    <a:ext uri="{9D8B030D-6E8A-4147-A177-3AD203B41FA5}">
                      <a16:colId xmlns:a16="http://schemas.microsoft.com/office/drawing/2014/main" val="2423322852"/>
                    </a:ext>
                  </a:extLst>
                </a:gridCol>
                <a:gridCol w="977247">
                  <a:extLst>
                    <a:ext uri="{9D8B030D-6E8A-4147-A177-3AD203B41FA5}">
                      <a16:colId xmlns:a16="http://schemas.microsoft.com/office/drawing/2014/main" val="3971308504"/>
                    </a:ext>
                  </a:extLst>
                </a:gridCol>
                <a:gridCol w="824949">
                  <a:extLst>
                    <a:ext uri="{9D8B030D-6E8A-4147-A177-3AD203B41FA5}">
                      <a16:colId xmlns:a16="http://schemas.microsoft.com/office/drawing/2014/main" val="3832633097"/>
                    </a:ext>
                  </a:extLst>
                </a:gridCol>
                <a:gridCol w="939172">
                  <a:extLst>
                    <a:ext uri="{9D8B030D-6E8A-4147-A177-3AD203B41FA5}">
                      <a16:colId xmlns:a16="http://schemas.microsoft.com/office/drawing/2014/main" val="406749622"/>
                    </a:ext>
                  </a:extLst>
                </a:gridCol>
              </a:tblGrid>
              <a:tr h="200025">
                <a:tc gridSpan="5">
                  <a:txBody>
                    <a:bodyPr/>
                    <a:lstStyle/>
                    <a:p>
                      <a:pPr algn="ctr" fontAlgn="ctr"/>
                      <a:r>
                        <a:rPr lang="en-US" sz="1200" b="1" i="0" u="none" strike="noStrike">
                          <a:solidFill>
                            <a:srgbClr val="FFFFFF"/>
                          </a:solidFill>
                          <a:effectLst/>
                          <a:latin typeface="Calibri" panose="020F0502020204030204" pitchFamily="34" charset="0"/>
                        </a:rPr>
                        <a:t>TEAMS Overall Performance Metrics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3276765"/>
                  </a:ext>
                </a:extLst>
              </a:tr>
              <a:tr h="457200">
                <a:tc>
                  <a:txBody>
                    <a:bodyPr/>
                    <a:lstStyle/>
                    <a:p>
                      <a:pPr algn="ctr" fontAlgn="ctr"/>
                      <a:r>
                        <a:rPr lang="en-US" sz="1200" b="1" i="0" u="none" strike="noStrike">
                          <a:solidFill>
                            <a:srgbClr val="000000"/>
                          </a:solidFill>
                          <a:effectLst/>
                          <a:latin typeface="Calibri" panose="020F0502020204030204" pitchFamily="34" charset="0"/>
                        </a:rPr>
                        <a:t>Fiscal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Calibri" panose="020F0502020204030204" pitchFamily="34" charset="0"/>
                        </a:rPr>
                        <a:t>In-Person Workshops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Calibri" panose="020F0502020204030204" pitchFamily="34" charset="0"/>
                        </a:rPr>
                        <a:t>In-Person Participants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Calibri" panose="020F0502020204030204" pitchFamily="34" charset="0"/>
                        </a:rPr>
                        <a:t>Virtual Workshops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Calibri" panose="020F0502020204030204" pitchFamily="34" charset="0"/>
                        </a:rPr>
                        <a:t>Virtual Participants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85744174"/>
                  </a:ext>
                </a:extLst>
              </a:tr>
              <a:tr h="200025">
                <a:tc>
                  <a:txBody>
                    <a:bodyPr/>
                    <a:lstStyle/>
                    <a:p>
                      <a:pPr algn="ctr" fontAlgn="ctr"/>
                      <a:r>
                        <a:rPr lang="en-US" sz="1200" b="1" i="0" u="none" strike="noStrike">
                          <a:solidFill>
                            <a:srgbClr val="000000"/>
                          </a:solidFill>
                          <a:effectLst/>
                          <a:latin typeface="Calibri" panose="020F0502020204030204" pitchFamily="34" charset="0"/>
                        </a:rPr>
                        <a:t>FY2021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79495"/>
                  </a:ext>
                </a:extLst>
              </a:tr>
              <a:tr h="200025">
                <a:tc>
                  <a:txBody>
                    <a:bodyPr/>
                    <a:lstStyle/>
                    <a:p>
                      <a:pPr algn="ctr" fontAlgn="ctr"/>
                      <a:r>
                        <a:rPr lang="en-US" sz="1200" b="1" i="0" u="none" strike="noStrike">
                          <a:solidFill>
                            <a:srgbClr val="000000"/>
                          </a:solidFill>
                          <a:effectLst/>
                          <a:latin typeface="Calibri" panose="020F0502020204030204" pitchFamily="34" charset="0"/>
                        </a:rPr>
                        <a:t>FY2022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544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659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3378783"/>
                  </a:ext>
                </a:extLst>
              </a:tr>
              <a:tr h="200025">
                <a:tc>
                  <a:txBody>
                    <a:bodyPr/>
                    <a:lstStyle/>
                    <a:p>
                      <a:pPr algn="ctr" fontAlgn="ctr"/>
                      <a:r>
                        <a:rPr lang="en-US" sz="1200" b="1" i="0" u="none" strike="noStrike">
                          <a:solidFill>
                            <a:srgbClr val="000000"/>
                          </a:solidFill>
                          <a:effectLst/>
                          <a:latin typeface="Calibri" panose="020F0502020204030204" pitchFamily="34" charset="0"/>
                        </a:rPr>
                        <a:t>FY2023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552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3357577"/>
                  </a:ext>
                </a:extLst>
              </a:tr>
              <a:tr h="200025">
                <a:tc>
                  <a:txBody>
                    <a:bodyPr/>
                    <a:lstStyle/>
                    <a:p>
                      <a:pPr algn="ctr" fontAlgn="ctr"/>
                      <a:r>
                        <a:rPr lang="en-US" sz="12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1" i="0" u="none" strike="noStrike">
                          <a:solidFill>
                            <a:srgbClr val="000000"/>
                          </a:solidFill>
                          <a:effectLst/>
                          <a:latin typeface="Calibri" panose="020F0502020204030204" pitchFamily="34" charset="0"/>
                        </a:rPr>
                        <a:t>                      377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1" i="0" u="none" strike="noStrike">
                          <a:solidFill>
                            <a:srgbClr val="000000"/>
                          </a:solidFill>
                          <a:effectLst/>
                          <a:latin typeface="Calibri" panose="020F0502020204030204" pitchFamily="34" charset="0"/>
                        </a:rPr>
                        <a:t>                    2,089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1" i="0" u="none" strike="noStrike">
                          <a:solidFill>
                            <a:srgbClr val="000000"/>
                          </a:solidFill>
                          <a:effectLst/>
                          <a:latin typeface="Calibri" panose="020F0502020204030204" pitchFamily="34" charset="0"/>
                        </a:rPr>
                        <a:t>                   388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100" b="1" i="0" u="none" strike="noStrike">
                          <a:solidFill>
                            <a:srgbClr val="000000"/>
                          </a:solidFill>
                          <a:effectLst/>
                          <a:latin typeface="Calibri" panose="020F0502020204030204" pitchFamily="34" charset="0"/>
                        </a:rPr>
                        <a:t>                   1,691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91023627"/>
                  </a:ext>
                </a:extLst>
              </a:tr>
            </a:tbl>
          </a:graphicData>
        </a:graphic>
      </p:graphicFrame>
    </p:spTree>
    <p:extLst>
      <p:ext uri="{BB962C8B-B14F-4D97-AF65-F5344CB8AC3E}">
        <p14:creationId xmlns:p14="http://schemas.microsoft.com/office/powerpoint/2010/main" val="356240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224" y="36062"/>
            <a:ext cx="10424051" cy="1371145"/>
          </a:xfrm>
          <a:prstGeom prst="rect">
            <a:avLst/>
          </a:prstGeom>
        </p:spPr>
        <p:txBody>
          <a:bodyPr vert="horz" wrap="square" lIns="0" tIns="0" rIns="0" bIns="0" rtlCol="0">
            <a:spAutoFit/>
          </a:bodyPr>
          <a:lstStyle/>
          <a:p>
            <a:pPr hangingPunct="1"/>
            <a:r>
              <a:rPr lang="en-US" b="1" kern="1200" spc="-5">
                <a:cs typeface="Calibri"/>
                <a:sym typeface="Arial" charset="0"/>
                <a:rtl val="0"/>
              </a:rPr>
              <a:t>MILITARY SPOUSES</a:t>
            </a:r>
            <a:br>
              <a:rPr lang="en-US" b="1" kern="1200" spc="-5">
                <a:cs typeface="Calibri"/>
                <a:sym typeface="Arial" charset="0"/>
                <a:rtl val="0"/>
              </a:rPr>
            </a:br>
            <a:r>
              <a:rPr lang="en-US" b="1" kern="1200" spc="-5">
                <a:cs typeface="Calibri"/>
                <a:sym typeface="Arial" charset="0"/>
                <a:rtl val="0"/>
              </a:rPr>
              <a:t>“The Force Behind the Force”</a:t>
            </a:r>
            <a:br>
              <a:rPr lang="en-US" b="1" kern="1200" spc="-5">
                <a:cs typeface="Calibri"/>
                <a:sym typeface="Arial" charset="0"/>
                <a:rtl val="0"/>
              </a:rPr>
            </a:br>
            <a:endParaRPr spc="-5">
              <a:cs typeface="Calibri"/>
            </a:endParaRPr>
          </a:p>
        </p:txBody>
      </p:sp>
      <p:graphicFrame>
        <p:nvGraphicFramePr>
          <p:cNvPr id="8" name="Diagram 7">
            <a:extLst>
              <a:ext uri="{FF2B5EF4-FFF2-40B4-BE49-F238E27FC236}">
                <a16:creationId xmlns:a16="http://schemas.microsoft.com/office/drawing/2014/main" id="{F0C13D56-3D63-4F36-89A4-E2A80B39C1AE}"/>
              </a:ext>
            </a:extLst>
          </p:cNvPr>
          <p:cNvGraphicFramePr/>
          <p:nvPr>
            <p:extLst>
              <p:ext uri="{D42A27DB-BD31-4B8C-83A1-F6EECF244321}">
                <p14:modId xmlns:p14="http://schemas.microsoft.com/office/powerpoint/2010/main" val="4097450530"/>
              </p:ext>
            </p:extLst>
          </p:nvPr>
        </p:nvGraphicFramePr>
        <p:xfrm>
          <a:off x="941716" y="1371600"/>
          <a:ext cx="10226261" cy="4743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DE29C76-994E-4C99-99F3-EBD35E18FF2F}"/>
              </a:ext>
            </a:extLst>
          </p:cNvPr>
          <p:cNvSpPr txBox="1"/>
          <p:nvPr/>
        </p:nvSpPr>
        <p:spPr>
          <a:xfrm>
            <a:off x="1039905" y="6416104"/>
            <a:ext cx="10226261" cy="338554"/>
          </a:xfrm>
          <a:prstGeom prst="rect">
            <a:avLst/>
          </a:prstGeom>
          <a:noFill/>
        </p:spPr>
        <p:txBody>
          <a:bodyPr wrap="none" rtlCol="0">
            <a:spAutoFit/>
          </a:bodyPr>
          <a:lstStyle/>
          <a:p>
            <a:pPr algn="ctr"/>
            <a:r>
              <a:rPr lang="en-US" sz="1600" b="1" i="1">
                <a:solidFill>
                  <a:srgbClr val="002060"/>
                </a:solidFill>
              </a:rPr>
              <a:t>Enabling all veterans, transitioning service members and military spouses to reach their full potential in the workplace</a:t>
            </a:r>
            <a:endParaRPr lang="en-US" sz="1600">
              <a:solidFill>
                <a:srgbClr val="002060"/>
              </a:solidFill>
            </a:endParaRPr>
          </a:p>
        </p:txBody>
      </p:sp>
      <p:sp>
        <p:nvSpPr>
          <p:cNvPr id="3" name="Slide Number Placeholder 4">
            <a:extLst>
              <a:ext uri="{FF2B5EF4-FFF2-40B4-BE49-F238E27FC236}">
                <a16:creationId xmlns:a16="http://schemas.microsoft.com/office/drawing/2014/main" id="{F7C82919-414F-130E-E0C1-5D2CD9B9E060}"/>
              </a:ext>
            </a:extLst>
          </p:cNvPr>
          <p:cNvSpPr>
            <a:spLocks noGrp="1"/>
          </p:cNvSpPr>
          <p:nvPr>
            <p:ph type="sldNum" sz="quarter" idx="12"/>
          </p:nvPr>
        </p:nvSpPr>
        <p:spPr>
          <a:xfrm>
            <a:off x="11429082" y="6392926"/>
            <a:ext cx="610518" cy="365125"/>
          </a:xfrm>
        </p:spPr>
        <p:txBody>
          <a:bodyPr/>
          <a:lstStyle/>
          <a:p>
            <a:fld id="{9F533A62-0560-4741-9272-0FF595F394C3}" type="slidenum">
              <a:rPr lang="en-US" smtClean="0"/>
              <a:t>12</a:t>
            </a:fld>
            <a:endParaRPr lang="en-US"/>
          </a:p>
        </p:txBody>
      </p:sp>
    </p:spTree>
    <p:extLst>
      <p:ext uri="{BB962C8B-B14F-4D97-AF65-F5344CB8AC3E}">
        <p14:creationId xmlns:p14="http://schemas.microsoft.com/office/powerpoint/2010/main" val="320133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80FF-722A-C592-78C0-FCCBDA3B7820}"/>
              </a:ext>
            </a:extLst>
          </p:cNvPr>
          <p:cNvSpPr>
            <a:spLocks noGrp="1"/>
          </p:cNvSpPr>
          <p:nvPr>
            <p:ph type="title"/>
          </p:nvPr>
        </p:nvSpPr>
        <p:spPr/>
        <p:txBody>
          <a:bodyPr/>
          <a:lstStyle/>
          <a:p>
            <a:r>
              <a:rPr lang="en-US" dirty="0"/>
              <a:t>Jobs for Veterans State Grants (JVSG)</a:t>
            </a:r>
          </a:p>
        </p:txBody>
      </p:sp>
      <p:sp>
        <p:nvSpPr>
          <p:cNvPr id="4" name="Footer Placeholder 3">
            <a:extLst>
              <a:ext uri="{FF2B5EF4-FFF2-40B4-BE49-F238E27FC236}">
                <a16:creationId xmlns:a16="http://schemas.microsoft.com/office/drawing/2014/main" id="{36852647-25EF-5465-81E7-883EFDB747D4}"/>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04999C3E-5C62-E594-A85A-0A2654D4A246}"/>
              </a:ext>
            </a:extLst>
          </p:cNvPr>
          <p:cNvSpPr>
            <a:spLocks noGrp="1"/>
          </p:cNvSpPr>
          <p:nvPr>
            <p:ph type="sldNum" sz="quarter" idx="12"/>
          </p:nvPr>
        </p:nvSpPr>
        <p:spPr/>
        <p:txBody>
          <a:bodyPr/>
          <a:lstStyle/>
          <a:p>
            <a:fld id="{9F533A62-0560-4741-9272-0FF595F394C3}" type="slidenum">
              <a:rPr lang="en-US" smtClean="0"/>
              <a:t>13</a:t>
            </a:fld>
            <a:endParaRPr lang="en-US"/>
          </a:p>
        </p:txBody>
      </p:sp>
      <p:sp>
        <p:nvSpPr>
          <p:cNvPr id="6" name="Rectangle 3">
            <a:extLst>
              <a:ext uri="{FF2B5EF4-FFF2-40B4-BE49-F238E27FC236}">
                <a16:creationId xmlns:a16="http://schemas.microsoft.com/office/drawing/2014/main" id="{FA6C3EB5-02A8-3404-1B6E-03B9BE9FB4DD}"/>
              </a:ext>
            </a:extLst>
          </p:cNvPr>
          <p:cNvSpPr txBox="1">
            <a:spLocks noChangeArrowheads="1"/>
          </p:cNvSpPr>
          <p:nvPr/>
        </p:nvSpPr>
        <p:spPr bwMode="auto">
          <a:xfrm>
            <a:off x="329268" y="1269080"/>
            <a:ext cx="11517745" cy="53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spcBef>
                <a:spcPct val="20000"/>
              </a:spcBef>
              <a:spcAft>
                <a:spcPct val="35000"/>
              </a:spcAft>
              <a:buClr>
                <a:srgbClr val="CE8A09"/>
              </a:buClr>
              <a:buFont typeface="Wingdings" panose="05000000000000000000" pitchFamily="2" charset="2"/>
              <a:buChar char="§"/>
              <a:defRPr sz="2800">
                <a:solidFill>
                  <a:srgbClr val="045A93"/>
                </a:solidFill>
                <a:latin typeface="Arial" panose="020B0604020202020204" pitchFamily="34" charset="0"/>
                <a:ea typeface="ＭＳ Ｐゴシック" panose="020B0600070205080204" pitchFamily="34" charset="-128"/>
              </a:defRPr>
            </a:lvl1pPr>
            <a:lvl2pPr marL="627063" indent="-169863">
              <a:spcBef>
                <a:spcPct val="20000"/>
              </a:spcBef>
              <a:spcAft>
                <a:spcPct val="35000"/>
              </a:spcAft>
              <a:buClr>
                <a:srgbClr val="CE8A09"/>
              </a:buClr>
              <a:buFont typeface="Wingdings" panose="05000000000000000000" pitchFamily="2" charset="2"/>
              <a:buChar char="§"/>
              <a:defRPr sz="2000">
                <a:solidFill>
                  <a:srgbClr val="727176"/>
                </a:solidFill>
                <a:latin typeface="Arial" panose="020B0604020202020204" pitchFamily="34" charset="0"/>
                <a:ea typeface="ＭＳ Ｐゴシック" panose="020B0600070205080204" pitchFamily="34" charset="-128"/>
              </a:defRPr>
            </a:lvl2pPr>
            <a:lvl3pPr marL="1025525" indent="-169863">
              <a:spcBef>
                <a:spcPct val="20000"/>
              </a:spcBef>
              <a:spcAft>
                <a:spcPct val="35000"/>
              </a:spcAft>
              <a:buClr>
                <a:srgbClr val="CE8A09"/>
              </a:buClr>
              <a:buFont typeface="Wingdings" panose="05000000000000000000" pitchFamily="2" charset="2"/>
              <a:buChar char="§"/>
              <a:defRPr>
                <a:solidFill>
                  <a:srgbClr val="5D94BA"/>
                </a:solidFill>
                <a:latin typeface="Arial" panose="020B0604020202020204" pitchFamily="34" charset="0"/>
                <a:ea typeface="ＭＳ Ｐゴシック" panose="020B0600070205080204" pitchFamily="34" charset="-128"/>
              </a:defRPr>
            </a:lvl3pPr>
            <a:lvl4pPr marL="1316038" indent="-176213">
              <a:spcBef>
                <a:spcPct val="20000"/>
              </a:spcBef>
              <a:spcAft>
                <a:spcPct val="35000"/>
              </a:spcAft>
              <a:buClr>
                <a:srgbClr val="CE8A09"/>
              </a:buClr>
              <a:buFont typeface="Wingdings" panose="05000000000000000000" pitchFamily="2" charset="2"/>
              <a:buChar char="§"/>
              <a:defRPr sz="1600">
                <a:solidFill>
                  <a:srgbClr val="5D94BA"/>
                </a:solidFill>
                <a:latin typeface="Arial" panose="020B0604020202020204" pitchFamily="34" charset="0"/>
                <a:ea typeface="ＭＳ Ｐゴシック" panose="020B0600070205080204" pitchFamily="34" charset="-128"/>
              </a:defRPr>
            </a:lvl4pPr>
            <a:lvl5pPr marL="1654175" indent="-111125">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5pPr>
            <a:lvl6pPr marL="21113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6pPr>
            <a:lvl7pPr marL="25685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7pPr>
            <a:lvl8pPr marL="30257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8pPr>
            <a:lvl9pPr marL="34829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9pPr>
          </a:lstStyle>
          <a:p>
            <a:pPr marL="228600" indent="-228600">
              <a:buClrTx/>
              <a:buFont typeface="Arial"/>
              <a:buChar char="•"/>
            </a:pPr>
            <a:r>
              <a:rPr lang="en-US" sz="1800" dirty="0">
                <a:solidFill>
                  <a:schemeClr val="tx1"/>
                </a:solidFill>
                <a:latin typeface="Franklin Gothic Book"/>
                <a:ea typeface="ＭＳ Ｐゴシック"/>
                <a:cs typeface="Times New Roman"/>
              </a:rPr>
              <a:t>JVSG is a formula grant to 54 State Workforce Agencies to hire dedicated </a:t>
            </a:r>
            <a:r>
              <a:rPr lang="en-US" sz="1800" b="0" i="0" u="none" strike="noStrike" baseline="0" dirty="0">
                <a:solidFill>
                  <a:srgbClr val="000000"/>
                </a:solidFill>
                <a:latin typeface="Franklin Gothic Book"/>
                <a:ea typeface="ＭＳ Ｐゴシック"/>
                <a:cs typeface="Times New Roman"/>
              </a:rPr>
              <a:t>staff who work in the American Job Centers to provide individualized career</a:t>
            </a:r>
            <a:r>
              <a:rPr lang="en-US" sz="1800" dirty="0">
                <a:solidFill>
                  <a:srgbClr val="000000"/>
                </a:solidFill>
                <a:latin typeface="Franklin Gothic Book"/>
                <a:ea typeface="ＭＳ Ｐゴシック"/>
                <a:cs typeface="Times New Roman"/>
              </a:rPr>
              <a:t> </a:t>
            </a:r>
            <a:r>
              <a:rPr lang="en-US" sz="1800" b="0" i="0" u="none" strike="noStrike" baseline="0" dirty="0">
                <a:solidFill>
                  <a:srgbClr val="000000"/>
                </a:solidFill>
                <a:latin typeface="Franklin Gothic Book"/>
                <a:ea typeface="ＭＳ Ｐゴシック"/>
                <a:cs typeface="Times New Roman"/>
              </a:rPr>
              <a:t>services to veterans and eligible persons, and to assist employers to fill their workforce needs with job-seeking veterans </a:t>
            </a:r>
          </a:p>
          <a:p>
            <a:pPr marL="568325" indent="-283845">
              <a:buClrTx/>
              <a:buFont typeface="Wingdings" panose="05000000000000000000" pitchFamily="2" charset="2"/>
              <a:buChar char="Ø"/>
            </a:pPr>
            <a:r>
              <a:rPr lang="en-US" sz="1800" dirty="0">
                <a:solidFill>
                  <a:schemeClr val="tx1"/>
                </a:solidFill>
                <a:latin typeface="Franklin Gothic Book"/>
                <a:ea typeface="ＭＳ Ｐゴシック"/>
                <a:cs typeface="Times New Roman"/>
              </a:rPr>
              <a:t>Local Veterans Employment Representative (LVER) staff conduct outreach to employers to advocate for the hiring of all veterans </a:t>
            </a:r>
          </a:p>
          <a:p>
            <a:pPr marL="568325" indent="-283845">
              <a:buClrTx/>
              <a:buFont typeface="Wingdings" panose="05000000000000000000" pitchFamily="2" charset="2"/>
              <a:buChar char="Ø"/>
            </a:pPr>
            <a:r>
              <a:rPr lang="en-US" sz="1800" dirty="0">
                <a:solidFill>
                  <a:schemeClr val="tx1"/>
                </a:solidFill>
                <a:latin typeface="Franklin Gothic Book"/>
                <a:ea typeface="ＭＳ Ｐゴシック"/>
                <a:cs typeface="Times New Roman"/>
              </a:rPr>
              <a:t>Disabled Veterans Outreach Program (DVOP) specialists provide individualized career services to eligible veterans and eligible spouses experiencing barriers to employment, as well as other additional populations authorized by the Secretary</a:t>
            </a:r>
          </a:p>
          <a:p>
            <a:pPr marL="568325" indent="-283845">
              <a:buClrTx/>
              <a:buFont typeface="Wingdings" panose="05000000000000000000" pitchFamily="2" charset="2"/>
              <a:buChar char="Ø"/>
            </a:pPr>
            <a:r>
              <a:rPr lang="en-US" sz="1800" dirty="0">
                <a:solidFill>
                  <a:schemeClr val="tx1"/>
                </a:solidFill>
                <a:latin typeface="Franklin Gothic Book"/>
                <a:ea typeface="ＭＳ Ｐゴシック"/>
                <a:cs typeface="Times New Roman"/>
              </a:rPr>
              <a:t>Consolidated DVOP/LVER staff serve in a dual role as a DVOP specialist and an LVER </a:t>
            </a:r>
          </a:p>
          <a:p>
            <a:pPr marL="457200" indent="-457200">
              <a:buClrTx/>
              <a:buFont typeface="Arial,Sans-Serif"/>
              <a:buChar char="•"/>
            </a:pPr>
            <a:r>
              <a:rPr lang="en-US" sz="1800" dirty="0">
                <a:solidFill>
                  <a:schemeClr val="tx1"/>
                </a:solidFill>
                <a:latin typeface="Franklin Gothic Book"/>
                <a:ea typeface="ＭＳ Ｐゴシック"/>
                <a:cs typeface="Times New Roman"/>
              </a:rPr>
              <a:t>In Program Year (PY) 2023, JVSG funded 337 LVER staff, 841 DVOP specialists, and 135 Consolidated Positions  </a:t>
            </a:r>
          </a:p>
          <a:p>
            <a:pPr marL="457200" indent="-457200">
              <a:buClrTx/>
              <a:buFont typeface="Arial,Sans-Serif"/>
              <a:buChar char="•"/>
            </a:pPr>
            <a:r>
              <a:rPr lang="en-US" sz="1800" dirty="0">
                <a:solidFill>
                  <a:schemeClr val="tx1"/>
                </a:solidFill>
                <a:latin typeface="Franklin Gothic Book"/>
                <a:ea typeface="Calibri"/>
                <a:cs typeface="Times New Roman"/>
              </a:rPr>
              <a:t>In Fiscal Year (FY) 2024, LVERs, through employer outreach, served 134,247 participants, and DVOPs served 41,532 veterans with significant barriers to employment (41,532 is a subset of 134,247 veteran participants)</a:t>
            </a:r>
          </a:p>
          <a:p>
            <a:pPr marL="457200" indent="-457200">
              <a:buClrTx/>
              <a:buFont typeface="Arial,Sans-Serif"/>
              <a:buChar char="•"/>
            </a:pPr>
            <a:r>
              <a:rPr lang="en-US" sz="1800" b="0" i="0" u="none" strike="noStrike" baseline="0" dirty="0">
                <a:solidFill>
                  <a:srgbClr val="000000"/>
                </a:solidFill>
                <a:latin typeface="Franklin Gothic Book"/>
                <a:ea typeface="ＭＳ Ｐゴシック"/>
              </a:rPr>
              <a:t>In addition, veterans receive priority of service for all workforce training programs funded in whole or in part by DOL, as established by the Jobs for Veterans Act of 2002 (38 U.S.C. § 4215</a:t>
            </a:r>
            <a:r>
              <a:rPr lang="en-US" sz="1800" dirty="0">
                <a:solidFill>
                  <a:srgbClr val="000000"/>
                </a:solidFill>
                <a:latin typeface="Franklin Gothic Book"/>
                <a:ea typeface="ＭＳ Ｐゴシック"/>
              </a:rPr>
              <a:t>)</a:t>
            </a:r>
            <a:r>
              <a:rPr lang="en-US" sz="1800" b="0" i="0" u="none" strike="noStrike" baseline="0" dirty="0">
                <a:solidFill>
                  <a:srgbClr val="000000"/>
                </a:solidFill>
                <a:latin typeface="Franklin Gothic Book"/>
                <a:ea typeface="ＭＳ Ｐゴシック"/>
              </a:rPr>
              <a:t> </a:t>
            </a:r>
            <a:endParaRPr kumimoji="0" lang="en-US" altLang="en-US" sz="1800" b="1" i="0" u="none" strike="noStrike" kern="1200" cap="none" spc="0" normalizeH="0" baseline="0" noProof="0" dirty="0">
              <a:ln>
                <a:noFill/>
              </a:ln>
              <a:solidFill>
                <a:srgbClr val="4F81BD"/>
              </a:solidFill>
              <a:effectLst/>
              <a:uLnTx/>
              <a:uFillTx/>
              <a:latin typeface="Franklin Gothic Book"/>
              <a:ea typeface="ＭＳ Ｐゴシック"/>
              <a:cs typeface="Times New Roman"/>
            </a:endParaRPr>
          </a:p>
        </p:txBody>
      </p:sp>
    </p:spTree>
    <p:extLst>
      <p:ext uri="{BB962C8B-B14F-4D97-AF65-F5344CB8AC3E}">
        <p14:creationId xmlns:p14="http://schemas.microsoft.com/office/powerpoint/2010/main" val="165890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E594-398D-3B08-3F59-1835D1528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11BD2-2670-A62E-07AF-2FEBD54EBC3D}"/>
              </a:ext>
            </a:extLst>
          </p:cNvPr>
          <p:cNvSpPr>
            <a:spLocks noGrp="1"/>
          </p:cNvSpPr>
          <p:nvPr>
            <p:ph type="title"/>
          </p:nvPr>
        </p:nvSpPr>
        <p:spPr>
          <a:xfrm>
            <a:off x="132092" y="65292"/>
            <a:ext cx="4677652" cy="998875"/>
          </a:xfrm>
        </p:spPr>
        <p:txBody>
          <a:bodyPr/>
          <a:lstStyle/>
          <a:p>
            <a:r>
              <a:rPr lang="en-US"/>
              <a:t>JVSG Participant Profile </a:t>
            </a:r>
          </a:p>
        </p:txBody>
      </p:sp>
      <p:sp>
        <p:nvSpPr>
          <p:cNvPr id="5" name="Slide Number Placeholder 4">
            <a:extLst>
              <a:ext uri="{FF2B5EF4-FFF2-40B4-BE49-F238E27FC236}">
                <a16:creationId xmlns:a16="http://schemas.microsoft.com/office/drawing/2014/main" id="{4EE5F128-4D8A-3D14-FA8B-9972FEB659C3}"/>
              </a:ext>
            </a:extLst>
          </p:cNvPr>
          <p:cNvSpPr>
            <a:spLocks noGrp="1"/>
          </p:cNvSpPr>
          <p:nvPr>
            <p:ph type="sldNum" sz="quarter" idx="12"/>
          </p:nvPr>
        </p:nvSpPr>
        <p:spPr>
          <a:xfrm>
            <a:off x="11538810" y="6420358"/>
            <a:ext cx="610518" cy="365125"/>
          </a:xfrm>
        </p:spPr>
        <p:txBody>
          <a:bodyPr/>
          <a:lstStyle/>
          <a:p>
            <a:fld id="{9F533A62-0560-4741-9272-0FF595F394C3}" type="slidenum">
              <a:rPr lang="en-US" smtClean="0"/>
              <a:t>14</a:t>
            </a:fld>
            <a:endParaRPr lang="en-US"/>
          </a:p>
        </p:txBody>
      </p:sp>
      <p:sp>
        <p:nvSpPr>
          <p:cNvPr id="3" name="AutoShape 2">
            <a:extLst>
              <a:ext uri="{FF2B5EF4-FFF2-40B4-BE49-F238E27FC236}">
                <a16:creationId xmlns:a16="http://schemas.microsoft.com/office/drawing/2014/main" id="{C6686B2B-CC84-D979-4D69-15759172D1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descr="Typical participant is a white male.">
            <a:extLst>
              <a:ext uri="{FF2B5EF4-FFF2-40B4-BE49-F238E27FC236}">
                <a16:creationId xmlns:a16="http://schemas.microsoft.com/office/drawing/2014/main" id="{9EE3B525-8878-207E-DE99-C1DE904FF5B8}"/>
              </a:ext>
            </a:extLst>
          </p:cNvPr>
          <p:cNvGraphicFramePr/>
          <p:nvPr/>
        </p:nvGraphicFramePr>
        <p:xfrm>
          <a:off x="2434850" y="1269470"/>
          <a:ext cx="5476447" cy="3649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Typical participant is 47 years old.">
            <a:extLst>
              <a:ext uri="{FF2B5EF4-FFF2-40B4-BE49-F238E27FC236}">
                <a16:creationId xmlns:a16="http://schemas.microsoft.com/office/drawing/2014/main" id="{404BAA1F-E2DE-C143-0457-4837C513D535}"/>
              </a:ext>
            </a:extLst>
          </p:cNvPr>
          <p:cNvGraphicFramePr/>
          <p:nvPr/>
        </p:nvGraphicFramePr>
        <p:xfrm>
          <a:off x="-628205" y="1269470"/>
          <a:ext cx="5028577" cy="3649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Education level. 30% have a bachelor's or higher. 30% have a high school diploma.">
            <a:extLst>
              <a:ext uri="{FF2B5EF4-FFF2-40B4-BE49-F238E27FC236}">
                <a16:creationId xmlns:a16="http://schemas.microsoft.com/office/drawing/2014/main" id="{8635FF2C-A459-B605-D5DB-FFDCD2DB1C58}"/>
              </a:ext>
            </a:extLst>
          </p:cNvPr>
          <p:cNvGraphicFramePr/>
          <p:nvPr/>
        </p:nvGraphicFramePr>
        <p:xfrm>
          <a:off x="7350885" y="1119775"/>
          <a:ext cx="4775925" cy="2652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descr="68% were discharged more than 9 years ago.">
            <a:extLst>
              <a:ext uri="{FF2B5EF4-FFF2-40B4-BE49-F238E27FC236}">
                <a16:creationId xmlns:a16="http://schemas.microsoft.com/office/drawing/2014/main" id="{4A76C4BC-E6EF-01FA-14F5-AA6447DD85E7}"/>
              </a:ext>
            </a:extLst>
          </p:cNvPr>
          <p:cNvGraphicFramePr/>
          <p:nvPr/>
        </p:nvGraphicFramePr>
        <p:xfrm>
          <a:off x="-89483" y="4897804"/>
          <a:ext cx="1974789" cy="1411556"/>
        </p:xfrm>
        <a:graphic>
          <a:graphicData uri="http://schemas.openxmlformats.org/drawingml/2006/chart">
            <c:chart xmlns:c="http://schemas.openxmlformats.org/drawingml/2006/chart" xmlns:r="http://schemas.openxmlformats.org/officeDocument/2006/relationships" r:id="rId6"/>
          </a:graphicData>
        </a:graphic>
      </p:graphicFrame>
      <p:sp>
        <p:nvSpPr>
          <p:cNvPr id="10" name="Subtitle 2">
            <a:extLst>
              <a:ext uri="{FF2B5EF4-FFF2-40B4-BE49-F238E27FC236}">
                <a16:creationId xmlns:a16="http://schemas.microsoft.com/office/drawing/2014/main" id="{FD3783F7-1CD3-0ABC-8C8D-72D5DE6A2847}"/>
              </a:ext>
            </a:extLst>
          </p:cNvPr>
          <p:cNvSpPr txBox="1">
            <a:spLocks/>
          </p:cNvSpPr>
          <p:nvPr/>
        </p:nvSpPr>
        <p:spPr>
          <a:xfrm>
            <a:off x="566424" y="5340553"/>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a:ea typeface="Open Sans"/>
                <a:cs typeface="Open Sans"/>
              </a:rPr>
              <a:t>62%</a:t>
            </a:r>
            <a:endParaRPr lang="en-US" sz="1600" b="1">
              <a:solidFill>
                <a:srgbClr val="3A50A5"/>
              </a:solidFill>
              <a:latin typeface="Open Sans"/>
              <a:ea typeface="Open Sans"/>
              <a:cs typeface="Open Sans"/>
            </a:endParaRPr>
          </a:p>
        </p:txBody>
      </p:sp>
      <p:sp>
        <p:nvSpPr>
          <p:cNvPr id="11" name="Subtitle 2">
            <a:extLst>
              <a:ext uri="{FF2B5EF4-FFF2-40B4-BE49-F238E27FC236}">
                <a16:creationId xmlns:a16="http://schemas.microsoft.com/office/drawing/2014/main" id="{A5E0D8BE-2B3D-775F-C55C-5D46809BB22E}"/>
              </a:ext>
            </a:extLst>
          </p:cNvPr>
          <p:cNvSpPr txBox="1">
            <a:spLocks/>
          </p:cNvSpPr>
          <p:nvPr/>
        </p:nvSpPr>
        <p:spPr>
          <a:xfrm>
            <a:off x="1469100" y="4947653"/>
            <a:ext cx="1202587"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Were discharged more than 9 years ago</a:t>
            </a:r>
          </a:p>
        </p:txBody>
      </p:sp>
      <p:graphicFrame>
        <p:nvGraphicFramePr>
          <p:cNvPr id="12" name="Chart 11" descr="29% have more than one barrier to employment.">
            <a:extLst>
              <a:ext uri="{FF2B5EF4-FFF2-40B4-BE49-F238E27FC236}">
                <a16:creationId xmlns:a16="http://schemas.microsoft.com/office/drawing/2014/main" id="{A6ECDE01-34BE-D0C7-244E-2E1B329FDA74}"/>
              </a:ext>
            </a:extLst>
          </p:cNvPr>
          <p:cNvGraphicFramePr/>
          <p:nvPr/>
        </p:nvGraphicFramePr>
        <p:xfrm>
          <a:off x="2302990" y="4902306"/>
          <a:ext cx="1974789" cy="1411556"/>
        </p:xfrm>
        <a:graphic>
          <a:graphicData uri="http://schemas.openxmlformats.org/drawingml/2006/chart">
            <c:chart xmlns:c="http://schemas.openxmlformats.org/drawingml/2006/chart" xmlns:r="http://schemas.openxmlformats.org/officeDocument/2006/relationships" r:id="rId7"/>
          </a:graphicData>
        </a:graphic>
      </p:graphicFrame>
      <p:sp>
        <p:nvSpPr>
          <p:cNvPr id="13" name="Subtitle 2">
            <a:extLst>
              <a:ext uri="{FF2B5EF4-FFF2-40B4-BE49-F238E27FC236}">
                <a16:creationId xmlns:a16="http://schemas.microsoft.com/office/drawing/2014/main" id="{33C45548-D405-17BC-C89F-C7B06C15F935}"/>
              </a:ext>
            </a:extLst>
          </p:cNvPr>
          <p:cNvSpPr txBox="1">
            <a:spLocks/>
          </p:cNvSpPr>
          <p:nvPr/>
        </p:nvSpPr>
        <p:spPr>
          <a:xfrm>
            <a:off x="2952939" y="5336715"/>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a:ea typeface="Open Sans"/>
                <a:cs typeface="Open Sans"/>
              </a:rPr>
              <a:t>73%</a:t>
            </a:r>
            <a:endParaRPr lang="en-US" sz="1600" b="1">
              <a:solidFill>
                <a:srgbClr val="3A50A5"/>
              </a:solidFill>
              <a:latin typeface="Open Sans"/>
              <a:ea typeface="Open Sans"/>
              <a:cs typeface="Open Sans"/>
            </a:endParaRPr>
          </a:p>
        </p:txBody>
      </p:sp>
      <p:sp>
        <p:nvSpPr>
          <p:cNvPr id="14" name="Subtitle 2">
            <a:extLst>
              <a:ext uri="{FF2B5EF4-FFF2-40B4-BE49-F238E27FC236}">
                <a16:creationId xmlns:a16="http://schemas.microsoft.com/office/drawing/2014/main" id="{FF3496B8-C9A4-4415-2D04-4A53F1B4B6BC}"/>
              </a:ext>
            </a:extLst>
          </p:cNvPr>
          <p:cNvSpPr txBox="1">
            <a:spLocks/>
          </p:cNvSpPr>
          <p:nvPr/>
        </p:nvSpPr>
        <p:spPr>
          <a:xfrm>
            <a:off x="3873413" y="4947653"/>
            <a:ext cx="1411509"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Have more than one barrier to employment</a:t>
            </a:r>
          </a:p>
        </p:txBody>
      </p:sp>
      <p:graphicFrame>
        <p:nvGraphicFramePr>
          <p:cNvPr id="15" name="Chart 14" descr="12% are long-term unemployed.">
            <a:extLst>
              <a:ext uri="{FF2B5EF4-FFF2-40B4-BE49-F238E27FC236}">
                <a16:creationId xmlns:a16="http://schemas.microsoft.com/office/drawing/2014/main" id="{13D29C02-15DB-B6A6-7CE4-7E9FBBC2A6A9}"/>
              </a:ext>
            </a:extLst>
          </p:cNvPr>
          <p:cNvGraphicFramePr/>
          <p:nvPr/>
        </p:nvGraphicFramePr>
        <p:xfrm>
          <a:off x="4788360" y="4897804"/>
          <a:ext cx="1974789" cy="1411556"/>
        </p:xfrm>
        <a:graphic>
          <a:graphicData uri="http://schemas.openxmlformats.org/drawingml/2006/chart">
            <c:chart xmlns:c="http://schemas.openxmlformats.org/drawingml/2006/chart" xmlns:r="http://schemas.openxmlformats.org/officeDocument/2006/relationships" r:id="rId8"/>
          </a:graphicData>
        </a:graphic>
      </p:graphicFrame>
      <p:sp>
        <p:nvSpPr>
          <p:cNvPr id="16" name="Subtitle 2">
            <a:extLst>
              <a:ext uri="{FF2B5EF4-FFF2-40B4-BE49-F238E27FC236}">
                <a16:creationId xmlns:a16="http://schemas.microsoft.com/office/drawing/2014/main" id="{5B396B90-6435-13C6-FE20-B673BD28DCBF}"/>
              </a:ext>
            </a:extLst>
          </p:cNvPr>
          <p:cNvSpPr txBox="1">
            <a:spLocks/>
          </p:cNvSpPr>
          <p:nvPr/>
        </p:nvSpPr>
        <p:spPr>
          <a:xfrm>
            <a:off x="5438309" y="5335006"/>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panose="020B0606030504020204" pitchFamily="34" charset="0"/>
                <a:ea typeface="Open Sans" panose="020B0606030504020204" pitchFamily="34" charset="0"/>
                <a:cs typeface="Open Sans" panose="020B0606030504020204" pitchFamily="34" charset="0"/>
              </a:rPr>
              <a:t>83%</a:t>
            </a:r>
            <a:endParaRPr lang="en-US" sz="1600" b="1">
              <a:solidFill>
                <a:srgbClr val="3A50A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Subtitle 2">
            <a:extLst>
              <a:ext uri="{FF2B5EF4-FFF2-40B4-BE49-F238E27FC236}">
                <a16:creationId xmlns:a16="http://schemas.microsoft.com/office/drawing/2014/main" id="{FB8D8D99-C177-4361-BF64-D6A5F0480914}"/>
              </a:ext>
            </a:extLst>
          </p:cNvPr>
          <p:cNvSpPr txBox="1">
            <a:spLocks/>
          </p:cNvSpPr>
          <p:nvPr/>
        </p:nvSpPr>
        <p:spPr>
          <a:xfrm>
            <a:off x="6365266" y="4949669"/>
            <a:ext cx="1479762"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Unemployed</a:t>
            </a:r>
            <a:r>
              <a:rPr lang="en-US" sz="1400" b="1" baseline="30000">
                <a:solidFill>
                  <a:srgbClr val="3A50A5"/>
                </a:solidFill>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18" name="Chart 17" descr="Significant barriers to employment, including low-income, special disabled, disabled, homeless, recently separated, and justice-involved.">
            <a:extLst>
              <a:ext uri="{FF2B5EF4-FFF2-40B4-BE49-F238E27FC236}">
                <a16:creationId xmlns:a16="http://schemas.microsoft.com/office/drawing/2014/main" id="{71D4E52F-3ED0-C6E8-75D6-99572A1E27CB}"/>
              </a:ext>
            </a:extLst>
          </p:cNvPr>
          <p:cNvGraphicFramePr/>
          <p:nvPr/>
        </p:nvGraphicFramePr>
        <p:xfrm>
          <a:off x="7788704" y="3668745"/>
          <a:ext cx="4325579" cy="2892603"/>
        </p:xfrm>
        <a:graphic>
          <a:graphicData uri="http://schemas.openxmlformats.org/drawingml/2006/chart">
            <c:chart xmlns:c="http://schemas.openxmlformats.org/drawingml/2006/chart" xmlns:r="http://schemas.openxmlformats.org/officeDocument/2006/relationships" r:id="rId9"/>
          </a:graphicData>
        </a:graphic>
      </p:graphicFrame>
      <p:sp>
        <p:nvSpPr>
          <p:cNvPr id="19" name="Subtitle 2">
            <a:extLst>
              <a:ext uri="{FF2B5EF4-FFF2-40B4-BE49-F238E27FC236}">
                <a16:creationId xmlns:a16="http://schemas.microsoft.com/office/drawing/2014/main" id="{A0E7C184-3665-9304-C1F2-AEF7A40F6E42}"/>
              </a:ext>
            </a:extLst>
          </p:cNvPr>
          <p:cNvSpPr txBox="1">
            <a:spLocks/>
          </p:cNvSpPr>
          <p:nvPr/>
        </p:nvSpPr>
        <p:spPr>
          <a:xfrm>
            <a:off x="-1657" y="6296814"/>
            <a:ext cx="6457479" cy="5613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050" baseline="30000">
                <a:latin typeface="Open Sans"/>
                <a:ea typeface="Open Sans"/>
                <a:cs typeface="Open Sans"/>
              </a:rPr>
              <a:t>± </a:t>
            </a:r>
            <a:r>
              <a:rPr lang="en-US" sz="1050">
                <a:latin typeface="Open Sans"/>
                <a:ea typeface="Open Sans"/>
                <a:cs typeface="Open Sans"/>
              </a:rPr>
              <a:t>Average age at program enrollment  *Also a qualifying employment barrier</a:t>
            </a:r>
          </a:p>
          <a:p>
            <a:pPr marL="0" indent="0">
              <a:lnSpc>
                <a:spcPct val="108000"/>
              </a:lnSpc>
              <a:spcBef>
                <a:spcPts val="0"/>
              </a:spcBef>
              <a:buNone/>
            </a:pPr>
            <a:r>
              <a:rPr lang="en-US" sz="1050">
                <a:latin typeface="Open Sans"/>
                <a:ea typeface="Open Sans"/>
                <a:cs typeface="Open Sans"/>
              </a:rPr>
              <a:t>**Separated from service three or fewer years ago  </a:t>
            </a:r>
            <a:r>
              <a:rPr lang="en-US" sz="1200" baseline="30000">
                <a:latin typeface="Open Sans"/>
                <a:ea typeface="Open Sans"/>
                <a:cs typeface="Open Sans"/>
              </a:rPr>
              <a:t>†</a:t>
            </a:r>
            <a:r>
              <a:rPr lang="en-US" sz="1050">
                <a:latin typeface="Open Sans"/>
                <a:ea typeface="Open Sans"/>
                <a:cs typeface="Open Sans"/>
              </a:rPr>
              <a:t>Unemployed at program entry or Unemployed for 27+ consecutive weeks</a:t>
            </a:r>
          </a:p>
        </p:txBody>
      </p:sp>
      <p:sp>
        <p:nvSpPr>
          <p:cNvPr id="20" name="Subtitle 2">
            <a:extLst>
              <a:ext uri="{FF2B5EF4-FFF2-40B4-BE49-F238E27FC236}">
                <a16:creationId xmlns:a16="http://schemas.microsoft.com/office/drawing/2014/main" id="{9917189F-4A02-C48F-C600-EEA2086FED4A}"/>
              </a:ext>
            </a:extLst>
          </p:cNvPr>
          <p:cNvSpPr txBox="1">
            <a:spLocks/>
          </p:cNvSpPr>
          <p:nvPr/>
        </p:nvSpPr>
        <p:spPr>
          <a:xfrm>
            <a:off x="6365266" y="6394229"/>
            <a:ext cx="5954233" cy="3954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050">
                <a:latin typeface="Open Sans" panose="020B0606030504020204" pitchFamily="34" charset="0"/>
                <a:ea typeface="Open Sans" panose="020B0606030504020204" pitchFamily="34" charset="0"/>
                <a:cs typeface="Open Sans" panose="020B0606030504020204" pitchFamily="34" charset="0"/>
              </a:rPr>
              <a:t>Non-Service-Connected Disabled: 5%</a:t>
            </a:r>
            <a:br>
              <a:rPr lang="en-US" sz="1050" i="1">
                <a:latin typeface="Open Sans" panose="020B0606030504020204" pitchFamily="34" charset="0"/>
                <a:ea typeface="Open Sans" panose="020B0606030504020204" pitchFamily="34" charset="0"/>
                <a:cs typeface="Open Sans" panose="020B0606030504020204" pitchFamily="34" charset="0"/>
              </a:rPr>
            </a:br>
            <a:r>
              <a:rPr lang="en-US" sz="1050" i="1">
                <a:latin typeface="Open Sans" panose="020B0606030504020204" pitchFamily="34" charset="0"/>
                <a:ea typeface="Open Sans" panose="020B0606030504020204" pitchFamily="34" charset="0"/>
                <a:cs typeface="Open Sans" panose="020B0606030504020204" pitchFamily="34" charset="0"/>
              </a:rPr>
              <a:t>Data source: Program Year 2023 Quarter 4, ETA-9172, Participant Individual Record Layout (PIRL)</a:t>
            </a:r>
          </a:p>
        </p:txBody>
      </p:sp>
    </p:spTree>
    <p:extLst>
      <p:ext uri="{BB962C8B-B14F-4D97-AF65-F5344CB8AC3E}">
        <p14:creationId xmlns:p14="http://schemas.microsoft.com/office/powerpoint/2010/main" val="282578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39E7-9E8D-F35A-4734-7C614222AF35}"/>
              </a:ext>
            </a:extLst>
          </p:cNvPr>
          <p:cNvSpPr>
            <a:spLocks noGrp="1"/>
          </p:cNvSpPr>
          <p:nvPr>
            <p:ph type="title"/>
          </p:nvPr>
        </p:nvSpPr>
        <p:spPr/>
        <p:txBody>
          <a:bodyPr/>
          <a:lstStyle/>
          <a:p>
            <a:r>
              <a:rPr lang="en-US" dirty="0"/>
              <a:t>Homeless Veterans’ Reintegration Program (HVRP)</a:t>
            </a:r>
          </a:p>
        </p:txBody>
      </p:sp>
      <p:sp>
        <p:nvSpPr>
          <p:cNvPr id="4" name="Footer Placeholder 3">
            <a:extLst>
              <a:ext uri="{FF2B5EF4-FFF2-40B4-BE49-F238E27FC236}">
                <a16:creationId xmlns:a16="http://schemas.microsoft.com/office/drawing/2014/main" id="{04620D05-8D0A-3251-6B91-E4B3B22E000C}"/>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0B81FE6F-E873-BCEF-B557-48EAFD84FD75}"/>
              </a:ext>
            </a:extLst>
          </p:cNvPr>
          <p:cNvSpPr>
            <a:spLocks noGrp="1"/>
          </p:cNvSpPr>
          <p:nvPr>
            <p:ph type="sldNum" sz="quarter" idx="12"/>
          </p:nvPr>
        </p:nvSpPr>
        <p:spPr/>
        <p:txBody>
          <a:bodyPr/>
          <a:lstStyle/>
          <a:p>
            <a:fld id="{9F533A62-0560-4741-9272-0FF595F394C3}" type="slidenum">
              <a:rPr lang="en-US" smtClean="0"/>
              <a:t>15</a:t>
            </a:fld>
            <a:endParaRPr lang="en-US"/>
          </a:p>
        </p:txBody>
      </p:sp>
      <p:sp>
        <p:nvSpPr>
          <p:cNvPr id="6" name="Rectangle 3">
            <a:extLst>
              <a:ext uri="{FF2B5EF4-FFF2-40B4-BE49-F238E27FC236}">
                <a16:creationId xmlns:a16="http://schemas.microsoft.com/office/drawing/2014/main" id="{1CC5528E-91E3-41D2-9450-479AABCB076B}"/>
              </a:ext>
            </a:extLst>
          </p:cNvPr>
          <p:cNvSpPr txBox="1">
            <a:spLocks noChangeArrowheads="1"/>
          </p:cNvSpPr>
          <p:nvPr/>
        </p:nvSpPr>
        <p:spPr bwMode="auto">
          <a:xfrm>
            <a:off x="329268" y="1269080"/>
            <a:ext cx="11517745" cy="49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spcBef>
                <a:spcPct val="20000"/>
              </a:spcBef>
              <a:spcAft>
                <a:spcPct val="35000"/>
              </a:spcAft>
              <a:buClr>
                <a:srgbClr val="CE8A09"/>
              </a:buClr>
              <a:buFont typeface="Wingdings" panose="05000000000000000000" pitchFamily="2" charset="2"/>
              <a:buChar char="§"/>
              <a:defRPr sz="2800">
                <a:solidFill>
                  <a:srgbClr val="045A93"/>
                </a:solidFill>
                <a:latin typeface="Arial" panose="020B0604020202020204" pitchFamily="34" charset="0"/>
                <a:ea typeface="ＭＳ Ｐゴシック" panose="020B0600070205080204" pitchFamily="34" charset="-128"/>
              </a:defRPr>
            </a:lvl1pPr>
            <a:lvl2pPr marL="627063" indent="-169863">
              <a:spcBef>
                <a:spcPct val="20000"/>
              </a:spcBef>
              <a:spcAft>
                <a:spcPct val="35000"/>
              </a:spcAft>
              <a:buClr>
                <a:srgbClr val="CE8A09"/>
              </a:buClr>
              <a:buFont typeface="Wingdings" panose="05000000000000000000" pitchFamily="2" charset="2"/>
              <a:buChar char="§"/>
              <a:defRPr sz="2000">
                <a:solidFill>
                  <a:srgbClr val="727176"/>
                </a:solidFill>
                <a:latin typeface="Arial" panose="020B0604020202020204" pitchFamily="34" charset="0"/>
                <a:ea typeface="ＭＳ Ｐゴシック" panose="020B0600070205080204" pitchFamily="34" charset="-128"/>
              </a:defRPr>
            </a:lvl2pPr>
            <a:lvl3pPr marL="1025525" indent="-169863">
              <a:spcBef>
                <a:spcPct val="20000"/>
              </a:spcBef>
              <a:spcAft>
                <a:spcPct val="35000"/>
              </a:spcAft>
              <a:buClr>
                <a:srgbClr val="CE8A09"/>
              </a:buClr>
              <a:buFont typeface="Wingdings" panose="05000000000000000000" pitchFamily="2" charset="2"/>
              <a:buChar char="§"/>
              <a:defRPr>
                <a:solidFill>
                  <a:srgbClr val="5D94BA"/>
                </a:solidFill>
                <a:latin typeface="Arial" panose="020B0604020202020204" pitchFamily="34" charset="0"/>
                <a:ea typeface="ＭＳ Ｐゴシック" panose="020B0600070205080204" pitchFamily="34" charset="-128"/>
              </a:defRPr>
            </a:lvl3pPr>
            <a:lvl4pPr marL="1316038" indent="-176213">
              <a:spcBef>
                <a:spcPct val="20000"/>
              </a:spcBef>
              <a:spcAft>
                <a:spcPct val="35000"/>
              </a:spcAft>
              <a:buClr>
                <a:srgbClr val="CE8A09"/>
              </a:buClr>
              <a:buFont typeface="Wingdings" panose="05000000000000000000" pitchFamily="2" charset="2"/>
              <a:buChar char="§"/>
              <a:defRPr sz="1600">
                <a:solidFill>
                  <a:srgbClr val="5D94BA"/>
                </a:solidFill>
                <a:latin typeface="Arial" panose="020B0604020202020204" pitchFamily="34" charset="0"/>
                <a:ea typeface="ＭＳ Ｐゴシック" panose="020B0600070205080204" pitchFamily="34" charset="-128"/>
              </a:defRPr>
            </a:lvl4pPr>
            <a:lvl5pPr marL="1654175" indent="-111125">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5pPr>
            <a:lvl6pPr marL="21113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6pPr>
            <a:lvl7pPr marL="25685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7pPr>
            <a:lvl8pPr marL="30257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8pPr>
            <a:lvl9pPr marL="34829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9pPr>
          </a:lstStyle>
          <a:p>
            <a:pPr marL="285750" indent="-285750" eaLnBrk="0" fontAlgn="base" hangingPunct="0">
              <a:buClrTx/>
              <a:buFont typeface="Arial" panose="05000000000000000000" pitchFamily="2" charset="2"/>
              <a:buChar char="•"/>
              <a:defRPr/>
            </a:pPr>
            <a:r>
              <a:rPr lang="en-US" sz="1800" b="0" i="0" u="none" strike="noStrike" baseline="0" dirty="0">
                <a:solidFill>
                  <a:srgbClr val="000000"/>
                </a:solidFill>
                <a:latin typeface="Franklin Gothic Book"/>
                <a:ea typeface="ＭＳ Ｐゴシック"/>
              </a:rPr>
              <a:t>HVRP is the only federal grant to focus exclusively on competitive employment for veterans experiencing or at-risk of homelessness. HVRP programs are locally designed and tailored to the service area, helping America’s veterans experiencing homelessness reintegrate into the workforce </a:t>
            </a:r>
          </a:p>
          <a:p>
            <a:pPr marL="285750" indent="-285750" eaLnBrk="0" fontAlgn="base" hangingPunct="0">
              <a:buClrTx/>
              <a:buFont typeface="Arial" panose="05000000000000000000" pitchFamily="2" charset="2"/>
              <a:buChar char="•"/>
              <a:defRPr/>
            </a:pPr>
            <a:r>
              <a:rPr lang="en-US" sz="1800" dirty="0">
                <a:solidFill>
                  <a:srgbClr val="000000"/>
                </a:solidFill>
                <a:latin typeface="Franklin Gothic Book"/>
                <a:ea typeface="ＭＳ Ｐゴシック"/>
              </a:rPr>
              <a:t>Each HVRP participant receives customized employment and training services to address their specific barriers to employment. Services may include occupational, classroom, and on-the-job training, as well as job search, placement assistance, and post-placement follow-up services</a:t>
            </a:r>
          </a:p>
          <a:p>
            <a:pPr marL="285750" indent="-285750">
              <a:buClrTx/>
              <a:buFont typeface="Arial" panose="05000000000000000000" pitchFamily="2" charset="2"/>
              <a:buChar char="•"/>
              <a:defRPr/>
            </a:pPr>
            <a:r>
              <a:rPr lang="en-US" sz="1800" dirty="0">
                <a:solidFill>
                  <a:srgbClr val="000000"/>
                </a:solidFill>
                <a:latin typeface="Franklin Gothic Book"/>
                <a:ea typeface="ＭＳ Ｐゴシック"/>
              </a:rPr>
              <a:t>DVOP specialists and LVER staff may also support HVRP grantees by providing workforce system resources to help grant recipients achieve job placement and retention goals through case management, direct employer contact, job development, and follow-up services </a:t>
            </a:r>
            <a:endParaRPr lang="en-US" dirty="0"/>
          </a:p>
          <a:p>
            <a:pPr marL="285750" indent="-285750" eaLnBrk="0" fontAlgn="base" hangingPunct="0">
              <a:buClrTx/>
              <a:buFont typeface="Arial" panose="05000000000000000000" pitchFamily="2" charset="2"/>
              <a:buChar char="•"/>
              <a:defRPr/>
            </a:pPr>
            <a:r>
              <a:rPr lang="en-US" sz="1800" b="0" i="0" u="none" strike="noStrike" baseline="0" dirty="0">
                <a:solidFill>
                  <a:srgbClr val="000000"/>
                </a:solidFill>
                <a:latin typeface="Franklin Gothic Book"/>
                <a:ea typeface="ＭＳ Ｐゴシック"/>
              </a:rPr>
              <a:t>HVRP is a competitive discretionary grant program.</a:t>
            </a:r>
            <a:r>
              <a:rPr lang="en-US" sz="1800" dirty="0">
                <a:solidFill>
                  <a:srgbClr val="000000"/>
                </a:solidFill>
                <a:latin typeface="Franklin Gothic Book"/>
                <a:ea typeface="ＭＳ Ｐゴシック"/>
              </a:rPr>
              <a:t>  In Program Year (PY) 2024, HVRP awarded more than $61 million to 161 grantees, and served 15,888 veterans across the country.  Participants had median second quarter after exit earnings of $8,710, and average hourly wages at job placement increased to $19.49, up from $19.44 the previous year</a:t>
            </a:r>
          </a:p>
          <a:p>
            <a:pPr marL="285750" marR="0" lvl="0" indent="-285750" algn="l" defTabSz="914400" rtl="0" eaLnBrk="0" fontAlgn="base" latinLnBrk="0" hangingPunct="0">
              <a:lnSpc>
                <a:spcPct val="100000"/>
              </a:lnSpc>
              <a:spcBef>
                <a:spcPct val="20000"/>
              </a:spcBef>
              <a:spcAft>
                <a:spcPct val="35000"/>
              </a:spcAft>
              <a:buClrTx/>
              <a:buSzTx/>
              <a:buFont typeface="Arial" panose="05000000000000000000" pitchFamily="2" charset="2"/>
              <a:buChar char="•"/>
              <a:tabLst/>
              <a:defRPr/>
            </a:pPr>
            <a:r>
              <a:rPr lang="en-US" sz="1800" dirty="0">
                <a:solidFill>
                  <a:srgbClr val="000000"/>
                </a:solidFill>
                <a:latin typeface="Franklin Gothic Book"/>
                <a:ea typeface="ＭＳ Ｐゴシック"/>
              </a:rPr>
              <a:t>Each year, VETS uses a small portion of HVRP funds to support grantee Stand Down events. These events, held in local communities, provide a variety of social services to homeless veterans, and serve as gateways into structured housing and reintegration programs. In FY 2024, VETS awarded $294,611 for 40 Stand Down events in 18 states </a:t>
            </a:r>
          </a:p>
        </p:txBody>
      </p:sp>
    </p:spTree>
    <p:extLst>
      <p:ext uri="{BB962C8B-B14F-4D97-AF65-F5344CB8AC3E}">
        <p14:creationId xmlns:p14="http://schemas.microsoft.com/office/powerpoint/2010/main" val="336843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AD0AE-3268-D08B-1698-D2D594625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15F61-491B-DF6E-FCA7-62EEB5026142}"/>
              </a:ext>
            </a:extLst>
          </p:cNvPr>
          <p:cNvSpPr>
            <a:spLocks noGrp="1"/>
          </p:cNvSpPr>
          <p:nvPr>
            <p:ph type="title"/>
          </p:nvPr>
        </p:nvSpPr>
        <p:spPr/>
        <p:txBody>
          <a:bodyPr/>
          <a:lstStyle/>
          <a:p>
            <a:r>
              <a:rPr lang="en-US" dirty="0"/>
              <a:t>Homeless Veterans’ Reintegration Program (HVRP)</a:t>
            </a:r>
          </a:p>
        </p:txBody>
      </p:sp>
      <p:sp>
        <p:nvSpPr>
          <p:cNvPr id="4" name="Footer Placeholder 3">
            <a:extLst>
              <a:ext uri="{FF2B5EF4-FFF2-40B4-BE49-F238E27FC236}">
                <a16:creationId xmlns:a16="http://schemas.microsoft.com/office/drawing/2014/main" id="{BAEB4886-B59F-6ECA-604A-F4C21908E103}"/>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11D8340D-732E-9FC1-848B-6A8276E51A99}"/>
              </a:ext>
            </a:extLst>
          </p:cNvPr>
          <p:cNvSpPr>
            <a:spLocks noGrp="1"/>
          </p:cNvSpPr>
          <p:nvPr>
            <p:ph type="sldNum" sz="quarter" idx="12"/>
          </p:nvPr>
        </p:nvSpPr>
        <p:spPr/>
        <p:txBody>
          <a:bodyPr/>
          <a:lstStyle/>
          <a:p>
            <a:fld id="{9F533A62-0560-4741-9272-0FF595F394C3}" type="slidenum">
              <a:rPr lang="en-US" smtClean="0"/>
              <a:t>16</a:t>
            </a:fld>
            <a:endParaRPr lang="en-US"/>
          </a:p>
        </p:txBody>
      </p:sp>
      <p:sp>
        <p:nvSpPr>
          <p:cNvPr id="6" name="Rectangle 3">
            <a:extLst>
              <a:ext uri="{FF2B5EF4-FFF2-40B4-BE49-F238E27FC236}">
                <a16:creationId xmlns:a16="http://schemas.microsoft.com/office/drawing/2014/main" id="{85843BCC-223E-84C5-8CCF-7F723B3FB6D5}"/>
              </a:ext>
            </a:extLst>
          </p:cNvPr>
          <p:cNvSpPr txBox="1">
            <a:spLocks noChangeArrowheads="1"/>
          </p:cNvSpPr>
          <p:nvPr/>
        </p:nvSpPr>
        <p:spPr bwMode="auto">
          <a:xfrm>
            <a:off x="337127" y="1228562"/>
            <a:ext cx="11517745" cy="49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spcBef>
                <a:spcPct val="20000"/>
              </a:spcBef>
              <a:spcAft>
                <a:spcPct val="35000"/>
              </a:spcAft>
              <a:buClr>
                <a:srgbClr val="CE8A09"/>
              </a:buClr>
              <a:buFont typeface="Wingdings" panose="05000000000000000000" pitchFamily="2" charset="2"/>
              <a:buChar char="§"/>
              <a:defRPr sz="2800">
                <a:solidFill>
                  <a:srgbClr val="045A93"/>
                </a:solidFill>
                <a:latin typeface="Arial" panose="020B0604020202020204" pitchFamily="34" charset="0"/>
                <a:ea typeface="ＭＳ Ｐゴシック" panose="020B0600070205080204" pitchFamily="34" charset="-128"/>
              </a:defRPr>
            </a:lvl1pPr>
            <a:lvl2pPr marL="627063" indent="-169863">
              <a:spcBef>
                <a:spcPct val="20000"/>
              </a:spcBef>
              <a:spcAft>
                <a:spcPct val="35000"/>
              </a:spcAft>
              <a:buClr>
                <a:srgbClr val="CE8A09"/>
              </a:buClr>
              <a:buFont typeface="Wingdings" panose="05000000000000000000" pitchFamily="2" charset="2"/>
              <a:buChar char="§"/>
              <a:defRPr sz="2000">
                <a:solidFill>
                  <a:srgbClr val="727176"/>
                </a:solidFill>
                <a:latin typeface="Arial" panose="020B0604020202020204" pitchFamily="34" charset="0"/>
                <a:ea typeface="ＭＳ Ｐゴシック" panose="020B0600070205080204" pitchFamily="34" charset="-128"/>
              </a:defRPr>
            </a:lvl2pPr>
            <a:lvl3pPr marL="1025525" indent="-169863">
              <a:spcBef>
                <a:spcPct val="20000"/>
              </a:spcBef>
              <a:spcAft>
                <a:spcPct val="35000"/>
              </a:spcAft>
              <a:buClr>
                <a:srgbClr val="CE8A09"/>
              </a:buClr>
              <a:buFont typeface="Wingdings" panose="05000000000000000000" pitchFamily="2" charset="2"/>
              <a:buChar char="§"/>
              <a:defRPr>
                <a:solidFill>
                  <a:srgbClr val="5D94BA"/>
                </a:solidFill>
                <a:latin typeface="Arial" panose="020B0604020202020204" pitchFamily="34" charset="0"/>
                <a:ea typeface="ＭＳ Ｐゴシック" panose="020B0600070205080204" pitchFamily="34" charset="-128"/>
              </a:defRPr>
            </a:lvl3pPr>
            <a:lvl4pPr marL="1316038" indent="-176213">
              <a:spcBef>
                <a:spcPct val="20000"/>
              </a:spcBef>
              <a:spcAft>
                <a:spcPct val="35000"/>
              </a:spcAft>
              <a:buClr>
                <a:srgbClr val="CE8A09"/>
              </a:buClr>
              <a:buFont typeface="Wingdings" panose="05000000000000000000" pitchFamily="2" charset="2"/>
              <a:buChar char="§"/>
              <a:defRPr sz="1600">
                <a:solidFill>
                  <a:srgbClr val="5D94BA"/>
                </a:solidFill>
                <a:latin typeface="Arial" panose="020B0604020202020204" pitchFamily="34" charset="0"/>
                <a:ea typeface="ＭＳ Ｐゴシック" panose="020B0600070205080204" pitchFamily="34" charset="-128"/>
              </a:defRPr>
            </a:lvl4pPr>
            <a:lvl5pPr marL="1654175" indent="-111125">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5pPr>
            <a:lvl6pPr marL="21113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6pPr>
            <a:lvl7pPr marL="25685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7pPr>
            <a:lvl8pPr marL="30257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8pPr>
            <a:lvl9pPr marL="34829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9pPr>
          </a:lstStyle>
          <a:p>
            <a:pPr marL="285750" indent="-285750" eaLnBrk="0" fontAlgn="base" hangingPunct="0">
              <a:buClrTx/>
              <a:buFont typeface="Arial" panose="05000000000000000000" pitchFamily="2" charset="2"/>
              <a:buChar char="•"/>
              <a:defRPr/>
            </a:pPr>
            <a:r>
              <a:rPr lang="en-US" b="0" i="0" u="none" strike="noStrike" baseline="0" dirty="0">
                <a:solidFill>
                  <a:srgbClr val="000000"/>
                </a:solidFill>
                <a:latin typeface="Franklin Gothic Book"/>
                <a:ea typeface="ＭＳ Ｐゴシック"/>
              </a:rPr>
              <a:t>Grants in Wisconsin</a:t>
            </a:r>
          </a:p>
          <a:p>
            <a:pPr marL="912813" lvl="1" indent="-285750" eaLnBrk="0" fontAlgn="base" hangingPunct="0">
              <a:buClrTx/>
              <a:buFont typeface="Arial" panose="05000000000000000000" pitchFamily="2" charset="2"/>
              <a:buChar char="•"/>
              <a:defRPr/>
            </a:pPr>
            <a:r>
              <a:rPr lang="en-US" dirty="0">
                <a:solidFill>
                  <a:srgbClr val="000000"/>
                </a:solidFill>
                <a:latin typeface="Franklin Gothic Book"/>
                <a:ea typeface="ＭＳ Ｐゴシック"/>
              </a:rPr>
              <a:t>Green Bay</a:t>
            </a:r>
          </a:p>
          <a:p>
            <a:pPr marL="912813" lvl="1" indent="-285750" eaLnBrk="0" fontAlgn="base" hangingPunct="0">
              <a:buClrTx/>
              <a:buFont typeface="Arial" panose="05000000000000000000" pitchFamily="2" charset="2"/>
              <a:buChar char="•"/>
              <a:defRPr/>
            </a:pPr>
            <a:r>
              <a:rPr lang="en-US" dirty="0">
                <a:solidFill>
                  <a:srgbClr val="000000"/>
                </a:solidFill>
                <a:latin typeface="Franklin Gothic Book"/>
                <a:ea typeface="ＭＳ Ｐゴシック"/>
              </a:rPr>
              <a:t>Eau Claire</a:t>
            </a:r>
          </a:p>
          <a:p>
            <a:pPr marL="912813" lvl="1" indent="-285750" eaLnBrk="0" fontAlgn="base" hangingPunct="0">
              <a:buClrTx/>
              <a:buFont typeface="Arial" panose="05000000000000000000" pitchFamily="2" charset="2"/>
              <a:buChar char="•"/>
              <a:defRPr/>
            </a:pPr>
            <a:r>
              <a:rPr lang="en-US" dirty="0">
                <a:solidFill>
                  <a:srgbClr val="000000"/>
                </a:solidFill>
                <a:latin typeface="Franklin Gothic Book"/>
                <a:ea typeface="ＭＳ Ｐゴシック"/>
              </a:rPr>
              <a:t>Madison</a:t>
            </a:r>
          </a:p>
          <a:p>
            <a:pPr marL="912813" lvl="1" indent="-285750" eaLnBrk="0" fontAlgn="base" hangingPunct="0">
              <a:buClrTx/>
              <a:buFont typeface="Arial" panose="05000000000000000000" pitchFamily="2" charset="2"/>
              <a:buChar char="•"/>
              <a:defRPr/>
            </a:pPr>
            <a:r>
              <a:rPr lang="en-US" dirty="0">
                <a:solidFill>
                  <a:srgbClr val="000000"/>
                </a:solidFill>
                <a:latin typeface="Franklin Gothic Book"/>
                <a:ea typeface="ＭＳ Ｐゴシック"/>
              </a:rPr>
              <a:t>Milwaukee</a:t>
            </a:r>
          </a:p>
          <a:p>
            <a:pPr marL="912813" lvl="1" indent="-285750" eaLnBrk="0" fontAlgn="base" hangingPunct="0">
              <a:buClrTx/>
              <a:buFont typeface="Arial" panose="05000000000000000000" pitchFamily="2" charset="2"/>
              <a:buChar char="•"/>
              <a:defRPr/>
            </a:pPr>
            <a:r>
              <a:rPr lang="en-US" b="0" i="0" u="none" strike="noStrike" baseline="0" dirty="0">
                <a:solidFill>
                  <a:srgbClr val="000000"/>
                </a:solidFill>
                <a:latin typeface="Franklin Gothic Book"/>
                <a:ea typeface="ＭＳ Ｐゴシック"/>
              </a:rPr>
              <a:t>Menomonie</a:t>
            </a:r>
          </a:p>
          <a:p>
            <a:pPr marL="912813" lvl="1" indent="-285750" eaLnBrk="0" fontAlgn="base" hangingPunct="0">
              <a:buClrTx/>
              <a:buFont typeface="Arial" panose="05000000000000000000" pitchFamily="2" charset="2"/>
              <a:buChar char="•"/>
              <a:defRPr/>
            </a:pPr>
            <a:endParaRPr lang="en-US" b="0" i="0" u="none" strike="noStrike" baseline="0" dirty="0">
              <a:solidFill>
                <a:srgbClr val="000000"/>
              </a:solidFill>
              <a:latin typeface="Franklin Gothic Book"/>
              <a:ea typeface="ＭＳ Ｐゴシック"/>
            </a:endParaRPr>
          </a:p>
          <a:p>
            <a:pPr marL="285750" indent="-285750" eaLnBrk="0" fontAlgn="base" hangingPunct="0">
              <a:buClrTx/>
              <a:buFont typeface="Arial" panose="05000000000000000000" pitchFamily="2" charset="2"/>
              <a:buChar char="•"/>
              <a:defRPr/>
            </a:pPr>
            <a:r>
              <a:rPr lang="en-US" dirty="0">
                <a:solidFill>
                  <a:srgbClr val="000000"/>
                </a:solidFill>
                <a:latin typeface="Franklin Gothic Book"/>
                <a:ea typeface="ＭＳ Ｐゴシック"/>
              </a:rPr>
              <a:t>70 of 72 Counties are Currently Served</a:t>
            </a:r>
            <a:endParaRPr lang="en-US" b="0" i="0" u="none" strike="noStrike" baseline="0" dirty="0">
              <a:solidFill>
                <a:srgbClr val="000000"/>
              </a:solidFill>
              <a:latin typeface="Franklin Gothic Book"/>
              <a:ea typeface="ＭＳ Ｐゴシック"/>
            </a:endParaRPr>
          </a:p>
          <a:p>
            <a:pPr marL="912813" lvl="1" indent="-285750" eaLnBrk="0" fontAlgn="base" hangingPunct="0">
              <a:buClrTx/>
              <a:buFont typeface="Arial" panose="05000000000000000000" pitchFamily="2" charset="2"/>
              <a:buChar char="•"/>
              <a:defRPr/>
            </a:pPr>
            <a:endParaRPr lang="en-US" b="0" i="0" u="none" strike="noStrike" baseline="0" dirty="0">
              <a:solidFill>
                <a:srgbClr val="000000"/>
              </a:solidFill>
              <a:latin typeface="Franklin Gothic Book"/>
              <a:ea typeface="ＭＳ Ｐゴシック"/>
            </a:endParaRPr>
          </a:p>
        </p:txBody>
      </p:sp>
    </p:spTree>
    <p:extLst>
      <p:ext uri="{BB962C8B-B14F-4D97-AF65-F5344CB8AC3E}">
        <p14:creationId xmlns:p14="http://schemas.microsoft.com/office/powerpoint/2010/main" val="83286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A35E-CFCB-0E69-3916-D427EBD63DCE}"/>
              </a:ext>
            </a:extLst>
          </p:cNvPr>
          <p:cNvSpPr>
            <a:spLocks noGrp="1"/>
          </p:cNvSpPr>
          <p:nvPr>
            <p:ph type="title"/>
          </p:nvPr>
        </p:nvSpPr>
        <p:spPr>
          <a:xfrm>
            <a:off x="132092" y="65292"/>
            <a:ext cx="4970260" cy="998875"/>
          </a:xfrm>
        </p:spPr>
        <p:txBody>
          <a:bodyPr/>
          <a:lstStyle/>
          <a:p>
            <a:r>
              <a:rPr lang="en-US"/>
              <a:t>HVRP Participant Profile </a:t>
            </a:r>
          </a:p>
        </p:txBody>
      </p:sp>
      <p:sp>
        <p:nvSpPr>
          <p:cNvPr id="5" name="Slide Number Placeholder 4">
            <a:extLst>
              <a:ext uri="{FF2B5EF4-FFF2-40B4-BE49-F238E27FC236}">
                <a16:creationId xmlns:a16="http://schemas.microsoft.com/office/drawing/2014/main" id="{EC133C66-DEDF-FB67-04B3-6B3B66BCB941}"/>
              </a:ext>
            </a:extLst>
          </p:cNvPr>
          <p:cNvSpPr>
            <a:spLocks noGrp="1"/>
          </p:cNvSpPr>
          <p:nvPr>
            <p:ph type="sldNum" sz="quarter" idx="12"/>
          </p:nvPr>
        </p:nvSpPr>
        <p:spPr>
          <a:xfrm>
            <a:off x="11502234" y="6429502"/>
            <a:ext cx="610518" cy="365125"/>
          </a:xfrm>
        </p:spPr>
        <p:txBody>
          <a:bodyPr/>
          <a:lstStyle/>
          <a:p>
            <a:fld id="{9F533A62-0560-4741-9272-0FF595F394C3}" type="slidenum">
              <a:rPr lang="en-US" smtClean="0"/>
              <a:t>17</a:t>
            </a:fld>
            <a:endParaRPr lang="en-US"/>
          </a:p>
        </p:txBody>
      </p:sp>
      <p:graphicFrame>
        <p:nvGraphicFramePr>
          <p:cNvPr id="4" name="Chart 3" descr="Typical participant is a male of color.">
            <a:extLst>
              <a:ext uri="{FF2B5EF4-FFF2-40B4-BE49-F238E27FC236}">
                <a16:creationId xmlns:a16="http://schemas.microsoft.com/office/drawing/2014/main" id="{4040308C-A6CC-AF41-C411-2092B977BD0A}"/>
              </a:ext>
            </a:extLst>
          </p:cNvPr>
          <p:cNvGraphicFramePr/>
          <p:nvPr/>
        </p:nvGraphicFramePr>
        <p:xfrm>
          <a:off x="2400806" y="1263372"/>
          <a:ext cx="5476447" cy="3649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Typical participant is 48 years old.">
            <a:extLst>
              <a:ext uri="{FF2B5EF4-FFF2-40B4-BE49-F238E27FC236}">
                <a16:creationId xmlns:a16="http://schemas.microsoft.com/office/drawing/2014/main" id="{FFB30FCC-B7FC-F736-B7FF-449DA6646C8A}"/>
              </a:ext>
            </a:extLst>
          </p:cNvPr>
          <p:cNvGraphicFramePr/>
          <p:nvPr/>
        </p:nvGraphicFramePr>
        <p:xfrm>
          <a:off x="-743525" y="1263372"/>
          <a:ext cx="5028577" cy="3819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Education level. 50% have a high school diploma. 21% have some college, no degree.">
            <a:extLst>
              <a:ext uri="{FF2B5EF4-FFF2-40B4-BE49-F238E27FC236}">
                <a16:creationId xmlns:a16="http://schemas.microsoft.com/office/drawing/2014/main" id="{C2E139F1-79F3-43B7-E209-ECDE4B16D006}"/>
              </a:ext>
            </a:extLst>
          </p:cNvPr>
          <p:cNvGraphicFramePr/>
          <p:nvPr/>
        </p:nvGraphicFramePr>
        <p:xfrm>
          <a:off x="7293936" y="1144823"/>
          <a:ext cx="4830761" cy="2899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descr="76% were discharged more than 9 years ago.">
            <a:extLst>
              <a:ext uri="{FF2B5EF4-FFF2-40B4-BE49-F238E27FC236}">
                <a16:creationId xmlns:a16="http://schemas.microsoft.com/office/drawing/2014/main" id="{FE691541-3CA0-AB37-AA79-2175DC4C7B71}"/>
              </a:ext>
            </a:extLst>
          </p:cNvPr>
          <p:cNvGraphicFramePr/>
          <p:nvPr/>
        </p:nvGraphicFramePr>
        <p:xfrm>
          <a:off x="-56409" y="4902447"/>
          <a:ext cx="2003091" cy="1431786"/>
        </p:xfrm>
        <a:graphic>
          <a:graphicData uri="http://schemas.openxmlformats.org/drawingml/2006/chart">
            <c:chart xmlns:c="http://schemas.openxmlformats.org/drawingml/2006/chart" xmlns:r="http://schemas.openxmlformats.org/officeDocument/2006/relationships" r:id="rId6"/>
          </a:graphicData>
        </a:graphic>
      </p:graphicFrame>
      <p:sp>
        <p:nvSpPr>
          <p:cNvPr id="10" name="Subtitle 2">
            <a:extLst>
              <a:ext uri="{FF2B5EF4-FFF2-40B4-BE49-F238E27FC236}">
                <a16:creationId xmlns:a16="http://schemas.microsoft.com/office/drawing/2014/main" id="{143C5210-33DF-FCF6-EE5B-1776A0C12E3B}"/>
              </a:ext>
            </a:extLst>
          </p:cNvPr>
          <p:cNvSpPr txBox="1">
            <a:spLocks/>
          </p:cNvSpPr>
          <p:nvPr/>
        </p:nvSpPr>
        <p:spPr>
          <a:xfrm>
            <a:off x="615981" y="5347487"/>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panose="020B0606030504020204" pitchFamily="34" charset="0"/>
                <a:ea typeface="Open Sans" panose="020B0606030504020204" pitchFamily="34" charset="0"/>
                <a:cs typeface="Open Sans" panose="020B0606030504020204" pitchFamily="34" charset="0"/>
              </a:rPr>
              <a:t>80%</a:t>
            </a:r>
            <a:endParaRPr lang="en-US" sz="1600" b="1">
              <a:solidFill>
                <a:srgbClr val="3A50A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ubtitle 2">
            <a:extLst>
              <a:ext uri="{FF2B5EF4-FFF2-40B4-BE49-F238E27FC236}">
                <a16:creationId xmlns:a16="http://schemas.microsoft.com/office/drawing/2014/main" id="{BBD03FE3-150C-E6B4-FEA4-73760E3C3C79}"/>
              </a:ext>
            </a:extLst>
          </p:cNvPr>
          <p:cNvSpPr txBox="1">
            <a:spLocks/>
          </p:cNvSpPr>
          <p:nvPr/>
        </p:nvSpPr>
        <p:spPr>
          <a:xfrm>
            <a:off x="1544548" y="4955484"/>
            <a:ext cx="1229336"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Were discharged more than 9 years ago</a:t>
            </a:r>
          </a:p>
        </p:txBody>
      </p:sp>
      <p:graphicFrame>
        <p:nvGraphicFramePr>
          <p:cNvPr id="12" name="Chart 11" descr="41% have a disability or special disability.">
            <a:extLst>
              <a:ext uri="{FF2B5EF4-FFF2-40B4-BE49-F238E27FC236}">
                <a16:creationId xmlns:a16="http://schemas.microsoft.com/office/drawing/2014/main" id="{52A8AF90-82CB-5EDA-EB6C-B12A78A14760}"/>
              </a:ext>
            </a:extLst>
          </p:cNvPr>
          <p:cNvGraphicFramePr/>
          <p:nvPr/>
        </p:nvGraphicFramePr>
        <p:xfrm>
          <a:off x="2382796" y="4906949"/>
          <a:ext cx="2003091" cy="1431786"/>
        </p:xfrm>
        <a:graphic>
          <a:graphicData uri="http://schemas.openxmlformats.org/drawingml/2006/chart">
            <c:chart xmlns:c="http://schemas.openxmlformats.org/drawingml/2006/chart" xmlns:r="http://schemas.openxmlformats.org/officeDocument/2006/relationships" r:id="rId7"/>
          </a:graphicData>
        </a:graphic>
      </p:graphicFrame>
      <p:sp>
        <p:nvSpPr>
          <p:cNvPr id="13" name="Subtitle 2">
            <a:extLst>
              <a:ext uri="{FF2B5EF4-FFF2-40B4-BE49-F238E27FC236}">
                <a16:creationId xmlns:a16="http://schemas.microsoft.com/office/drawing/2014/main" id="{EB5FB5B9-4424-DF35-49A2-764C024861E9}"/>
              </a:ext>
            </a:extLst>
          </p:cNvPr>
          <p:cNvSpPr txBox="1">
            <a:spLocks/>
          </p:cNvSpPr>
          <p:nvPr/>
        </p:nvSpPr>
        <p:spPr>
          <a:xfrm>
            <a:off x="3056160" y="5347486"/>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panose="020B0606030504020204" pitchFamily="34" charset="0"/>
                <a:ea typeface="Open Sans" panose="020B0606030504020204" pitchFamily="34" charset="0"/>
                <a:cs typeface="Open Sans" panose="020B0606030504020204" pitchFamily="34" charset="0"/>
              </a:rPr>
              <a:t>34%</a:t>
            </a:r>
            <a:endParaRPr lang="en-US" sz="1600" b="1">
              <a:solidFill>
                <a:srgbClr val="3A50A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Subtitle 2">
            <a:extLst>
              <a:ext uri="{FF2B5EF4-FFF2-40B4-BE49-F238E27FC236}">
                <a16:creationId xmlns:a16="http://schemas.microsoft.com/office/drawing/2014/main" id="{267D5E04-0021-8920-B420-ABFD710467FC}"/>
              </a:ext>
            </a:extLst>
          </p:cNvPr>
          <p:cNvSpPr txBox="1">
            <a:spLocks/>
          </p:cNvSpPr>
          <p:nvPr/>
        </p:nvSpPr>
        <p:spPr>
          <a:xfrm>
            <a:off x="3995593" y="4955484"/>
            <a:ext cx="1066461"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Have a disability</a:t>
            </a:r>
            <a:b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or special disability</a:t>
            </a:r>
          </a:p>
        </p:txBody>
      </p:sp>
      <p:graphicFrame>
        <p:nvGraphicFramePr>
          <p:cNvPr id="15" name="Chart 14" descr="28% are episodically homeless.">
            <a:extLst>
              <a:ext uri="{FF2B5EF4-FFF2-40B4-BE49-F238E27FC236}">
                <a16:creationId xmlns:a16="http://schemas.microsoft.com/office/drawing/2014/main" id="{4C469E40-F07F-67E0-3CF6-A68832084200}"/>
              </a:ext>
            </a:extLst>
          </p:cNvPr>
          <p:cNvGraphicFramePr/>
          <p:nvPr/>
        </p:nvGraphicFramePr>
        <p:xfrm>
          <a:off x="4708238" y="4902447"/>
          <a:ext cx="2003091" cy="1431786"/>
        </p:xfrm>
        <a:graphic>
          <a:graphicData uri="http://schemas.openxmlformats.org/drawingml/2006/chart">
            <c:chart xmlns:c="http://schemas.openxmlformats.org/drawingml/2006/chart" xmlns:r="http://schemas.openxmlformats.org/officeDocument/2006/relationships" r:id="rId8"/>
          </a:graphicData>
        </a:graphic>
      </p:graphicFrame>
      <p:sp>
        <p:nvSpPr>
          <p:cNvPr id="16" name="Subtitle 2">
            <a:extLst>
              <a:ext uri="{FF2B5EF4-FFF2-40B4-BE49-F238E27FC236}">
                <a16:creationId xmlns:a16="http://schemas.microsoft.com/office/drawing/2014/main" id="{EF516FA0-B221-4F8B-EC01-630CE19A9A02}"/>
              </a:ext>
            </a:extLst>
          </p:cNvPr>
          <p:cNvSpPr txBox="1">
            <a:spLocks/>
          </p:cNvSpPr>
          <p:nvPr/>
        </p:nvSpPr>
        <p:spPr>
          <a:xfrm>
            <a:off x="5384405" y="5347485"/>
            <a:ext cx="674890" cy="5656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None/>
            </a:pPr>
            <a:r>
              <a:rPr lang="en-US" sz="1800" b="1">
                <a:solidFill>
                  <a:srgbClr val="3A50A5"/>
                </a:solidFill>
                <a:latin typeface="Open Sans" panose="020B0606030504020204" pitchFamily="34" charset="0"/>
                <a:ea typeface="Open Sans" panose="020B0606030504020204" pitchFamily="34" charset="0"/>
                <a:cs typeface="Open Sans" panose="020B0606030504020204" pitchFamily="34" charset="0"/>
              </a:rPr>
              <a:t>19%</a:t>
            </a:r>
            <a:endParaRPr lang="en-US" sz="1600" b="1">
              <a:solidFill>
                <a:srgbClr val="3A50A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Subtitle 2">
            <a:extLst>
              <a:ext uri="{FF2B5EF4-FFF2-40B4-BE49-F238E27FC236}">
                <a16:creationId xmlns:a16="http://schemas.microsoft.com/office/drawing/2014/main" id="{0873A37A-DA30-4927-D1AD-879BEE25F843}"/>
              </a:ext>
            </a:extLst>
          </p:cNvPr>
          <p:cNvSpPr txBox="1">
            <a:spLocks/>
          </p:cNvSpPr>
          <p:nvPr/>
        </p:nvSpPr>
        <p:spPr>
          <a:xfrm>
            <a:off x="6327518" y="4957500"/>
            <a:ext cx="1250571" cy="13519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None/>
            </a:pP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Are</a:t>
            </a:r>
            <a:b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br>
            <a:r>
              <a:rPr lang="en-US" sz="1400" b="1">
                <a:solidFill>
                  <a:srgbClr val="3A50A5"/>
                </a:solidFill>
                <a:latin typeface="Open Sans" panose="020B0606030504020204" pitchFamily="34" charset="0"/>
                <a:ea typeface="Open Sans" panose="020B0606030504020204" pitchFamily="34" charset="0"/>
                <a:cs typeface="Open Sans" panose="020B0606030504020204" pitchFamily="34" charset="0"/>
              </a:rPr>
              <a:t>episodically homeless**</a:t>
            </a:r>
          </a:p>
        </p:txBody>
      </p:sp>
      <p:graphicFrame>
        <p:nvGraphicFramePr>
          <p:cNvPr id="18" name="Chart 17" descr="Participant categories, including female, homeless with children, at risk of homelessness, and justice-involved.">
            <a:extLst>
              <a:ext uri="{FF2B5EF4-FFF2-40B4-BE49-F238E27FC236}">
                <a16:creationId xmlns:a16="http://schemas.microsoft.com/office/drawing/2014/main" id="{2A43471F-757E-D813-1473-6E9A84A6F61A}"/>
              </a:ext>
            </a:extLst>
          </p:cNvPr>
          <p:cNvGraphicFramePr/>
          <p:nvPr/>
        </p:nvGraphicFramePr>
        <p:xfrm>
          <a:off x="7586695" y="4057500"/>
          <a:ext cx="4538002" cy="2474183"/>
        </p:xfrm>
        <a:graphic>
          <a:graphicData uri="http://schemas.openxmlformats.org/drawingml/2006/chart">
            <c:chart xmlns:c="http://schemas.openxmlformats.org/drawingml/2006/chart" xmlns:r="http://schemas.openxmlformats.org/officeDocument/2006/relationships" r:id="rId9"/>
          </a:graphicData>
        </a:graphic>
      </p:graphicFrame>
      <p:sp>
        <p:nvSpPr>
          <p:cNvPr id="19" name="Subtitle 2">
            <a:extLst>
              <a:ext uri="{FF2B5EF4-FFF2-40B4-BE49-F238E27FC236}">
                <a16:creationId xmlns:a16="http://schemas.microsoft.com/office/drawing/2014/main" id="{826D90AE-832E-51B7-0E23-45D640F78DE1}"/>
              </a:ext>
            </a:extLst>
          </p:cNvPr>
          <p:cNvSpPr txBox="1">
            <a:spLocks/>
          </p:cNvSpPr>
          <p:nvPr/>
        </p:nvSpPr>
        <p:spPr>
          <a:xfrm>
            <a:off x="10633" y="6370555"/>
            <a:ext cx="7283303" cy="4629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57150">
              <a:lnSpc>
                <a:spcPct val="108000"/>
              </a:lnSpc>
              <a:spcBef>
                <a:spcPts val="0"/>
              </a:spcBef>
              <a:buNone/>
            </a:pPr>
            <a:r>
              <a:rPr lang="en-US" sz="1050" baseline="30000">
                <a:latin typeface="Open Sans"/>
                <a:ea typeface="Open Sans"/>
                <a:cs typeface="Open Sans"/>
              </a:rPr>
              <a:t>± </a:t>
            </a:r>
            <a:r>
              <a:rPr lang="en-US" sz="1050">
                <a:latin typeface="Open Sans"/>
                <a:ea typeface="Open Sans"/>
                <a:cs typeface="Open Sans"/>
              </a:rPr>
              <a:t>Average age at program enrollment  *Duplicated count  **An individual experiencing homelessness continuously for at least 12 months, or on at least four separate occasions in the last three years, where the combined occasions total at least 12 months</a:t>
            </a:r>
          </a:p>
        </p:txBody>
      </p:sp>
      <p:sp>
        <p:nvSpPr>
          <p:cNvPr id="20" name="Subtitle 2">
            <a:extLst>
              <a:ext uri="{FF2B5EF4-FFF2-40B4-BE49-F238E27FC236}">
                <a16:creationId xmlns:a16="http://schemas.microsoft.com/office/drawing/2014/main" id="{D62433AE-9F8F-ABCD-378C-4EA7AA51B69B}"/>
              </a:ext>
            </a:extLst>
          </p:cNvPr>
          <p:cNvSpPr txBox="1">
            <a:spLocks/>
          </p:cNvSpPr>
          <p:nvPr/>
        </p:nvSpPr>
        <p:spPr>
          <a:xfrm>
            <a:off x="6217042" y="6519817"/>
            <a:ext cx="5954233" cy="3381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8000"/>
              </a:lnSpc>
              <a:buNone/>
            </a:pPr>
            <a:r>
              <a:rPr lang="en-US" sz="1050" i="1">
                <a:latin typeface="Open Sans" panose="020B0606030504020204" pitchFamily="34" charset="0"/>
                <a:ea typeface="Open Sans" panose="020B0606030504020204" pitchFamily="34" charset="0"/>
                <a:cs typeface="Open Sans" panose="020B0606030504020204" pitchFamily="34" charset="0"/>
              </a:rPr>
              <a:t>Data source: Program Year 2023 Quarter 4, Technical Performance Report (TPR)</a:t>
            </a:r>
          </a:p>
        </p:txBody>
      </p:sp>
    </p:spTree>
    <p:extLst>
      <p:ext uri="{BB962C8B-B14F-4D97-AF65-F5344CB8AC3E}">
        <p14:creationId xmlns:p14="http://schemas.microsoft.com/office/powerpoint/2010/main" val="161583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5250070" y="2193875"/>
            <a:ext cx="1478648" cy="4053249"/>
          </a:xfrm>
          <a:prstGeom prst="rect">
            <a:avLst/>
          </a:prstGeom>
          <a:blipFill>
            <a:blip r:embed="rId3" cstate="print"/>
            <a:stretch>
              <a:fillRect/>
            </a:stretch>
          </a:blipFill>
        </p:spPr>
        <p:txBody>
          <a:bodyPr wrap="square" lIns="0" tIns="0" rIns="0" bIns="0" rtlCol="0"/>
          <a:lstStyle/>
          <a:p>
            <a:pPr hangingPunct="1"/>
            <a:endParaRPr kern="1200">
              <a:solidFill>
                <a:prstClr val="black"/>
              </a:solidFill>
              <a:latin typeface="Calibri"/>
            </a:endParaRPr>
          </a:p>
        </p:txBody>
      </p:sp>
      <p:sp>
        <p:nvSpPr>
          <p:cNvPr id="9" name="object 9"/>
          <p:cNvSpPr/>
          <p:nvPr/>
        </p:nvSpPr>
        <p:spPr>
          <a:xfrm>
            <a:off x="6922180" y="2193875"/>
            <a:ext cx="1155019" cy="4242125"/>
          </a:xfrm>
          <a:prstGeom prst="rect">
            <a:avLst/>
          </a:prstGeom>
          <a:blipFill>
            <a:blip r:embed="rId4" cstate="print"/>
            <a:stretch>
              <a:fillRect/>
            </a:stretch>
          </a:blipFill>
        </p:spPr>
        <p:txBody>
          <a:bodyPr wrap="square" lIns="0" tIns="0" rIns="0" bIns="0" rtlCol="0"/>
          <a:lstStyle/>
          <a:p>
            <a:pPr hangingPunct="1"/>
            <a:endParaRPr kern="1200">
              <a:solidFill>
                <a:prstClr val="black"/>
              </a:solidFill>
              <a:latin typeface="Calibri"/>
            </a:endParaRPr>
          </a:p>
        </p:txBody>
      </p:sp>
      <p:sp>
        <p:nvSpPr>
          <p:cNvPr id="10" name="object 10"/>
          <p:cNvSpPr/>
          <p:nvPr/>
        </p:nvSpPr>
        <p:spPr>
          <a:xfrm>
            <a:off x="4200124" y="2153543"/>
            <a:ext cx="1069697" cy="4282457"/>
          </a:xfrm>
          <a:prstGeom prst="rect">
            <a:avLst/>
          </a:prstGeom>
          <a:blipFill>
            <a:blip r:embed="rId5" cstate="print"/>
            <a:stretch>
              <a:fillRect/>
            </a:stretch>
          </a:blipFill>
        </p:spPr>
        <p:txBody>
          <a:bodyPr wrap="square" lIns="0" tIns="0" rIns="0" bIns="0" rtlCol="0"/>
          <a:lstStyle/>
          <a:p>
            <a:pPr hangingPunct="1"/>
            <a:endParaRPr kern="1200">
              <a:solidFill>
                <a:prstClr val="black"/>
              </a:solidFill>
              <a:latin typeface="Calibri"/>
            </a:endParaRPr>
          </a:p>
        </p:txBody>
      </p:sp>
      <p:sp>
        <p:nvSpPr>
          <p:cNvPr id="13" name="Rectangle 12"/>
          <p:cNvSpPr/>
          <p:nvPr/>
        </p:nvSpPr>
        <p:spPr>
          <a:xfrm>
            <a:off x="3897296" y="2193876"/>
            <a:ext cx="4179903" cy="4361788"/>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n-US" kern="1200">
              <a:solidFill>
                <a:prstClr val="white"/>
              </a:solidFill>
              <a:latin typeface="Calibri"/>
            </a:endParaRPr>
          </a:p>
        </p:txBody>
      </p:sp>
      <p:sp>
        <p:nvSpPr>
          <p:cNvPr id="3" name="object 3"/>
          <p:cNvSpPr/>
          <p:nvPr/>
        </p:nvSpPr>
        <p:spPr>
          <a:xfrm>
            <a:off x="5125847" y="6794991"/>
            <a:ext cx="2807335" cy="0"/>
          </a:xfrm>
          <a:custGeom>
            <a:avLst/>
            <a:gdLst/>
            <a:ahLst/>
            <a:cxnLst/>
            <a:rect l="l" t="t" r="r" b="b"/>
            <a:pathLst>
              <a:path w="2807335">
                <a:moveTo>
                  <a:pt x="0" y="0"/>
                </a:moveTo>
                <a:lnTo>
                  <a:pt x="2807207" y="0"/>
                </a:lnTo>
              </a:path>
            </a:pathLst>
          </a:custGeom>
          <a:ln w="18033">
            <a:solidFill>
              <a:srgbClr val="FFFFFF"/>
            </a:solidFill>
          </a:ln>
        </p:spPr>
        <p:txBody>
          <a:bodyPr wrap="square" lIns="0" tIns="0" rIns="0" bIns="0" rtlCol="0"/>
          <a:lstStyle/>
          <a:p>
            <a:pPr hangingPunct="1"/>
            <a:endParaRPr kern="1200">
              <a:solidFill>
                <a:prstClr val="black"/>
              </a:solidFill>
              <a:latin typeface="Calibri"/>
            </a:endParaRPr>
          </a:p>
        </p:txBody>
      </p:sp>
      <p:sp>
        <p:nvSpPr>
          <p:cNvPr id="2" name="Title 1">
            <a:extLst>
              <a:ext uri="{FF2B5EF4-FFF2-40B4-BE49-F238E27FC236}">
                <a16:creationId xmlns:a16="http://schemas.microsoft.com/office/drawing/2014/main" id="{8188A0B3-7E46-4B35-A11F-5294A208BC17}"/>
              </a:ext>
            </a:extLst>
          </p:cNvPr>
          <p:cNvSpPr>
            <a:spLocks noGrp="1"/>
          </p:cNvSpPr>
          <p:nvPr>
            <p:ph type="title"/>
          </p:nvPr>
        </p:nvSpPr>
        <p:spPr>
          <a:xfrm>
            <a:off x="133201" y="0"/>
            <a:ext cx="9680894" cy="1325563"/>
          </a:xfrm>
        </p:spPr>
        <p:txBody>
          <a:bodyPr/>
          <a:lstStyle/>
          <a:p>
            <a:r>
              <a:rPr lang="en-US"/>
              <a:t>Women Veterans  </a:t>
            </a:r>
          </a:p>
        </p:txBody>
      </p:sp>
      <p:sp>
        <p:nvSpPr>
          <p:cNvPr id="14" name="TextBox 13">
            <a:extLst>
              <a:ext uri="{FF2B5EF4-FFF2-40B4-BE49-F238E27FC236}">
                <a16:creationId xmlns:a16="http://schemas.microsoft.com/office/drawing/2014/main" id="{D4DF0F23-285E-42FB-AE78-B3F05B16329F}"/>
              </a:ext>
            </a:extLst>
          </p:cNvPr>
          <p:cNvSpPr txBox="1"/>
          <p:nvPr/>
        </p:nvSpPr>
        <p:spPr>
          <a:xfrm>
            <a:off x="133201" y="1357687"/>
            <a:ext cx="11708091" cy="4524315"/>
          </a:xfrm>
          <a:prstGeom prst="rect">
            <a:avLst/>
          </a:prstGeom>
          <a:noFill/>
        </p:spPr>
        <p:txBody>
          <a:bodyPr wrap="square">
            <a:spAutoFit/>
          </a:bodyPr>
          <a:lstStyle/>
          <a:p>
            <a:pPr marL="299085" indent="-286385">
              <a:buFont typeface="Arial"/>
              <a:buChar char="•"/>
              <a:tabLst>
                <a:tab pos="299720" algn="l"/>
              </a:tabLst>
            </a:pPr>
            <a:r>
              <a:rPr lang="en-US" sz="1600" spc="-5">
                <a:cs typeface="Calibri"/>
              </a:rPr>
              <a:t>VETS Women Veteran Program con</a:t>
            </a:r>
            <a:r>
              <a:rPr lang="en-US" sz="1600">
                <a:cs typeface="Calibri"/>
              </a:rPr>
              <a:t>d</a:t>
            </a:r>
            <a:r>
              <a:rPr lang="en-US" sz="1600" spc="-5">
                <a:cs typeface="Calibri"/>
              </a:rPr>
              <a:t>uct</a:t>
            </a:r>
            <a:r>
              <a:rPr lang="en-US" sz="1600">
                <a:cs typeface="Calibri"/>
              </a:rPr>
              <a:t>s</a:t>
            </a:r>
            <a:r>
              <a:rPr lang="en-US" sz="1600" spc="15">
                <a:cs typeface="Calibri"/>
              </a:rPr>
              <a:t> </a:t>
            </a:r>
            <a:r>
              <a:rPr lang="en-US" sz="1600">
                <a:cs typeface="Calibri"/>
              </a:rPr>
              <a:t>ana</a:t>
            </a:r>
            <a:r>
              <a:rPr lang="en-US" sz="1600" spc="-5">
                <a:cs typeface="Calibri"/>
              </a:rPr>
              <a:t>l</a:t>
            </a:r>
            <a:r>
              <a:rPr lang="en-US" sz="1600" spc="-25">
                <a:cs typeface="Calibri"/>
              </a:rPr>
              <a:t>y</a:t>
            </a:r>
            <a:r>
              <a:rPr lang="en-US" sz="1600" spc="-5">
                <a:cs typeface="Calibri"/>
              </a:rPr>
              <a:t>si</a:t>
            </a:r>
            <a:r>
              <a:rPr lang="en-US" sz="1600">
                <a:cs typeface="Calibri"/>
              </a:rPr>
              <a:t>s</a:t>
            </a:r>
            <a:r>
              <a:rPr lang="en-US" sz="1600" spc="-10">
                <a:cs typeface="Calibri"/>
              </a:rPr>
              <a:t> </a:t>
            </a:r>
            <a:r>
              <a:rPr lang="en-US" sz="1600" spc="-5">
                <a:cs typeface="Calibri"/>
              </a:rPr>
              <a:t>o</a:t>
            </a:r>
            <a:r>
              <a:rPr lang="en-US" sz="1600">
                <a:cs typeface="Calibri"/>
              </a:rPr>
              <a:t>f</a:t>
            </a:r>
            <a:r>
              <a:rPr lang="en-US" sz="1600" spc="10">
                <a:cs typeface="Calibri"/>
              </a:rPr>
              <a:t> </a:t>
            </a:r>
            <a:r>
              <a:rPr lang="en-US" sz="1600" spc="-10">
                <a:cs typeface="Calibri"/>
              </a:rPr>
              <a:t>the</a:t>
            </a:r>
            <a:r>
              <a:rPr lang="en-US" sz="1600" spc="-5">
                <a:cs typeface="Calibri"/>
              </a:rPr>
              <a:t> e</a:t>
            </a:r>
            <a:r>
              <a:rPr lang="en-US" sz="1600">
                <a:cs typeface="Calibri"/>
              </a:rPr>
              <a:t>mpl</a:t>
            </a:r>
            <a:r>
              <a:rPr lang="en-US" sz="1600" spc="-20">
                <a:cs typeface="Calibri"/>
              </a:rPr>
              <a:t>o</a:t>
            </a:r>
            <a:r>
              <a:rPr lang="en-US" sz="1600" spc="-15">
                <a:cs typeface="Calibri"/>
              </a:rPr>
              <a:t>yme</a:t>
            </a:r>
            <a:r>
              <a:rPr lang="en-US" sz="1600" spc="-10">
                <a:cs typeface="Calibri"/>
              </a:rPr>
              <a:t>nt</a:t>
            </a:r>
            <a:r>
              <a:rPr lang="en-US" sz="1600">
                <a:cs typeface="Calibri"/>
              </a:rPr>
              <a:t> </a:t>
            </a:r>
            <a:r>
              <a:rPr lang="en-US" sz="1600" spc="-5">
                <a:cs typeface="Calibri"/>
              </a:rPr>
              <a:t>si</a:t>
            </a:r>
            <a:r>
              <a:rPr lang="en-US" sz="1600" spc="-10">
                <a:cs typeface="Calibri"/>
              </a:rPr>
              <a:t>t</a:t>
            </a:r>
            <a:r>
              <a:rPr lang="en-US" sz="1600" spc="-5">
                <a:cs typeface="Calibri"/>
              </a:rPr>
              <a:t>u</a:t>
            </a:r>
            <a:r>
              <a:rPr lang="en-US" sz="1600" spc="-10">
                <a:cs typeface="Calibri"/>
              </a:rPr>
              <a:t>a</a:t>
            </a:r>
            <a:r>
              <a:rPr lang="en-US" sz="1600">
                <a:cs typeface="Calibri"/>
              </a:rPr>
              <a:t>t</a:t>
            </a:r>
            <a:r>
              <a:rPr lang="en-US" sz="1600" spc="-10">
                <a:cs typeface="Calibri"/>
              </a:rPr>
              <a:t>i</a:t>
            </a:r>
            <a:r>
              <a:rPr lang="en-US" sz="1600" spc="-5">
                <a:cs typeface="Calibri"/>
              </a:rPr>
              <a:t>o</a:t>
            </a:r>
            <a:r>
              <a:rPr lang="en-US" sz="1600">
                <a:cs typeface="Calibri"/>
              </a:rPr>
              <a:t>n</a:t>
            </a:r>
            <a:r>
              <a:rPr lang="en-US" sz="1600" spc="10">
                <a:cs typeface="Calibri"/>
              </a:rPr>
              <a:t> </a:t>
            </a:r>
            <a:r>
              <a:rPr lang="en-US" sz="1600" spc="-5">
                <a:cs typeface="Calibri"/>
              </a:rPr>
              <a:t>o</a:t>
            </a:r>
            <a:r>
              <a:rPr lang="en-US" sz="1600">
                <a:cs typeface="Calibri"/>
              </a:rPr>
              <a:t>f </a:t>
            </a:r>
            <a:r>
              <a:rPr lang="en-US" sz="1600" spc="-30">
                <a:cs typeface="Calibri"/>
              </a:rPr>
              <a:t>w</a:t>
            </a:r>
            <a:r>
              <a:rPr lang="en-US" sz="1600" spc="-5">
                <a:cs typeface="Calibri"/>
              </a:rPr>
              <a:t>ome</a:t>
            </a:r>
            <a:r>
              <a:rPr lang="en-US" sz="1600">
                <a:cs typeface="Calibri"/>
              </a:rPr>
              <a:t>n</a:t>
            </a:r>
            <a:r>
              <a:rPr lang="en-US" sz="1600" spc="15">
                <a:cs typeface="Calibri"/>
              </a:rPr>
              <a:t> </a:t>
            </a:r>
            <a:r>
              <a:rPr lang="en-US" sz="1600" spc="-20">
                <a:cs typeface="Calibri"/>
              </a:rPr>
              <a:t>Veteran</a:t>
            </a:r>
            <a:r>
              <a:rPr lang="en-US" sz="1600">
                <a:cs typeface="Calibri"/>
              </a:rPr>
              <a:t>s and m</a:t>
            </a:r>
            <a:r>
              <a:rPr lang="en-US" sz="1600" spc="-15">
                <a:cs typeface="Calibri"/>
              </a:rPr>
              <a:t>a</a:t>
            </a:r>
            <a:r>
              <a:rPr lang="en-US" sz="1600" spc="-75">
                <a:cs typeface="Calibri"/>
              </a:rPr>
              <a:t>k</a:t>
            </a:r>
            <a:r>
              <a:rPr lang="en-US" sz="1600" spc="-10">
                <a:cs typeface="Calibri"/>
              </a:rPr>
              <a:t>es</a:t>
            </a:r>
            <a:r>
              <a:rPr lang="en-US" sz="1600" spc="5">
                <a:cs typeface="Calibri"/>
              </a:rPr>
              <a:t> </a:t>
            </a:r>
            <a:r>
              <a:rPr lang="en-US" sz="1600" spc="-5">
                <a:cs typeface="Calibri"/>
              </a:rPr>
              <a:t>pol</a:t>
            </a:r>
            <a:r>
              <a:rPr lang="en-US" sz="1600" spc="-10">
                <a:cs typeface="Calibri"/>
              </a:rPr>
              <a:t>i</a:t>
            </a:r>
            <a:r>
              <a:rPr lang="en-US" sz="1600" spc="-20">
                <a:cs typeface="Calibri"/>
              </a:rPr>
              <a:t>c</a:t>
            </a:r>
            <a:r>
              <a:rPr lang="en-US" sz="1600" spc="-10">
                <a:cs typeface="Calibri"/>
              </a:rPr>
              <a:t>y</a:t>
            </a:r>
            <a:r>
              <a:rPr lang="en-US" sz="1600" spc="15">
                <a:cs typeface="Calibri"/>
              </a:rPr>
              <a:t> </a:t>
            </a:r>
            <a:r>
              <a:rPr lang="en-US" sz="1600" spc="-40">
                <a:cs typeface="Calibri"/>
              </a:rPr>
              <a:t>r</a:t>
            </a:r>
            <a:r>
              <a:rPr lang="en-US" sz="1600" spc="-10">
                <a:cs typeface="Calibri"/>
              </a:rPr>
              <a:t>e</a:t>
            </a:r>
            <a:r>
              <a:rPr lang="en-US" sz="1600" spc="-25">
                <a:cs typeface="Calibri"/>
              </a:rPr>
              <a:t>c</a:t>
            </a:r>
            <a:r>
              <a:rPr lang="en-US" sz="1600" spc="-20">
                <a:cs typeface="Calibri"/>
              </a:rPr>
              <a:t>omm</a:t>
            </a:r>
            <a:r>
              <a:rPr lang="en-US" sz="1600" spc="-5">
                <a:cs typeface="Calibri"/>
              </a:rPr>
              <a:t>en</a:t>
            </a:r>
            <a:r>
              <a:rPr lang="en-US" sz="1600">
                <a:cs typeface="Calibri"/>
              </a:rPr>
              <a:t>d</a:t>
            </a:r>
            <a:r>
              <a:rPr lang="en-US" sz="1600" spc="-15">
                <a:cs typeface="Calibri"/>
              </a:rPr>
              <a:t>a</a:t>
            </a:r>
            <a:r>
              <a:rPr lang="en-US" sz="1600">
                <a:cs typeface="Calibri"/>
              </a:rPr>
              <a:t>t</a:t>
            </a:r>
            <a:r>
              <a:rPr lang="en-US" sz="1600" spc="-10">
                <a:cs typeface="Calibri"/>
              </a:rPr>
              <a:t>i</a:t>
            </a:r>
            <a:r>
              <a:rPr lang="en-US" sz="1600" spc="-5">
                <a:cs typeface="Calibri"/>
              </a:rPr>
              <a:t>on</a:t>
            </a:r>
            <a:r>
              <a:rPr lang="en-US" sz="1600">
                <a:cs typeface="Calibri"/>
              </a:rPr>
              <a:t>s</a:t>
            </a:r>
            <a:r>
              <a:rPr lang="en-US" sz="1600" spc="25">
                <a:cs typeface="Calibri"/>
              </a:rPr>
              <a:t> </a:t>
            </a:r>
            <a:r>
              <a:rPr lang="en-US" sz="1600">
                <a:cs typeface="Calibri"/>
              </a:rPr>
              <a:t>as</a:t>
            </a:r>
            <a:r>
              <a:rPr lang="en-US" sz="1600" spc="-10">
                <a:cs typeface="Calibri"/>
              </a:rPr>
              <a:t> </a:t>
            </a:r>
            <a:r>
              <a:rPr lang="en-US" sz="1600">
                <a:cs typeface="Calibri"/>
              </a:rPr>
              <a:t>app</a:t>
            </a:r>
            <a:r>
              <a:rPr lang="en-US" sz="1600" spc="-40">
                <a:cs typeface="Calibri"/>
              </a:rPr>
              <a:t>r</a:t>
            </a:r>
            <a:r>
              <a:rPr lang="en-US" sz="1600" spc="-5">
                <a:cs typeface="Calibri"/>
              </a:rPr>
              <a:t>opri</a:t>
            </a:r>
            <a:r>
              <a:rPr lang="en-US" sz="1600" spc="-15">
                <a:cs typeface="Calibri"/>
              </a:rPr>
              <a:t>a</a:t>
            </a:r>
            <a:r>
              <a:rPr lang="en-US" sz="1600" spc="-40">
                <a:cs typeface="Calibri"/>
              </a:rPr>
              <a:t>t</a:t>
            </a:r>
            <a:r>
              <a:rPr lang="en-US" sz="1600" spc="-10">
                <a:cs typeface="Calibri"/>
              </a:rPr>
              <a:t>e. 12 month annual average unemployment rates comparing gender and veteran status are updated monthly and made available on the VETS Women Veteran Research webpage:</a:t>
            </a:r>
          </a:p>
          <a:p>
            <a:pPr marL="756285" lvl="1" indent="-286385">
              <a:buFont typeface="Arial"/>
              <a:buChar char="•"/>
              <a:tabLst>
                <a:tab pos="299720" algn="l"/>
              </a:tabLst>
            </a:pPr>
            <a:r>
              <a:rPr lang="en-US" sz="1600" u="heavy" spc="-10">
                <a:solidFill>
                  <a:srgbClr val="0000FF"/>
                </a:solidFill>
                <a:cs typeface="Calibri"/>
                <a:hlinkClick r:id="rId6"/>
              </a:rPr>
              <a:t>https://www.dol.gov/agencies/vets/womenveterans</a:t>
            </a:r>
            <a:endParaRPr lang="en-US" sz="1600" u="heavy" spc="-10">
              <a:solidFill>
                <a:srgbClr val="0000FF"/>
              </a:solidFill>
              <a:cs typeface="Calibri"/>
            </a:endParaRPr>
          </a:p>
          <a:p>
            <a:pPr marL="469900" lvl="1">
              <a:tabLst>
                <a:tab pos="299720" algn="l"/>
              </a:tabLst>
            </a:pPr>
            <a:endParaRPr lang="en-US" sz="1600"/>
          </a:p>
          <a:p>
            <a:pPr marL="285750" indent="-285750">
              <a:buFont typeface="Arial" panose="020B0604020202020204" pitchFamily="34" charset="0"/>
              <a:buChar char="•"/>
            </a:pPr>
            <a:r>
              <a:rPr lang="en-US" sz="1600"/>
              <a:t>In 2021, there were 1,973,000 women veterans</a:t>
            </a:r>
          </a:p>
          <a:p>
            <a:pPr marL="742950" lvl="1" indent="-285750">
              <a:buFont typeface="Arial" panose="020B0604020202020204" pitchFamily="34" charset="0"/>
              <a:buChar char="•"/>
            </a:pPr>
            <a:r>
              <a:rPr lang="en-US" sz="1600"/>
              <a:t>1 in 67 women is a veteran (compared to 1 in 7 men)</a:t>
            </a:r>
          </a:p>
          <a:p>
            <a:pPr marL="742950" lvl="1" indent="-285750">
              <a:buFont typeface="Arial" panose="020B0604020202020204" pitchFamily="34" charset="0"/>
              <a:buChar char="•"/>
            </a:pPr>
            <a:r>
              <a:rPr lang="en-US" sz="1600"/>
              <a:t>1 in 9 veterans is a woman (1 in 6 GW II veterans is a woman)</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cs typeface="Calibri"/>
              </a:rPr>
              <a:t>Among all veterans, the median age of men is significantly older than that of women. Median Ages:</a:t>
            </a:r>
          </a:p>
          <a:p>
            <a:pPr marL="742950" lvl="1" indent="-285750">
              <a:buFont typeface="Arial" panose="020B0604020202020204" pitchFamily="34" charset="0"/>
              <a:buChar char="•"/>
            </a:pPr>
            <a:r>
              <a:rPr lang="en-US" sz="1600">
                <a:cs typeface="Calibri"/>
              </a:rPr>
              <a:t>All Women Veterans: 51</a:t>
            </a:r>
          </a:p>
          <a:p>
            <a:pPr marL="742950" lvl="1" indent="-285750">
              <a:buFont typeface="Arial" panose="020B0604020202020204" pitchFamily="34" charset="0"/>
              <a:buChar char="•"/>
            </a:pPr>
            <a:r>
              <a:rPr lang="en-US" sz="1600">
                <a:cs typeface="Calibri"/>
              </a:rPr>
              <a:t>All Male Veterans: 65</a:t>
            </a:r>
          </a:p>
          <a:p>
            <a:pPr marL="742950" lvl="1" indent="-285750">
              <a:buFont typeface="Arial" panose="020B0604020202020204" pitchFamily="34" charset="0"/>
              <a:buChar char="•"/>
            </a:pPr>
            <a:endParaRPr lang="en-US" sz="1600">
              <a:cs typeface="Calibri"/>
            </a:endParaRPr>
          </a:p>
          <a:p>
            <a:pPr marL="285750" indent="-285750">
              <a:buFont typeface="Arial" panose="020B0604020202020204" pitchFamily="34" charset="0"/>
              <a:buChar char="•"/>
            </a:pPr>
            <a:r>
              <a:rPr lang="en-US" sz="1600">
                <a:cs typeface="Calibri"/>
              </a:rPr>
              <a:t>Per era of service, the age gap closes. Median Ages:</a:t>
            </a:r>
          </a:p>
          <a:p>
            <a:pPr marL="742950" lvl="1" indent="-285750">
              <a:buFont typeface="Arial" panose="020B0604020202020204" pitchFamily="34" charset="0"/>
              <a:buChar char="•"/>
            </a:pPr>
            <a:r>
              <a:rPr lang="en-US" sz="1600">
                <a:cs typeface="Calibri"/>
              </a:rPr>
              <a:t>WW II/Korean War/Vietnam eras - Women: 82; Men: 82</a:t>
            </a:r>
          </a:p>
          <a:p>
            <a:pPr marL="742950" lvl="1" indent="-285750">
              <a:buFont typeface="Arial" panose="020B0604020202020204" pitchFamily="34" charset="0"/>
              <a:buChar char="•"/>
            </a:pPr>
            <a:r>
              <a:rPr lang="en-US" sz="1600">
                <a:cs typeface="Calibri"/>
              </a:rPr>
              <a:t>Other service periods - Women: 61; Men: 64</a:t>
            </a:r>
          </a:p>
          <a:p>
            <a:pPr marL="742950" lvl="1" indent="-285750">
              <a:buFont typeface="Arial" panose="020B0604020202020204" pitchFamily="34" charset="0"/>
              <a:buChar char="•"/>
            </a:pPr>
            <a:r>
              <a:rPr lang="en-US" sz="1600">
                <a:cs typeface="Calibri"/>
              </a:rPr>
              <a:t>GW I era - Women: 52; Men: 52</a:t>
            </a:r>
          </a:p>
          <a:p>
            <a:pPr marL="742950" lvl="1" indent="-285750">
              <a:buFont typeface="Arial" panose="020B0604020202020204" pitchFamily="34" charset="0"/>
              <a:buChar char="•"/>
            </a:pPr>
            <a:r>
              <a:rPr lang="en-US" sz="1600">
                <a:cs typeface="Calibri"/>
              </a:rPr>
              <a:t>GW II era - Women: 37; Men: 39</a:t>
            </a:r>
            <a:endParaRPr lang="en-US" sz="1600"/>
          </a:p>
        </p:txBody>
      </p:sp>
      <p:sp>
        <p:nvSpPr>
          <p:cNvPr id="5" name="Slide Number Placeholder 4">
            <a:extLst>
              <a:ext uri="{FF2B5EF4-FFF2-40B4-BE49-F238E27FC236}">
                <a16:creationId xmlns:a16="http://schemas.microsoft.com/office/drawing/2014/main" id="{4A266596-525F-D8C8-5F9D-68399F938A01}"/>
              </a:ext>
            </a:extLst>
          </p:cNvPr>
          <p:cNvSpPr>
            <a:spLocks noGrp="1"/>
          </p:cNvSpPr>
          <p:nvPr>
            <p:ph type="sldNum" sz="quarter" idx="12"/>
          </p:nvPr>
        </p:nvSpPr>
        <p:spPr>
          <a:xfrm>
            <a:off x="10743282" y="6356350"/>
            <a:ext cx="610518" cy="365125"/>
          </a:xfrm>
        </p:spPr>
        <p:txBody>
          <a:bodyPr/>
          <a:lstStyle/>
          <a:p>
            <a:fld id="{9F533A62-0560-4741-9272-0FF595F394C3}" type="slidenum">
              <a:rPr lang="en-US" smtClean="0"/>
              <a:t>18</a:t>
            </a:fld>
            <a:endParaRPr lang="en-US"/>
          </a:p>
        </p:txBody>
      </p:sp>
    </p:spTree>
    <p:extLst>
      <p:ext uri="{BB962C8B-B14F-4D97-AF65-F5344CB8AC3E}">
        <p14:creationId xmlns:p14="http://schemas.microsoft.com/office/powerpoint/2010/main" val="34592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3A1B-9C57-1AA9-C43F-B56071AF6C4E}"/>
              </a:ext>
            </a:extLst>
          </p:cNvPr>
          <p:cNvSpPr>
            <a:spLocks noGrp="1"/>
          </p:cNvSpPr>
          <p:nvPr>
            <p:ph type="title"/>
          </p:nvPr>
        </p:nvSpPr>
        <p:spPr/>
        <p:txBody>
          <a:bodyPr/>
          <a:lstStyle/>
          <a:p>
            <a:r>
              <a:rPr lang="en-US"/>
              <a:t>Women Veterans</a:t>
            </a:r>
          </a:p>
        </p:txBody>
      </p:sp>
      <p:pic>
        <p:nvPicPr>
          <p:cNvPr id="8" name="Picture 7">
            <a:extLst>
              <a:ext uri="{FF2B5EF4-FFF2-40B4-BE49-F238E27FC236}">
                <a16:creationId xmlns:a16="http://schemas.microsoft.com/office/drawing/2014/main" id="{9A57862D-92F4-9CEA-4554-46D9F7042E9D}"/>
              </a:ext>
            </a:extLst>
          </p:cNvPr>
          <p:cNvPicPr>
            <a:picLocks noChangeAspect="1"/>
          </p:cNvPicPr>
          <p:nvPr/>
        </p:nvPicPr>
        <p:blipFill>
          <a:blip r:embed="rId2"/>
          <a:stretch>
            <a:fillRect/>
          </a:stretch>
        </p:blipFill>
        <p:spPr>
          <a:xfrm>
            <a:off x="2929813" y="1473799"/>
            <a:ext cx="5642202" cy="3872754"/>
          </a:xfrm>
          <a:prstGeom prst="rect">
            <a:avLst/>
          </a:prstGeom>
        </p:spPr>
      </p:pic>
      <p:sp>
        <p:nvSpPr>
          <p:cNvPr id="4" name="Footer Placeholder 3">
            <a:extLst>
              <a:ext uri="{FF2B5EF4-FFF2-40B4-BE49-F238E27FC236}">
                <a16:creationId xmlns:a16="http://schemas.microsoft.com/office/drawing/2014/main" id="{AA4EAAC2-FB79-E055-1C13-682887D440F1}"/>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DA28B659-99CC-250E-5CA5-0C38E8947B83}"/>
              </a:ext>
            </a:extLst>
          </p:cNvPr>
          <p:cNvSpPr>
            <a:spLocks noGrp="1"/>
          </p:cNvSpPr>
          <p:nvPr>
            <p:ph type="sldNum" sz="quarter" idx="12"/>
          </p:nvPr>
        </p:nvSpPr>
        <p:spPr/>
        <p:txBody>
          <a:bodyPr/>
          <a:lstStyle/>
          <a:p>
            <a:fld id="{9F533A62-0560-4741-9272-0FF595F394C3}" type="slidenum">
              <a:rPr lang="en-US" smtClean="0"/>
              <a:t>19</a:t>
            </a:fld>
            <a:endParaRPr lang="en-US"/>
          </a:p>
        </p:txBody>
      </p:sp>
      <p:sp>
        <p:nvSpPr>
          <p:cNvPr id="7" name="TextBox 6">
            <a:extLst>
              <a:ext uri="{FF2B5EF4-FFF2-40B4-BE49-F238E27FC236}">
                <a16:creationId xmlns:a16="http://schemas.microsoft.com/office/drawing/2014/main" id="{6CCE1998-EC5E-44BD-A5E8-1CFDBF22214B}"/>
              </a:ext>
            </a:extLst>
          </p:cNvPr>
          <p:cNvSpPr txBox="1"/>
          <p:nvPr/>
        </p:nvSpPr>
        <p:spPr>
          <a:xfrm>
            <a:off x="1103672" y="5589841"/>
            <a:ext cx="10379202" cy="523220"/>
          </a:xfrm>
          <a:prstGeom prst="rect">
            <a:avLst/>
          </a:prstGeom>
          <a:noFill/>
        </p:spPr>
        <p:txBody>
          <a:bodyPr wrap="square">
            <a:spAutoFit/>
          </a:bodyPr>
          <a:lstStyle/>
          <a:p>
            <a:pPr algn="ctr"/>
            <a:r>
              <a:rPr lang="en-US" sz="1400"/>
              <a:t>Rolling annual averages are updated the first Friday of each month and made available on the VETS Women Veteran Research page: </a:t>
            </a:r>
            <a:r>
              <a:rPr lang="en-US" sz="1400">
                <a:hlinkClick r:id="rId3"/>
              </a:rPr>
              <a:t>https://www.dol.gov/agencies/vets/womenveterans</a:t>
            </a:r>
            <a:r>
              <a:rPr lang="en-US" sz="1400"/>
              <a:t>  </a:t>
            </a:r>
          </a:p>
        </p:txBody>
      </p:sp>
    </p:spTree>
    <p:extLst>
      <p:ext uri="{BB962C8B-B14F-4D97-AF65-F5344CB8AC3E}">
        <p14:creationId xmlns:p14="http://schemas.microsoft.com/office/powerpoint/2010/main" val="201875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82" y="198783"/>
            <a:ext cx="9680894" cy="795130"/>
          </a:xfrm>
        </p:spPr>
        <p:txBody>
          <a:bodyPr/>
          <a:lstStyle/>
          <a:p>
            <a:r>
              <a:rPr lang="en-US"/>
              <a:t>VETS: Who We Are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33A62-0560-4741-9272-0FF595F394C3}" type="slidenum">
              <a:rPr kumimoji="0" lang="en-US" sz="1200" b="0" i="0" u="none" strike="noStrike" kern="1200" cap="none" spc="0" normalizeH="0" baseline="0" noProof="0" smtClean="0">
                <a:ln>
                  <a:noFill/>
                </a:ln>
                <a:solidFill>
                  <a:srgbClr val="023160"/>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23160"/>
              </a:solidFill>
              <a:effectLst/>
              <a:uLnTx/>
              <a:uFillTx/>
              <a:latin typeface="Franklin Gothic Book" panose="020B0503020102020204" pitchFamily="34" charset="0"/>
              <a:ea typeface="+mn-ea"/>
              <a:cs typeface="+mn-cs"/>
            </a:endParaRPr>
          </a:p>
        </p:txBody>
      </p:sp>
      <p:grpSp>
        <p:nvGrpSpPr>
          <p:cNvPr id="3" name="Group 2">
            <a:extLst>
              <a:ext uri="{FF2B5EF4-FFF2-40B4-BE49-F238E27FC236}">
                <a16:creationId xmlns:a16="http://schemas.microsoft.com/office/drawing/2014/main" id="{3ACA9B7A-F50F-49F4-979C-67D1DDE8A3D9}"/>
              </a:ext>
            </a:extLst>
          </p:cNvPr>
          <p:cNvGrpSpPr/>
          <p:nvPr/>
        </p:nvGrpSpPr>
        <p:grpSpPr>
          <a:xfrm>
            <a:off x="123278" y="1679620"/>
            <a:ext cx="11945443" cy="4095015"/>
            <a:chOff x="103782" y="2136820"/>
            <a:chExt cx="11945443" cy="3830116"/>
          </a:xfrm>
        </p:grpSpPr>
        <p:graphicFrame>
          <p:nvGraphicFramePr>
            <p:cNvPr id="13" name="Diagram 12">
              <a:extLst>
                <a:ext uri="{FF2B5EF4-FFF2-40B4-BE49-F238E27FC236}">
                  <a16:creationId xmlns:a16="http://schemas.microsoft.com/office/drawing/2014/main" id="{9973CC98-1C07-4FFB-979B-5BC49B78FE84}"/>
                </a:ext>
              </a:extLst>
            </p:cNvPr>
            <p:cNvGraphicFramePr/>
            <p:nvPr/>
          </p:nvGraphicFramePr>
          <p:xfrm>
            <a:off x="103782" y="2136820"/>
            <a:ext cx="11945443" cy="3830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D867529-0D44-47D9-B3A3-C9C85680A300}"/>
                </a:ext>
              </a:extLst>
            </p:cNvPr>
            <p:cNvSpPr txBox="1"/>
            <p:nvPr/>
          </p:nvSpPr>
          <p:spPr>
            <a:xfrm>
              <a:off x="1238198" y="5303820"/>
              <a:ext cx="9859329" cy="34544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VETS is the voice of DOL in the veteran employment space and the voice for veterans within DOL.</a:t>
              </a:r>
            </a:p>
          </p:txBody>
        </p:sp>
      </p:grpSp>
    </p:spTree>
    <p:extLst>
      <p:ext uri="{BB962C8B-B14F-4D97-AF65-F5344CB8AC3E}">
        <p14:creationId xmlns:p14="http://schemas.microsoft.com/office/powerpoint/2010/main" val="195205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621A-69FA-B5ED-D134-91E7D04AC21D}"/>
              </a:ext>
            </a:extLst>
          </p:cNvPr>
          <p:cNvSpPr>
            <a:spLocks noGrp="1"/>
          </p:cNvSpPr>
          <p:nvPr>
            <p:ph type="title"/>
          </p:nvPr>
        </p:nvSpPr>
        <p:spPr/>
        <p:txBody>
          <a:bodyPr/>
          <a:lstStyle/>
          <a:p>
            <a:r>
              <a:rPr lang="en-US" dirty="0"/>
              <a:t>Uniformed Services Employment and Reemployment Rights Act (USERRA) </a:t>
            </a:r>
          </a:p>
        </p:txBody>
      </p:sp>
      <p:sp>
        <p:nvSpPr>
          <p:cNvPr id="4" name="Footer Placeholder 3">
            <a:extLst>
              <a:ext uri="{FF2B5EF4-FFF2-40B4-BE49-F238E27FC236}">
                <a16:creationId xmlns:a16="http://schemas.microsoft.com/office/drawing/2014/main" id="{E4861756-7B87-D1C3-24FB-0CF266D2A9D8}"/>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F7896363-4925-14B9-9A03-133B80FAF55F}"/>
              </a:ext>
            </a:extLst>
          </p:cNvPr>
          <p:cNvSpPr>
            <a:spLocks noGrp="1"/>
          </p:cNvSpPr>
          <p:nvPr>
            <p:ph type="sldNum" sz="quarter" idx="12"/>
          </p:nvPr>
        </p:nvSpPr>
        <p:spPr/>
        <p:txBody>
          <a:bodyPr/>
          <a:lstStyle/>
          <a:p>
            <a:fld id="{9F533A62-0560-4741-9272-0FF595F394C3}" type="slidenum">
              <a:rPr lang="en-US" smtClean="0"/>
              <a:t>20</a:t>
            </a:fld>
            <a:endParaRPr lang="en-US"/>
          </a:p>
        </p:txBody>
      </p:sp>
      <p:sp>
        <p:nvSpPr>
          <p:cNvPr id="6" name="Rectangle 3">
            <a:extLst>
              <a:ext uri="{FF2B5EF4-FFF2-40B4-BE49-F238E27FC236}">
                <a16:creationId xmlns:a16="http://schemas.microsoft.com/office/drawing/2014/main" id="{79562799-080D-9B01-0D52-3FE78394F191}"/>
              </a:ext>
            </a:extLst>
          </p:cNvPr>
          <p:cNvSpPr txBox="1">
            <a:spLocks noChangeArrowheads="1"/>
          </p:cNvSpPr>
          <p:nvPr/>
        </p:nvSpPr>
        <p:spPr bwMode="auto">
          <a:xfrm>
            <a:off x="379380" y="1267146"/>
            <a:ext cx="11433240" cy="55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0" bIns="45720" anchor="t"/>
          <a:lstStyle>
            <a:lvl1pPr>
              <a:spcBef>
                <a:spcPct val="20000"/>
              </a:spcBef>
              <a:spcAft>
                <a:spcPct val="35000"/>
              </a:spcAft>
              <a:buClr>
                <a:srgbClr val="CE8A09"/>
              </a:buClr>
              <a:buFont typeface="Wingdings" panose="05000000000000000000" pitchFamily="2" charset="2"/>
              <a:buChar char="§"/>
              <a:defRPr sz="2800">
                <a:solidFill>
                  <a:srgbClr val="045A93"/>
                </a:solidFill>
                <a:latin typeface="Arial" panose="020B0604020202020204" pitchFamily="34" charset="0"/>
                <a:ea typeface="ＭＳ Ｐゴシック" panose="020B0600070205080204" pitchFamily="34" charset="-128"/>
              </a:defRPr>
            </a:lvl1pPr>
            <a:lvl2pPr marL="627063" indent="-169863">
              <a:spcBef>
                <a:spcPct val="20000"/>
              </a:spcBef>
              <a:spcAft>
                <a:spcPct val="35000"/>
              </a:spcAft>
              <a:buClr>
                <a:srgbClr val="CE8A09"/>
              </a:buClr>
              <a:buFont typeface="Wingdings" panose="05000000000000000000" pitchFamily="2" charset="2"/>
              <a:buChar char="§"/>
              <a:defRPr sz="2000">
                <a:solidFill>
                  <a:srgbClr val="727176"/>
                </a:solidFill>
                <a:latin typeface="Arial" panose="020B0604020202020204" pitchFamily="34" charset="0"/>
                <a:ea typeface="ＭＳ Ｐゴシック" panose="020B0600070205080204" pitchFamily="34" charset="-128"/>
              </a:defRPr>
            </a:lvl2pPr>
            <a:lvl3pPr marL="1025525" indent="-169863">
              <a:spcBef>
                <a:spcPct val="20000"/>
              </a:spcBef>
              <a:spcAft>
                <a:spcPct val="35000"/>
              </a:spcAft>
              <a:buClr>
                <a:srgbClr val="CE8A09"/>
              </a:buClr>
              <a:buFont typeface="Wingdings" panose="05000000000000000000" pitchFamily="2" charset="2"/>
              <a:buChar char="§"/>
              <a:defRPr>
                <a:solidFill>
                  <a:srgbClr val="5D94BA"/>
                </a:solidFill>
                <a:latin typeface="Arial" panose="020B0604020202020204" pitchFamily="34" charset="0"/>
                <a:ea typeface="ＭＳ Ｐゴシック" panose="020B0600070205080204" pitchFamily="34" charset="-128"/>
              </a:defRPr>
            </a:lvl3pPr>
            <a:lvl4pPr marL="1316038" indent="-176213">
              <a:spcBef>
                <a:spcPct val="20000"/>
              </a:spcBef>
              <a:spcAft>
                <a:spcPct val="35000"/>
              </a:spcAft>
              <a:buClr>
                <a:srgbClr val="CE8A09"/>
              </a:buClr>
              <a:buFont typeface="Wingdings" panose="05000000000000000000" pitchFamily="2" charset="2"/>
              <a:buChar char="§"/>
              <a:defRPr sz="1600">
                <a:solidFill>
                  <a:srgbClr val="5D94BA"/>
                </a:solidFill>
                <a:latin typeface="Arial" panose="020B0604020202020204" pitchFamily="34" charset="0"/>
                <a:ea typeface="ＭＳ Ｐゴシック" panose="020B0600070205080204" pitchFamily="34" charset="-128"/>
              </a:defRPr>
            </a:lvl4pPr>
            <a:lvl5pPr marL="1654175" indent="-111125">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5pPr>
            <a:lvl6pPr marL="21113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6pPr>
            <a:lvl7pPr marL="25685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7pPr>
            <a:lvl8pPr marL="30257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8pPr>
            <a:lvl9pPr marL="3482975" indent="-111125" eaLnBrk="0" fontAlgn="base" hangingPunct="0">
              <a:spcBef>
                <a:spcPct val="20000"/>
              </a:spcBef>
              <a:spcAft>
                <a:spcPct val="35000"/>
              </a:spcAft>
              <a:buClr>
                <a:srgbClr val="CE8A09"/>
              </a:buClr>
              <a:buFont typeface="Wingdings" panose="05000000000000000000" pitchFamily="2" charset="2"/>
              <a:buChar char="§"/>
              <a:defRPr sz="1600">
                <a:solidFill>
                  <a:srgbClr val="063061"/>
                </a:solidFill>
                <a:latin typeface="Arial" panose="020B0604020202020204" pitchFamily="34" charset="0"/>
                <a:ea typeface="ＭＳ Ｐゴシック" panose="020B0600070205080204" pitchFamily="34" charset="-128"/>
              </a:defRPr>
            </a:lvl9pPr>
          </a:lstStyle>
          <a:p>
            <a:pPr marL="228600" indent="-228600">
              <a:spcBef>
                <a:spcPts val="600"/>
              </a:spcBef>
              <a:spcAft>
                <a:spcPts val="600"/>
              </a:spcAft>
              <a:buClrTx/>
              <a:buFont typeface="Arial"/>
              <a:buChar char="•"/>
            </a:pPr>
            <a:r>
              <a:rPr kumimoji="0"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rPr>
              <a:t>USERRA prohibits discrimination in employment based on an individual’s prior service in the uniformed services, current service in the uniformed services, or intent to join the uniformed services  </a:t>
            </a:r>
          </a:p>
          <a:p>
            <a:pPr marL="912495" lvl="1" indent="-285750">
              <a:spcBef>
                <a:spcPts val="600"/>
              </a:spcBef>
              <a:spcAft>
                <a:spcPts val="600"/>
              </a:spcAft>
              <a:buClrTx/>
              <a:buFont typeface="Courier New" panose="02070309020205020404" pitchFamily="49" charset="0"/>
              <a:buChar char="o"/>
            </a:pPr>
            <a:r>
              <a:rPr kumimoji="0"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rPr>
              <a:t>Anti-discrimination: USERRA provides that employers cannot take any adverse action against any current or prospective employee, due in any part to that individual’s past, present, or future military service, status, or obligations; </a:t>
            </a:r>
            <a:endParaRPr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endParaRPr>
          </a:p>
          <a:p>
            <a:pPr marL="912495" lvl="1" indent="-285750">
              <a:spcBef>
                <a:spcPts val="600"/>
              </a:spcBef>
              <a:spcAft>
                <a:spcPts val="600"/>
              </a:spcAft>
              <a:buClrTx/>
              <a:buFont typeface="Courier New" panose="02070309020205020404" pitchFamily="49" charset="0"/>
              <a:buChar char="o"/>
            </a:pPr>
            <a:r>
              <a:rPr kumimoji="0"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rPr>
              <a:t>Anti-retaliation: USERRA provides that employers cannot take any adverse action against any employee—regardless of any military affiliation—for either asserting or helping another employee assert their rights under the statute; and </a:t>
            </a:r>
            <a:endParaRPr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endParaRPr>
          </a:p>
          <a:p>
            <a:pPr marL="912495" lvl="1" indent="-285750">
              <a:spcBef>
                <a:spcPts val="600"/>
              </a:spcBef>
              <a:spcAft>
                <a:spcPts val="600"/>
              </a:spcAft>
              <a:buClrTx/>
              <a:buFont typeface="Courier New" panose="02070309020205020404" pitchFamily="49" charset="0"/>
              <a:buChar char="o"/>
            </a:pPr>
            <a:r>
              <a:rPr kumimoji="0"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rPr>
              <a:t>Reemployment: USERRA provides that employees who meet the criteria for entitlement to reemployment rights must be promptly reinstated into the same or similar positions of seniority, status, and rate of pay they otherwise would have attained had they remained continuously employed. This is commonly referred to as the escalator principle and has been the law since 1946 </a:t>
            </a:r>
            <a:endParaRPr lang="en-US" altLang="en-US" sz="1600" i="0" u="none" strike="noStrike" kern="1200" cap="none" spc="0" normalizeH="0" baseline="0" noProof="0" dirty="0">
              <a:ln>
                <a:noFill/>
              </a:ln>
              <a:solidFill>
                <a:srgbClr val="212121"/>
              </a:solidFill>
              <a:effectLst/>
              <a:uLnTx/>
              <a:uFillTx/>
              <a:latin typeface="Franklin Gothic Book"/>
              <a:ea typeface="ＭＳ Ｐゴシック"/>
              <a:cs typeface="Times New Roman"/>
            </a:endParaRPr>
          </a:p>
          <a:p>
            <a:pPr marL="228600" indent="-228600">
              <a:spcBef>
                <a:spcPts val="600"/>
              </a:spcBef>
              <a:spcAft>
                <a:spcPts val="600"/>
              </a:spcAft>
              <a:buClrTx/>
              <a:buFont typeface="Arial"/>
              <a:buChar char="•"/>
            </a:pPr>
            <a:r>
              <a:rPr lang="en-US" altLang="en-US" sz="1600" dirty="0">
                <a:solidFill>
                  <a:srgbClr val="212121"/>
                </a:solidFill>
                <a:latin typeface="Franklin Gothic Book"/>
                <a:ea typeface="ＭＳ Ｐゴシック"/>
                <a:cs typeface="Times New Roman"/>
              </a:rPr>
              <a:t>Of the 1,200 complaints investigated during FY 2023, VETS closed 1,022 cases. Of cases in which DOL VETS found a violation of USERRA, DOL VETS resolved 93%. On average, cases were closed in 68 days</a:t>
            </a:r>
          </a:p>
          <a:p>
            <a:pPr marL="228600" indent="-228600">
              <a:spcBef>
                <a:spcPts val="600"/>
              </a:spcBef>
              <a:spcAft>
                <a:spcPts val="600"/>
              </a:spcAft>
              <a:buClrTx/>
              <a:buFont typeface="Arial"/>
              <a:buChar char="•"/>
            </a:pPr>
            <a:r>
              <a:rPr lang="en-US" altLang="en-US" sz="1600" dirty="0">
                <a:solidFill>
                  <a:srgbClr val="212121"/>
                </a:solidFill>
                <a:latin typeface="Franklin Gothic Book"/>
                <a:ea typeface="ＭＳ Ｐゴシック"/>
                <a:cs typeface="Times New Roman"/>
              </a:rPr>
              <a:t>In addition, the Veterans’ Employment Opportunity Act (VEOA) Administration and Enforcement VEOA primarily protects veterans’ preference in Federal hiring and during Reductions in Force (RIFs).  The U.S. Office of Personnel Management (OPM) is responsible for interpreting and administering those statutes and regulations governing veterans’ preference in the federal sector. VETS is responsible for investigating complaints received from preference-eligible veterans who believe their veterans’ preference rights in federal hiring or during RIFs were violated.  VETS receives 600-800 veterans’ preference complaints annually </a:t>
            </a:r>
          </a:p>
        </p:txBody>
      </p:sp>
    </p:spTree>
    <p:extLst>
      <p:ext uri="{BB962C8B-B14F-4D97-AF65-F5344CB8AC3E}">
        <p14:creationId xmlns:p14="http://schemas.microsoft.com/office/powerpoint/2010/main" val="112985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2B9A-6079-2732-F1FB-533B8309AC90}"/>
              </a:ext>
            </a:extLst>
          </p:cNvPr>
          <p:cNvSpPr>
            <a:spLocks noGrp="1"/>
          </p:cNvSpPr>
          <p:nvPr>
            <p:ph type="title"/>
          </p:nvPr>
        </p:nvSpPr>
        <p:spPr>
          <a:xfrm>
            <a:off x="103517" y="0"/>
            <a:ext cx="9680894" cy="998875"/>
          </a:xfrm>
        </p:spPr>
        <p:txBody>
          <a:bodyPr/>
          <a:lstStyle/>
          <a:p>
            <a:r>
              <a:rPr lang="en-US">
                <a:latin typeface="Franklin Gothic Medium"/>
              </a:rPr>
              <a:t>Protecting Employment Rights</a:t>
            </a:r>
            <a:endParaRPr lang="en-US"/>
          </a:p>
        </p:txBody>
      </p:sp>
      <p:sp>
        <p:nvSpPr>
          <p:cNvPr id="5" name="Slide Number Placeholder 4">
            <a:extLst>
              <a:ext uri="{FF2B5EF4-FFF2-40B4-BE49-F238E27FC236}">
                <a16:creationId xmlns:a16="http://schemas.microsoft.com/office/drawing/2014/main" id="{33F621E5-3481-723C-5B26-E00B3A05BA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33A62-0560-4741-9272-0FF595F394C3}" type="slidenum">
              <a:rPr kumimoji="0" lang="en-US" sz="1200" b="0" i="0" u="none" strike="noStrike" kern="1200" cap="none" spc="0" normalizeH="0" baseline="0" noProof="0" smtClean="0">
                <a:ln>
                  <a:noFill/>
                </a:ln>
                <a:solidFill>
                  <a:srgbClr val="023160"/>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23160"/>
              </a:solidFill>
              <a:effectLst/>
              <a:uLnTx/>
              <a:uFillTx/>
              <a:latin typeface="Franklin Gothic Book" panose="020B0503020102020204" pitchFamily="34" charset="0"/>
              <a:ea typeface="+mn-ea"/>
              <a:cs typeface="+mn-cs"/>
            </a:endParaRPr>
          </a:p>
        </p:txBody>
      </p:sp>
      <p:graphicFrame>
        <p:nvGraphicFramePr>
          <p:cNvPr id="3" name="Diagram 2">
            <a:extLst>
              <a:ext uri="{FF2B5EF4-FFF2-40B4-BE49-F238E27FC236}">
                <a16:creationId xmlns:a16="http://schemas.microsoft.com/office/drawing/2014/main" id="{44CDE21F-18A7-4088-9D15-DEBE6FF92EDE}"/>
              </a:ext>
            </a:extLst>
          </p:cNvPr>
          <p:cNvGraphicFramePr/>
          <p:nvPr/>
        </p:nvGraphicFramePr>
        <p:xfrm>
          <a:off x="3240787" y="1529880"/>
          <a:ext cx="8765165" cy="4689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1">
            <a:extLst>
              <a:ext uri="{FF2B5EF4-FFF2-40B4-BE49-F238E27FC236}">
                <a16:creationId xmlns:a16="http://schemas.microsoft.com/office/drawing/2014/main" id="{17B851EF-5CF5-FD0C-0725-7E7BA0B10504}"/>
              </a:ext>
            </a:extLst>
          </p:cNvPr>
          <p:cNvPicPr>
            <a:picLocks noChangeAspect="1"/>
          </p:cNvPicPr>
          <p:nvPr/>
        </p:nvPicPr>
        <p:blipFill>
          <a:blip r:embed="rId8"/>
          <a:stretch>
            <a:fillRect/>
          </a:stretch>
        </p:blipFill>
        <p:spPr>
          <a:xfrm>
            <a:off x="186048" y="1529880"/>
            <a:ext cx="2763356" cy="3049294"/>
          </a:xfrm>
          <a:prstGeom prst="rect">
            <a:avLst/>
          </a:prstGeom>
        </p:spPr>
      </p:pic>
    </p:spTree>
    <p:extLst>
      <p:ext uri="{BB962C8B-B14F-4D97-AF65-F5344CB8AC3E}">
        <p14:creationId xmlns:p14="http://schemas.microsoft.com/office/powerpoint/2010/main" val="3137522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r code&#10;&#10;Description automatically generated">
            <a:extLst>
              <a:ext uri="{FF2B5EF4-FFF2-40B4-BE49-F238E27FC236}">
                <a16:creationId xmlns:a16="http://schemas.microsoft.com/office/drawing/2014/main" id="{830AA586-0D1D-A44A-C045-22F8BED6D2FE}"/>
              </a:ext>
            </a:extLst>
          </p:cNvPr>
          <p:cNvPicPr>
            <a:picLocks noChangeAspect="1"/>
          </p:cNvPicPr>
          <p:nvPr/>
        </p:nvPicPr>
        <p:blipFill rotWithShape="1">
          <a:blip r:embed="rId2"/>
          <a:srcRect r="42224"/>
          <a:stretch/>
        </p:blipFill>
        <p:spPr>
          <a:xfrm>
            <a:off x="0" y="0"/>
            <a:ext cx="7044075" cy="6858000"/>
          </a:xfrm>
          <a:prstGeom prst="rect">
            <a:avLst/>
          </a:prstGeom>
        </p:spPr>
      </p:pic>
      <p:pic>
        <p:nvPicPr>
          <p:cNvPr id="2" name="Picture 1">
            <a:extLst>
              <a:ext uri="{FF2B5EF4-FFF2-40B4-BE49-F238E27FC236}">
                <a16:creationId xmlns:a16="http://schemas.microsoft.com/office/drawing/2014/main" id="{C5376CD6-9E3E-2580-650F-CF9C31EF3F80}"/>
              </a:ext>
            </a:extLst>
          </p:cNvPr>
          <p:cNvPicPr>
            <a:picLocks noChangeAspect="1"/>
          </p:cNvPicPr>
          <p:nvPr/>
        </p:nvPicPr>
        <p:blipFill>
          <a:blip r:embed="rId3"/>
          <a:stretch>
            <a:fillRect/>
          </a:stretch>
        </p:blipFill>
        <p:spPr>
          <a:xfrm>
            <a:off x="7044075" y="1568005"/>
            <a:ext cx="4104762" cy="4104762"/>
          </a:xfrm>
          <a:prstGeom prst="rect">
            <a:avLst/>
          </a:prstGeom>
        </p:spPr>
      </p:pic>
    </p:spTree>
    <p:extLst>
      <p:ext uri="{BB962C8B-B14F-4D97-AF65-F5344CB8AC3E}">
        <p14:creationId xmlns:p14="http://schemas.microsoft.com/office/powerpoint/2010/main" val="352090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4">
            <a:extLst>
              <a:ext uri="{FF2B5EF4-FFF2-40B4-BE49-F238E27FC236}">
                <a16:creationId xmlns:a16="http://schemas.microsoft.com/office/drawing/2014/main" id="{293ADE50-D666-DCA8-ED16-EF97639E422A}"/>
              </a:ext>
            </a:extLst>
          </p:cNvPr>
          <p:cNvSpPr txBox="1">
            <a:spLocks/>
          </p:cNvSpPr>
          <p:nvPr/>
        </p:nvSpPr>
        <p:spPr>
          <a:xfrm>
            <a:off x="10743282" y="6356350"/>
            <a:ext cx="6105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533A62-0560-4741-9272-0FF595F394C3}" type="slidenum">
              <a:rPr lang="en-US" smtClean="0"/>
              <a:pPr/>
              <a:t>23</a:t>
            </a:fld>
            <a:endParaRPr lang="en-US"/>
          </a:p>
        </p:txBody>
      </p:sp>
    </p:spTree>
    <p:extLst>
      <p:ext uri="{BB962C8B-B14F-4D97-AF65-F5344CB8AC3E}">
        <p14:creationId xmlns:p14="http://schemas.microsoft.com/office/powerpoint/2010/main" val="4049055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sz="half" idx="2"/>
          </p:nvPr>
        </p:nvSpPr>
        <p:spPr>
          <a:xfrm>
            <a:off x="5070406" y="1575203"/>
            <a:ext cx="5455827" cy="1853796"/>
          </a:xfrm>
        </p:spPr>
        <p:txBody>
          <a:bodyPr/>
          <a:lstStyle/>
          <a:p>
            <a:pPr lvl="0"/>
            <a:r>
              <a:rPr lang="en-US" dirty="0"/>
              <a:t>Phil Koenig</a:t>
            </a:r>
          </a:p>
          <a:p>
            <a:pPr lvl="1"/>
            <a:r>
              <a:rPr lang="en-US" dirty="0"/>
              <a:t>Director, Wisconsin Office</a:t>
            </a:r>
          </a:p>
          <a:p>
            <a:pPr lvl="2"/>
            <a:r>
              <a:rPr lang="en-US" dirty="0"/>
              <a:t>Veterans Employment And Training Services</a:t>
            </a:r>
          </a:p>
          <a:p>
            <a:pPr lvl="3"/>
            <a:r>
              <a:rPr lang="en-US" dirty="0"/>
              <a:t> koenig.philip.c@dol.gov</a:t>
            </a:r>
          </a:p>
          <a:p>
            <a:pPr lvl="4"/>
            <a:r>
              <a:rPr lang="en-US" dirty="0"/>
              <a:t> (202) 306-6529</a:t>
            </a:r>
          </a:p>
        </p:txBody>
      </p:sp>
      <p:sp>
        <p:nvSpPr>
          <p:cNvPr id="5" name="Content Placeholder 4"/>
          <p:cNvSpPr>
            <a:spLocks noGrp="1"/>
          </p:cNvSpPr>
          <p:nvPr>
            <p:ph sz="half" idx="11"/>
          </p:nvPr>
        </p:nvSpPr>
        <p:spPr>
          <a:xfrm>
            <a:off x="5070406" y="3957696"/>
            <a:ext cx="6508569" cy="1853796"/>
          </a:xfrm>
        </p:spPr>
        <p:txBody>
          <a:bodyPr/>
          <a:lstStyle/>
          <a:p>
            <a:pPr lvl="0"/>
            <a:r>
              <a:rPr lang="en-US" dirty="0"/>
              <a:t>Jessica Maple</a:t>
            </a:r>
          </a:p>
          <a:p>
            <a:pPr lvl="1"/>
            <a:r>
              <a:rPr lang="en-US" dirty="0"/>
              <a:t>Assistant Director, Wisconsin Office</a:t>
            </a:r>
          </a:p>
          <a:p>
            <a:pPr lvl="2"/>
            <a:r>
              <a:rPr lang="en-US" dirty="0"/>
              <a:t>Veterans Employment And Training Services</a:t>
            </a:r>
          </a:p>
          <a:p>
            <a:pPr lvl="3"/>
            <a:r>
              <a:rPr lang="en-US" dirty="0"/>
              <a:t> maple.Jessica.r@dol.gov</a:t>
            </a:r>
          </a:p>
          <a:p>
            <a:pPr lvl="4"/>
            <a:r>
              <a:rPr lang="en-US" dirty="0"/>
              <a:t> (715) 348-6864</a:t>
            </a:r>
          </a:p>
        </p:txBody>
      </p:sp>
    </p:spTree>
    <p:extLst>
      <p:ext uri="{BB962C8B-B14F-4D97-AF65-F5344CB8AC3E}">
        <p14:creationId xmlns:p14="http://schemas.microsoft.com/office/powerpoint/2010/main" val="250441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F713-558A-BFED-8643-96E2D5034868}"/>
              </a:ext>
            </a:extLst>
          </p:cNvPr>
          <p:cNvSpPr>
            <a:spLocks noGrp="1"/>
          </p:cNvSpPr>
          <p:nvPr>
            <p:ph type="title"/>
          </p:nvPr>
        </p:nvSpPr>
        <p:spPr/>
        <p:txBody>
          <a:bodyPr/>
          <a:lstStyle/>
          <a:p>
            <a:r>
              <a:rPr lang="en-US" dirty="0">
                <a:latin typeface="Franklin Gothic Medium"/>
              </a:rPr>
              <a:t>VETS Vision and Priorities</a:t>
            </a:r>
            <a:endParaRPr lang="en-US" dirty="0"/>
          </a:p>
        </p:txBody>
      </p:sp>
      <p:sp>
        <p:nvSpPr>
          <p:cNvPr id="4" name="Footer Placeholder 3">
            <a:extLst>
              <a:ext uri="{FF2B5EF4-FFF2-40B4-BE49-F238E27FC236}">
                <a16:creationId xmlns:a16="http://schemas.microsoft.com/office/drawing/2014/main" id="{E1459B5B-1B82-379E-0943-4676EAF6479A}"/>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B859D705-7ADB-1D56-A086-217143B268C3}"/>
              </a:ext>
            </a:extLst>
          </p:cNvPr>
          <p:cNvSpPr>
            <a:spLocks noGrp="1"/>
          </p:cNvSpPr>
          <p:nvPr>
            <p:ph type="sldNum" sz="quarter" idx="12"/>
          </p:nvPr>
        </p:nvSpPr>
        <p:spPr/>
        <p:txBody>
          <a:bodyPr/>
          <a:lstStyle/>
          <a:p>
            <a:fld id="{9F533A62-0560-4741-9272-0FF595F394C3}" type="slidenum">
              <a:rPr lang="en-US" smtClean="0"/>
              <a:t>3</a:t>
            </a:fld>
            <a:endParaRPr lang="en-US"/>
          </a:p>
        </p:txBody>
      </p:sp>
      <p:sp>
        <p:nvSpPr>
          <p:cNvPr id="7" name="TextBox 6">
            <a:extLst>
              <a:ext uri="{FF2B5EF4-FFF2-40B4-BE49-F238E27FC236}">
                <a16:creationId xmlns:a16="http://schemas.microsoft.com/office/drawing/2014/main" id="{D5C75604-7E25-EFE1-49B2-BAA95F1491DC}"/>
              </a:ext>
            </a:extLst>
          </p:cNvPr>
          <p:cNvSpPr txBox="1"/>
          <p:nvPr/>
        </p:nvSpPr>
        <p:spPr>
          <a:xfrm>
            <a:off x="210750" y="1214377"/>
            <a:ext cx="11814102" cy="5016758"/>
          </a:xfrm>
          <a:prstGeom prst="rect">
            <a:avLst/>
          </a:prstGeom>
          <a:noFill/>
        </p:spPr>
        <p:txBody>
          <a:bodyPr wrap="square" lIns="91440" tIns="45720" rIns="91440" bIns="45720" anchor="t">
            <a:spAutoFit/>
          </a:bodyPr>
          <a:lstStyle/>
          <a:p>
            <a:r>
              <a:rPr lang="en-US" sz="2000" b="1" dirty="0">
                <a:solidFill>
                  <a:srgbClr val="0054A6"/>
                </a:solidFill>
                <a:cs typeface="Segoe UI"/>
              </a:rPr>
              <a:t>Values</a:t>
            </a:r>
            <a:endParaRPr lang="en-US" sz="2000" dirty="0">
              <a:solidFill>
                <a:srgbClr val="0054A6"/>
              </a:solidFill>
              <a:cs typeface="Segoe UI"/>
            </a:endParaRPr>
          </a:p>
          <a:p>
            <a:pPr marL="285750" indent="-285750">
              <a:buFont typeface="Arial,Sans-Serif"/>
              <a:buChar char="•"/>
            </a:pPr>
            <a:r>
              <a:rPr lang="en-US" sz="2000" dirty="0">
                <a:cs typeface="Segoe UI"/>
              </a:rPr>
              <a:t>Integrity, Commitment, Respect, Excellence, Innovation</a:t>
            </a:r>
            <a:endParaRPr lang="en-US" sz="2000" dirty="0"/>
          </a:p>
          <a:p>
            <a:endParaRPr lang="en-US" sz="2000" b="1" dirty="0">
              <a:solidFill>
                <a:srgbClr val="0054A6"/>
              </a:solidFill>
            </a:endParaRPr>
          </a:p>
          <a:p>
            <a:r>
              <a:rPr lang="en-US" sz="2000" b="1" dirty="0">
                <a:solidFill>
                  <a:srgbClr val="0054A6"/>
                </a:solidFill>
              </a:rPr>
              <a:t>Vision</a:t>
            </a:r>
            <a:endParaRPr lang="en-US" sz="2000" dirty="0">
              <a:solidFill>
                <a:srgbClr val="0054A6"/>
              </a:solidFill>
            </a:endParaRPr>
          </a:p>
          <a:p>
            <a:pPr marL="285750" indent="-285750">
              <a:buFont typeface="Arial"/>
              <a:buChar char="•"/>
            </a:pPr>
            <a:r>
              <a:rPr lang="en-US" sz="2000" dirty="0"/>
              <a:t>To enable all service members, veterans and military spouses to reach their full potential in the workplace</a:t>
            </a:r>
            <a:endParaRPr lang="en-US" sz="2000" dirty="0">
              <a:cs typeface="Segoe UI"/>
            </a:endParaRPr>
          </a:p>
          <a:p>
            <a:endParaRPr lang="en-US" sz="2000" b="1" dirty="0">
              <a:solidFill>
                <a:srgbClr val="0054A6"/>
              </a:solidFill>
            </a:endParaRPr>
          </a:p>
          <a:p>
            <a:r>
              <a:rPr lang="en-US" sz="2000" b="1" dirty="0">
                <a:solidFill>
                  <a:srgbClr val="0054A6"/>
                </a:solidFill>
              </a:rPr>
              <a:t>Mission</a:t>
            </a:r>
            <a:r>
              <a:rPr lang="en-US" sz="2000" dirty="0">
                <a:solidFill>
                  <a:srgbClr val="0054A6"/>
                </a:solidFill>
              </a:rPr>
              <a:t>​ </a:t>
            </a:r>
            <a:endParaRPr lang="en-US" sz="2000" dirty="0"/>
          </a:p>
          <a:p>
            <a:pPr marL="285750" indent="-285750">
              <a:buFont typeface="Arial"/>
              <a:buChar char="•"/>
            </a:pPr>
            <a:r>
              <a:rPr lang="en-US" sz="2000" dirty="0"/>
              <a:t>We </a:t>
            </a:r>
            <a:r>
              <a:rPr lang="en-US" sz="2000" b="1" u="sng" dirty="0"/>
              <a:t>prepare</a:t>
            </a:r>
            <a:r>
              <a:rPr lang="en-US" sz="2000" dirty="0"/>
              <a:t> America’s service members, veterans and their spouses for meaningful careers</a:t>
            </a:r>
            <a:endParaRPr lang="en-US" sz="2000" dirty="0">
              <a:cs typeface="Segoe UI"/>
            </a:endParaRPr>
          </a:p>
          <a:p>
            <a:pPr marL="285750" indent="-285750">
              <a:buFont typeface="Arial"/>
              <a:buChar char="•"/>
            </a:pPr>
            <a:r>
              <a:rPr lang="en-US" sz="2000" dirty="0"/>
              <a:t>We </a:t>
            </a:r>
            <a:r>
              <a:rPr lang="en-US" sz="2000" b="1" u="sng" dirty="0"/>
              <a:t>provide</a:t>
            </a:r>
            <a:r>
              <a:rPr lang="en-US" sz="2000" dirty="0"/>
              <a:t> them with employment resources and expertise ​</a:t>
            </a:r>
            <a:endParaRPr lang="en-US" sz="2000" dirty="0">
              <a:cs typeface="Segoe UI"/>
            </a:endParaRPr>
          </a:p>
          <a:p>
            <a:pPr marL="285750" indent="-285750">
              <a:buFont typeface="Arial"/>
              <a:buChar char="•"/>
            </a:pPr>
            <a:r>
              <a:rPr lang="en-US" sz="2000" dirty="0"/>
              <a:t>We </a:t>
            </a:r>
            <a:r>
              <a:rPr lang="en-US" sz="2000" b="1" u="sng" dirty="0"/>
              <a:t>protect</a:t>
            </a:r>
            <a:r>
              <a:rPr lang="en-US" sz="2000" dirty="0"/>
              <a:t> their employment rights​</a:t>
            </a:r>
            <a:endParaRPr lang="en-US" sz="2000" dirty="0">
              <a:cs typeface="Segoe UI"/>
            </a:endParaRPr>
          </a:p>
          <a:p>
            <a:pPr marL="285750" indent="-285750">
              <a:buFont typeface="Arial"/>
              <a:buChar char="•"/>
            </a:pPr>
            <a:r>
              <a:rPr lang="en-US" sz="2000" dirty="0"/>
              <a:t>We </a:t>
            </a:r>
            <a:r>
              <a:rPr lang="en-US" sz="2000" b="1" u="sng" dirty="0"/>
              <a:t>promote</a:t>
            </a:r>
            <a:r>
              <a:rPr lang="en-US" sz="2000" dirty="0"/>
              <a:t> their employment opportunities​</a:t>
            </a:r>
            <a:br>
              <a:rPr lang="en-US" sz="2000" dirty="0"/>
            </a:br>
            <a:endParaRPr lang="en-US" sz="2000" dirty="0">
              <a:cs typeface="Segoe UI"/>
            </a:endParaRPr>
          </a:p>
          <a:p>
            <a:r>
              <a:rPr lang="en-US" sz="2000" b="1" dirty="0">
                <a:solidFill>
                  <a:srgbClr val="0054A6"/>
                </a:solidFill>
              </a:rPr>
              <a:t>Priorities</a:t>
            </a:r>
            <a:r>
              <a:rPr lang="en-US" sz="2000" dirty="0">
                <a:solidFill>
                  <a:srgbClr val="0054A6"/>
                </a:solidFill>
              </a:rPr>
              <a:t>​</a:t>
            </a:r>
            <a:endParaRPr lang="en-US" sz="2000" dirty="0"/>
          </a:p>
          <a:p>
            <a:pPr marL="285750" indent="-285750">
              <a:buFont typeface="Arial"/>
              <a:buChar char="•"/>
            </a:pPr>
            <a:r>
              <a:rPr lang="en-US" sz="2000" dirty="0"/>
              <a:t>Prepare service members, veterans, and military spouses for "High Paying Skilled Trade Jobs of the Future"​</a:t>
            </a:r>
            <a:endParaRPr lang="en-US" sz="2000" dirty="0">
              <a:cs typeface="Segoe UI"/>
            </a:endParaRPr>
          </a:p>
          <a:p>
            <a:pPr marL="285750" indent="-285750">
              <a:buFont typeface="Arial"/>
              <a:buChar char="•"/>
            </a:pPr>
            <a:r>
              <a:rPr lang="en-US" sz="2000" dirty="0"/>
              <a:t>Expand the Employment Navigator and Partnership Program​</a:t>
            </a:r>
            <a:endParaRPr lang="en-US" sz="2000" dirty="0">
              <a:cs typeface="Segoe UI"/>
            </a:endParaRPr>
          </a:p>
          <a:p>
            <a:endParaRPr lang="en-US" sz="2000" dirty="0">
              <a:ea typeface="Calibri"/>
              <a:cs typeface="Calibri"/>
            </a:endParaRPr>
          </a:p>
        </p:txBody>
      </p:sp>
    </p:spTree>
    <p:extLst>
      <p:ext uri="{BB962C8B-B14F-4D97-AF65-F5344CB8AC3E}">
        <p14:creationId xmlns:p14="http://schemas.microsoft.com/office/powerpoint/2010/main" val="167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9784" y="1"/>
            <a:ext cx="5185816" cy="120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3200" b="1">
              <a:solidFill>
                <a:srgbClr val="1F497D"/>
              </a:solidFill>
              <a:latin typeface="Calibri"/>
              <a:cs typeface="Times New Roman" panose="02020603050405020304" pitchFamily="18" charset="0"/>
            </a:endParaRPr>
          </a:p>
        </p:txBody>
      </p:sp>
      <p:sp>
        <p:nvSpPr>
          <p:cNvPr id="5" name="Rectangle 11"/>
          <p:cNvSpPr>
            <a:spLocks noChangeArrowheads="1"/>
          </p:cNvSpPr>
          <p:nvPr/>
        </p:nvSpPr>
        <p:spPr bwMode="auto">
          <a:xfrm>
            <a:off x="5562600" y="1711915"/>
            <a:ext cx="472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hangingPunct="1">
              <a:spcBef>
                <a:spcPct val="0"/>
              </a:spcBef>
              <a:spcAft>
                <a:spcPct val="0"/>
              </a:spcAft>
              <a:buClrTx/>
              <a:buSzTx/>
              <a:buNone/>
              <a:defRPr/>
            </a:pPr>
            <a:endParaRPr lang="en-US" altLang="en-US" sz="2200" b="1">
              <a:solidFill>
                <a:srgbClr val="000000"/>
              </a:solidFill>
              <a:latin typeface="Arial" charset="0"/>
              <a:cs typeface="Arial" charset="0"/>
            </a:endParaRPr>
          </a:p>
          <a:p>
            <a:pPr fontAlgn="base" hangingPunct="1">
              <a:spcBef>
                <a:spcPct val="0"/>
              </a:spcBef>
              <a:spcAft>
                <a:spcPct val="0"/>
              </a:spcAft>
              <a:buClrTx/>
              <a:buSzTx/>
              <a:buNone/>
              <a:defRPr/>
            </a:pPr>
            <a:endParaRPr lang="en-US" altLang="en-US" sz="2200" b="1" kern="1200">
              <a:solidFill>
                <a:srgbClr val="000000"/>
              </a:solidFill>
              <a:latin typeface="Arial" charset="0"/>
              <a:cs typeface="Arial" charset="0"/>
            </a:endParaRPr>
          </a:p>
        </p:txBody>
      </p:sp>
      <p:sp>
        <p:nvSpPr>
          <p:cNvPr id="4" name="Rectangle 3"/>
          <p:cNvSpPr/>
          <p:nvPr/>
        </p:nvSpPr>
        <p:spPr>
          <a:xfrm>
            <a:off x="-192598" y="1640101"/>
            <a:ext cx="12101523" cy="1200329"/>
          </a:xfrm>
          <a:prstGeom prst="rect">
            <a:avLst/>
          </a:prstGeom>
        </p:spPr>
        <p:txBody>
          <a:bodyPr wrap="square">
            <a:spAutoFit/>
          </a:bodyPr>
          <a:lstStyle/>
          <a:p>
            <a:pPr marL="1200150" lvl="2" indent="-285750">
              <a:buFont typeface="Arial" panose="020B0604020202020204" pitchFamily="34" charset="0"/>
              <a:buChar char="•"/>
            </a:pPr>
            <a:endParaRPr lang="en-US" sz="2400"/>
          </a:p>
          <a:p>
            <a:pPr marL="1657350" lvl="3" indent="-285750">
              <a:buFont typeface="Arial" panose="020B0604020202020204" pitchFamily="34" charset="0"/>
              <a:buChar char="•"/>
            </a:pPr>
            <a:endParaRPr lang="en-US" sz="2400"/>
          </a:p>
          <a:p>
            <a:pPr marL="1657350" lvl="1" indent="-285750">
              <a:buFont typeface="Arial" panose="020B0604020202020204" pitchFamily="34" charset="0"/>
              <a:buChar char="•"/>
            </a:pPr>
            <a:endParaRPr lang="en-US" sz="2400"/>
          </a:p>
        </p:txBody>
      </p:sp>
      <p:sp>
        <p:nvSpPr>
          <p:cNvPr id="6" name="TextBox 5">
            <a:extLst>
              <a:ext uri="{FF2B5EF4-FFF2-40B4-BE49-F238E27FC236}">
                <a16:creationId xmlns:a16="http://schemas.microsoft.com/office/drawing/2014/main" id="{B131FFE8-9FC8-47FB-BDB2-04E9F35D430D}"/>
              </a:ext>
            </a:extLst>
          </p:cNvPr>
          <p:cNvSpPr txBox="1"/>
          <p:nvPr/>
        </p:nvSpPr>
        <p:spPr>
          <a:xfrm>
            <a:off x="86907" y="206375"/>
            <a:ext cx="9916630" cy="600164"/>
          </a:xfrm>
          <a:prstGeom prst="rect">
            <a:avLst/>
          </a:prstGeom>
          <a:noFill/>
        </p:spPr>
        <p:txBody>
          <a:bodyPr wrap="square" lIns="91440" tIns="45720" rIns="91440" bIns="45720" rtlCol="0" anchor="t">
            <a:spAutoFit/>
          </a:bodyPr>
          <a:lstStyle/>
          <a:p>
            <a:pPr algn="ctr"/>
            <a:r>
              <a:rPr lang="en-US" sz="3300">
                <a:solidFill>
                  <a:schemeClr val="bg1"/>
                </a:solidFill>
                <a:latin typeface="Franklin Gothic Medium"/>
              </a:rPr>
              <a:t>What Did VETS Do Last Year?</a:t>
            </a:r>
            <a:endParaRPr lang="en-US" sz="3300">
              <a:solidFill>
                <a:schemeClr val="bg1"/>
              </a:solidFill>
              <a:latin typeface="Franklin Gothic Medium"/>
              <a:cs typeface="Calibri"/>
            </a:endParaRPr>
          </a:p>
        </p:txBody>
      </p:sp>
      <p:sp>
        <p:nvSpPr>
          <p:cNvPr id="3" name="Content Placeholder 1">
            <a:extLst>
              <a:ext uri="{FF2B5EF4-FFF2-40B4-BE49-F238E27FC236}">
                <a16:creationId xmlns:a16="http://schemas.microsoft.com/office/drawing/2014/main" id="{B0EA672B-DAE5-574B-1019-B483F361AB01}"/>
              </a:ext>
            </a:extLst>
          </p:cNvPr>
          <p:cNvSpPr txBox="1">
            <a:spLocks/>
          </p:cNvSpPr>
          <p:nvPr/>
        </p:nvSpPr>
        <p:spPr>
          <a:xfrm>
            <a:off x="427180" y="1931744"/>
            <a:ext cx="11337639" cy="3883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Autofit/>
          </a:bodyPr>
          <a:lstStyle>
            <a:lvl1pPr marL="0" marR="0" indent="0" algn="l" defTabSz="914400" rtl="0" eaLnBrk="1" latinLnBrk="0" hangingPunct="1">
              <a:lnSpc>
                <a:spcPct val="100000"/>
              </a:lnSpc>
              <a:spcBef>
                <a:spcPts val="1000"/>
              </a:spcBef>
              <a:spcAft>
                <a:spcPts val="0"/>
              </a:spcAft>
              <a:buClr>
                <a:schemeClr val="tx2"/>
              </a:buClr>
              <a:buSzPct val="110000"/>
              <a:buFont typeface="Arial" panose="020B0604020202020204" pitchFamily="34" charset="0"/>
              <a:buNone/>
              <a:tabLst/>
              <a:defRPr sz="3600" b="0" i="0" u="none" strike="noStrike" kern="1200" cap="none" spc="0" baseline="0">
                <a:solidFill>
                  <a:schemeClr val="bg2"/>
                </a:solidFill>
                <a:uFillTx/>
                <a:latin typeface="Franklin Gothic Book" panose="020B0503020102020204" pitchFamily="34" charset="0"/>
                <a:ea typeface="+mn-ea"/>
                <a:cs typeface="+mn-cs"/>
                <a:sym typeface="Arial"/>
              </a:defRPr>
            </a:lvl1pPr>
            <a:lvl2pPr marL="457200" marR="0" indent="0" algn="ctr" defTabSz="914400" rtl="0" eaLnBrk="1" latinLnBrk="0" hangingPunct="1">
              <a:lnSpc>
                <a:spcPct val="90000"/>
              </a:lnSpc>
              <a:spcBef>
                <a:spcPts val="500"/>
              </a:spcBef>
              <a:spcAft>
                <a:spcPts val="0"/>
              </a:spcAft>
              <a:buClr>
                <a:schemeClr val="bg2"/>
              </a:buClr>
              <a:buSzPct val="100000"/>
              <a:buFont typeface="Arial" panose="020B0604020202020204" pitchFamily="34" charset="0"/>
              <a:buNone/>
              <a:tabLst/>
              <a:defRPr sz="2000" b="0" i="0" u="none" strike="noStrike" kern="1200" cap="none" spc="0" baseline="0">
                <a:solidFill>
                  <a:schemeClr val="tx1"/>
                </a:solidFill>
                <a:uFillTx/>
                <a:latin typeface="Franklin Gothic Book" panose="020B0503020102020204" pitchFamily="34" charset="0"/>
                <a:ea typeface="+mn-ea"/>
                <a:cs typeface="+mn-cs"/>
                <a:sym typeface="Arial"/>
              </a:defRPr>
            </a:lvl2pPr>
            <a:lvl3pPr marL="914400" marR="0" indent="0" algn="ctr" defTabSz="914400" rtl="0" eaLnBrk="1" latinLnBrk="0" hangingPunct="1">
              <a:lnSpc>
                <a:spcPct val="90000"/>
              </a:lnSpc>
              <a:spcBef>
                <a:spcPts val="500"/>
              </a:spcBef>
              <a:spcAft>
                <a:spcPts val="0"/>
              </a:spcAft>
              <a:buClr>
                <a:schemeClr val="accent3"/>
              </a:buClr>
              <a:buSzPct val="100000"/>
              <a:buFont typeface="Arial" panose="020B0604020202020204" pitchFamily="34" charset="0"/>
              <a:buNone/>
              <a:tabLst/>
              <a:defRPr sz="1800" b="0" i="0" u="none" strike="noStrike" kern="1200" cap="none" spc="0" baseline="0">
                <a:solidFill>
                  <a:schemeClr val="tx1"/>
                </a:solidFill>
                <a:uFillTx/>
                <a:latin typeface="Franklin Gothic Book" panose="020B0503020102020204" pitchFamily="34" charset="0"/>
                <a:ea typeface="+mn-ea"/>
                <a:cs typeface="+mn-cs"/>
                <a:sym typeface="Arial"/>
              </a:defRPr>
            </a:lvl3pPr>
            <a:lvl4pPr marL="1371600" marR="0" indent="0" algn="ctr" defTabSz="914400" rtl="0" eaLnBrk="1" latinLnBrk="0" hangingPunct="1">
              <a:lnSpc>
                <a:spcPct val="90000"/>
              </a:lnSpc>
              <a:spcBef>
                <a:spcPts val="500"/>
              </a:spcBef>
              <a:spcAft>
                <a:spcPts val="0"/>
              </a:spcAft>
              <a:buClr>
                <a:schemeClr val="accent4"/>
              </a:buClr>
              <a:buSzPct val="100000"/>
              <a:buFont typeface="Arial" panose="020B0604020202020204" pitchFamily="34" charset="0"/>
              <a:buNone/>
              <a:tabLst/>
              <a:defRPr sz="1600" b="0" i="0" u="none" strike="noStrike" kern="1200" cap="none" spc="0" baseline="0">
                <a:solidFill>
                  <a:schemeClr val="tx1"/>
                </a:solidFill>
                <a:uFillTx/>
                <a:latin typeface="Franklin Gothic Book" panose="020B0503020102020204" pitchFamily="34" charset="0"/>
                <a:ea typeface="+mn-ea"/>
                <a:cs typeface="+mn-cs"/>
                <a:sym typeface="Arial"/>
              </a:defRPr>
            </a:lvl4pPr>
            <a:lvl5pPr marL="1828800" marR="0" indent="0" algn="ctr" defTabSz="914400" rtl="0" eaLnBrk="1" latinLnBrk="0" hangingPunct="1">
              <a:lnSpc>
                <a:spcPct val="90000"/>
              </a:lnSpc>
              <a:spcBef>
                <a:spcPts val="500"/>
              </a:spcBef>
              <a:spcAft>
                <a:spcPts val="0"/>
              </a:spcAft>
              <a:buClr>
                <a:schemeClr val="accent5"/>
              </a:buClr>
              <a:buSzPct val="100000"/>
              <a:buFont typeface="Arial" panose="020B0604020202020204" pitchFamily="34" charset="0"/>
              <a:buNone/>
              <a:tabLst/>
              <a:defRPr sz="1600" b="0" i="0" u="none" strike="noStrike" kern="1200" cap="none" spc="0" baseline="0">
                <a:solidFill>
                  <a:schemeClr val="tx1"/>
                </a:solidFill>
                <a:uFillTx/>
                <a:latin typeface="Franklin Gothic Book" panose="020B0503020102020204" pitchFamily="34" charset="0"/>
                <a:ea typeface="+mn-ea"/>
                <a:cs typeface="+mn-cs"/>
                <a:sym typeface="Arial"/>
              </a:defRPr>
            </a:lvl5pPr>
            <a:lvl6pPr marL="22860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6pPr>
            <a:lvl7pPr marL="27432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7pPr>
            <a:lvl8pPr marL="32004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8pPr>
            <a:lvl9pPr marL="3657600" marR="0" indent="0" algn="ctr" defTabSz="914400" rtl="0" eaLnBrk="1" latinLnBrk="0" hangingPunct="1">
              <a:lnSpc>
                <a:spcPct val="90000"/>
              </a:lnSpc>
              <a:spcBef>
                <a:spcPts val="500"/>
              </a:spcBef>
              <a:spcAft>
                <a:spcPts val="0"/>
              </a:spcAft>
              <a:buClr>
                <a:srgbClr val="00588F"/>
              </a:buClr>
              <a:buSzTx/>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9pPr>
          </a:lstStyle>
          <a:p>
            <a:pPr marL="114300" algn="ctr" fontAlgn="base">
              <a:lnSpc>
                <a:spcPct val="90000"/>
              </a:lnSpc>
              <a:spcBef>
                <a:spcPct val="0"/>
              </a:spcBef>
              <a:spcAft>
                <a:spcPts val="600"/>
              </a:spcAft>
              <a:buClrTx/>
              <a:buSzTx/>
              <a:defRPr/>
            </a:pPr>
            <a:r>
              <a:rPr kumimoji="0" lang="en-US" sz="2400" b="1" i="0" u="none" strike="noStrike" cap="none" spc="0" normalizeH="0" baseline="0">
                <a:ln>
                  <a:noFill/>
                </a:ln>
                <a:solidFill>
                  <a:srgbClr val="000000"/>
                </a:solidFill>
                <a:effectLst/>
                <a:uFillTx/>
                <a:latin typeface="Arial"/>
                <a:cs typeface="Arial"/>
                <a:sym typeface="Arial"/>
              </a:rPr>
              <a:t>Last year, VETS served almost 440,000 veterans, service members</a:t>
            </a:r>
          </a:p>
          <a:p>
            <a:pPr marL="114300" algn="ctr" fontAlgn="base">
              <a:lnSpc>
                <a:spcPct val="90000"/>
              </a:lnSpc>
              <a:spcBef>
                <a:spcPct val="0"/>
              </a:spcBef>
              <a:spcAft>
                <a:spcPts val="600"/>
              </a:spcAft>
              <a:buClrTx/>
              <a:buSzTx/>
              <a:defRPr/>
            </a:pPr>
            <a:r>
              <a:rPr kumimoji="0" lang="en-US" sz="2400" b="1" i="0" u="none" strike="noStrike" cap="none" spc="0" normalizeH="0" baseline="0">
                <a:ln>
                  <a:noFill/>
                </a:ln>
                <a:solidFill>
                  <a:srgbClr val="000000"/>
                </a:solidFill>
                <a:effectLst/>
                <a:uFillTx/>
                <a:latin typeface="Arial"/>
                <a:cs typeface="Arial"/>
                <a:sym typeface="Arial"/>
              </a:rPr>
              <a:t> and military spouses across the following four mission sets (the 4 Ps)</a:t>
            </a:r>
            <a:endParaRPr lang="en-US" sz="2400" b="1" i="0" u="none" strike="noStrike" cap="none" spc="0" normalizeH="0" baseline="0">
              <a:ln>
                <a:noFill/>
              </a:ln>
              <a:solidFill>
                <a:srgbClr val="000000"/>
              </a:solidFill>
              <a:effectLst/>
              <a:uFillTx/>
              <a:latin typeface="Arial"/>
              <a:cs typeface="Arial"/>
            </a:endParaRPr>
          </a:p>
          <a:p>
            <a:pPr marL="342900" indent="-228600" fontAlgn="base">
              <a:lnSpc>
                <a:spcPct val="90000"/>
              </a:lnSpc>
              <a:spcBef>
                <a:spcPct val="0"/>
              </a:spcBef>
              <a:spcAft>
                <a:spcPts val="600"/>
              </a:spcAft>
              <a:buClrTx/>
              <a:buSzTx/>
              <a:buFont typeface="Arial" panose="020B0604020202020204" pitchFamily="34" charset="0"/>
              <a:buChar char="•"/>
              <a:defRPr/>
            </a:pPr>
            <a:endParaRPr lang="en-US" altLang="en-US" sz="2000">
              <a:solidFill>
                <a:schemeClr val="tx1"/>
              </a:solidFill>
              <a:latin typeface="Arial" panose="020B0604020202020204" pitchFamily="34" charset="0"/>
              <a:cs typeface="Arial" panose="020B0604020202020204" pitchFamily="34" charset="0"/>
            </a:endParaRP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b="1">
                <a:solidFill>
                  <a:schemeClr val="tx1"/>
                </a:solidFill>
                <a:latin typeface="Arial"/>
                <a:cs typeface="Arial"/>
              </a:rPr>
              <a:t>PREPARE </a:t>
            </a:r>
            <a:r>
              <a:rPr lang="en-US" altLang="en-US" sz="2000">
                <a:solidFill>
                  <a:schemeClr val="tx1"/>
                </a:solidFill>
                <a:latin typeface="Arial"/>
                <a:cs typeface="Arial"/>
              </a:rPr>
              <a:t>over</a:t>
            </a:r>
            <a:r>
              <a:rPr lang="en-US" altLang="en-US" sz="2000" b="1">
                <a:solidFill>
                  <a:schemeClr val="tx1"/>
                </a:solidFill>
                <a:latin typeface="Arial"/>
                <a:cs typeface="Arial"/>
              </a:rPr>
              <a:t> </a:t>
            </a:r>
            <a:r>
              <a:rPr lang="en-US" altLang="en-US" sz="2000">
                <a:solidFill>
                  <a:schemeClr val="tx1"/>
                </a:solidFill>
                <a:latin typeface="Arial"/>
                <a:cs typeface="Arial"/>
              </a:rPr>
              <a:t>271,000 service members and military spouses for meaningful careers</a:t>
            </a:r>
          </a:p>
          <a:p>
            <a:pPr fontAlgn="base">
              <a:lnSpc>
                <a:spcPct val="90000"/>
              </a:lnSpc>
              <a:spcBef>
                <a:spcPct val="0"/>
              </a:spcBef>
              <a:spcAft>
                <a:spcPts val="600"/>
              </a:spcAft>
              <a:buClrTx/>
              <a:buSzTx/>
              <a:defRPr/>
            </a:pPr>
            <a:r>
              <a:rPr lang="en-US" altLang="en-US" sz="2000">
                <a:solidFill>
                  <a:schemeClr val="tx1"/>
                </a:solidFill>
                <a:latin typeface="Arial"/>
                <a:cs typeface="Arial"/>
              </a:rPr>
              <a:t> </a:t>
            </a: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b="1">
                <a:solidFill>
                  <a:schemeClr val="tx1"/>
                </a:solidFill>
                <a:latin typeface="Arial"/>
                <a:cs typeface="Arial"/>
              </a:rPr>
              <a:t>PROVIDE </a:t>
            </a:r>
            <a:r>
              <a:rPr lang="en-US" altLang="en-US" sz="2000">
                <a:solidFill>
                  <a:schemeClr val="tx1"/>
                </a:solidFill>
                <a:latin typeface="Arial"/>
                <a:cs typeface="Arial"/>
              </a:rPr>
              <a:t>employment resources and expertise to almost 164,000 veterans </a:t>
            </a:r>
          </a:p>
          <a:p>
            <a:pPr marL="342900" indent="-228600" fontAlgn="base">
              <a:lnSpc>
                <a:spcPct val="90000"/>
              </a:lnSpc>
              <a:spcBef>
                <a:spcPct val="0"/>
              </a:spcBef>
              <a:spcAft>
                <a:spcPts val="600"/>
              </a:spcAft>
              <a:buClrTx/>
              <a:buSzTx/>
              <a:buFont typeface="Arial" panose="020B0604020202020204" pitchFamily="34" charset="0"/>
              <a:buChar char="•"/>
              <a:defRPr/>
            </a:pPr>
            <a:endParaRPr lang="en-US" altLang="en-US" sz="2000">
              <a:solidFill>
                <a:schemeClr val="tx1"/>
              </a:solidFill>
              <a:latin typeface="Arial" panose="020B0604020202020204" pitchFamily="34" charset="0"/>
              <a:cs typeface="Arial" panose="020B0604020202020204" pitchFamily="34" charset="0"/>
            </a:endParaRP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b="1">
                <a:solidFill>
                  <a:schemeClr val="tx1"/>
                </a:solidFill>
                <a:latin typeface="Arial"/>
                <a:cs typeface="Arial"/>
              </a:rPr>
              <a:t>PROTECT</a:t>
            </a:r>
            <a:r>
              <a:rPr lang="en-US" altLang="en-US" sz="2000">
                <a:solidFill>
                  <a:schemeClr val="tx1"/>
                </a:solidFill>
                <a:latin typeface="Arial"/>
                <a:cs typeface="Arial"/>
              </a:rPr>
              <a:t> their employment rights by performing 1,201 investigations</a:t>
            </a:r>
          </a:p>
          <a:p>
            <a:pPr marL="342900" indent="-228600" fontAlgn="base">
              <a:lnSpc>
                <a:spcPct val="90000"/>
              </a:lnSpc>
              <a:spcBef>
                <a:spcPct val="0"/>
              </a:spcBef>
              <a:spcAft>
                <a:spcPts val="600"/>
              </a:spcAft>
              <a:buClrTx/>
              <a:buSzTx/>
              <a:buFont typeface="Arial" panose="020B0604020202020204" pitchFamily="34" charset="0"/>
              <a:buChar char="•"/>
              <a:defRPr/>
            </a:pPr>
            <a:endParaRPr lang="en-US" altLang="en-US" sz="2000">
              <a:solidFill>
                <a:schemeClr val="tx1"/>
              </a:solidFill>
              <a:latin typeface="Arial" panose="020B0604020202020204" pitchFamily="34" charset="0"/>
              <a:cs typeface="Arial" panose="020B0604020202020204" pitchFamily="34" charset="0"/>
            </a:endParaRP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b="1">
                <a:solidFill>
                  <a:schemeClr val="tx1"/>
                </a:solidFill>
                <a:latin typeface="Arial"/>
                <a:cs typeface="Arial"/>
              </a:rPr>
              <a:t>PROMOTE</a:t>
            </a:r>
            <a:r>
              <a:rPr lang="en-US" altLang="en-US" sz="2000">
                <a:solidFill>
                  <a:schemeClr val="tx1"/>
                </a:solidFill>
                <a:latin typeface="Arial"/>
                <a:cs typeface="Arial"/>
              </a:rPr>
              <a:t> their employment opportunities by performing over 3,000 employer engagements  </a:t>
            </a:r>
            <a:endParaRPr lang="en-US" sz="2000">
              <a:solidFill>
                <a:schemeClr val="tx1"/>
              </a:solidFill>
              <a:latin typeface="Arial"/>
              <a:cs typeface="Arial"/>
            </a:endParaRPr>
          </a:p>
        </p:txBody>
      </p:sp>
    </p:spTree>
    <p:extLst>
      <p:ext uri="{BB962C8B-B14F-4D97-AF65-F5344CB8AC3E}">
        <p14:creationId xmlns:p14="http://schemas.microsoft.com/office/powerpoint/2010/main" val="52072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536042" y="1177525"/>
            <a:ext cx="8721467" cy="1096962"/>
          </a:xfrm>
        </p:spPr>
        <p:txBody>
          <a:bodyPr>
            <a:normAutofit fontScale="90000"/>
          </a:bodyPr>
          <a:lstStyle/>
          <a:p>
            <a:pPr algn="ctr"/>
            <a:r>
              <a:rPr lang="en-US" sz="2800" dirty="0">
                <a:solidFill>
                  <a:schemeClr val="tx1"/>
                </a:solidFill>
                <a:latin typeface="+mn-lt"/>
              </a:rPr>
              <a:t>Unemployment Rates for Veterans and Non-Veterans</a:t>
            </a:r>
            <a:br>
              <a:rPr lang="en-US" sz="2800" dirty="0">
                <a:latin typeface="+mn-lt"/>
              </a:rPr>
            </a:br>
            <a:br>
              <a:rPr lang="en-US" dirty="0">
                <a:latin typeface="+mn-lt"/>
              </a:rPr>
            </a:br>
            <a:endParaRPr lang="en-US" dirty="0">
              <a:solidFill>
                <a:schemeClr val="tx1"/>
              </a:solidFill>
              <a:latin typeface="+mn-lt"/>
            </a:endParaRPr>
          </a:p>
        </p:txBody>
      </p:sp>
      <p:sp>
        <p:nvSpPr>
          <p:cNvPr id="4102" name="Text Box 5"/>
          <p:cNvSpPr txBox="1">
            <a:spLocks noChangeArrowheads="1"/>
          </p:cNvSpPr>
          <p:nvPr/>
        </p:nvSpPr>
        <p:spPr bwMode="auto">
          <a:xfrm>
            <a:off x="2705100" y="6443735"/>
            <a:ext cx="6781800" cy="36671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charset="0"/>
              <a:ea typeface="+mn-ea"/>
              <a:cs typeface="+mn-cs"/>
            </a:endParaRPr>
          </a:p>
        </p:txBody>
      </p:sp>
      <p:graphicFrame>
        <p:nvGraphicFramePr>
          <p:cNvPr id="11" name="Chart 10"/>
          <p:cNvGraphicFramePr/>
          <p:nvPr>
            <p:extLst>
              <p:ext uri="{D42A27DB-BD31-4B8C-83A1-F6EECF244321}">
                <p14:modId xmlns:p14="http://schemas.microsoft.com/office/powerpoint/2010/main" val="2047453667"/>
              </p:ext>
            </p:extLst>
          </p:nvPr>
        </p:nvGraphicFramePr>
        <p:xfrm>
          <a:off x="467876" y="1850250"/>
          <a:ext cx="10446697" cy="5438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92706" y="1756975"/>
            <a:ext cx="15969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Great Recession</a:t>
            </a:r>
          </a:p>
        </p:txBody>
      </p:sp>
      <p:sp>
        <p:nvSpPr>
          <p:cNvPr id="4" name="TextBox 3"/>
          <p:cNvSpPr txBox="1"/>
          <p:nvPr/>
        </p:nvSpPr>
        <p:spPr>
          <a:xfrm>
            <a:off x="4116663" y="2390605"/>
            <a:ext cx="10021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COVID 19</a:t>
            </a:r>
          </a:p>
        </p:txBody>
      </p:sp>
      <p:sp>
        <p:nvSpPr>
          <p:cNvPr id="19" name="TextBox 18"/>
          <p:cNvSpPr txBox="1"/>
          <p:nvPr/>
        </p:nvSpPr>
        <p:spPr>
          <a:xfrm rot="16200000">
            <a:off x="-142343" y="3756306"/>
            <a:ext cx="9685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Percentage</a:t>
            </a:r>
          </a:p>
        </p:txBody>
      </p:sp>
      <p:sp>
        <p:nvSpPr>
          <p:cNvPr id="2" name="TextBox 1"/>
          <p:cNvSpPr txBox="1"/>
          <p:nvPr/>
        </p:nvSpPr>
        <p:spPr>
          <a:xfrm>
            <a:off x="9987875" y="4103552"/>
            <a:ext cx="1131592"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rial"/>
              </a:rPr>
              <a:t>3.8</a:t>
            </a:r>
            <a:r>
              <a:rPr kumimoji="0" lang="en-US" sz="1200" b="1" i="0" u="none" strike="noStrike" kern="1200" cap="none" spc="0" normalizeH="0" baseline="0" noProof="0" dirty="0">
                <a:ln>
                  <a:noFill/>
                </a:ln>
                <a:solidFill>
                  <a:srgbClr val="FF0000"/>
                </a:solidFill>
                <a:effectLst/>
                <a:uLnTx/>
                <a:uFillTx/>
                <a:latin typeface="Arial"/>
                <a:ea typeface="+mn-ea"/>
                <a:cs typeface="+mn-cs"/>
              </a:rPr>
              <a:t>% Veteran</a:t>
            </a:r>
          </a:p>
        </p:txBody>
      </p:sp>
      <p:sp>
        <p:nvSpPr>
          <p:cNvPr id="5" name="TextBox 4"/>
          <p:cNvSpPr txBox="1"/>
          <p:nvPr/>
        </p:nvSpPr>
        <p:spPr>
          <a:xfrm>
            <a:off x="10008675" y="3872502"/>
            <a:ext cx="14826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12E51">
                    <a:lumMod val="50000"/>
                    <a:lumOff val="50000"/>
                  </a:srgbClr>
                </a:solidFill>
                <a:latin typeface="Arial"/>
              </a:rPr>
              <a:t>4.1%</a:t>
            </a:r>
            <a:r>
              <a:rPr kumimoji="0" lang="en-US" sz="1200" b="1" i="0" u="none" strike="noStrike" kern="1200" cap="none" spc="0" normalizeH="0" baseline="0" noProof="0" dirty="0">
                <a:ln>
                  <a:noFill/>
                </a:ln>
                <a:solidFill>
                  <a:srgbClr val="112E51">
                    <a:lumMod val="50000"/>
                    <a:lumOff val="50000"/>
                  </a:srgbClr>
                </a:solidFill>
                <a:effectLst/>
                <a:uLnTx/>
                <a:uFillTx/>
                <a:latin typeface="Arial"/>
                <a:ea typeface="+mn-ea"/>
                <a:cs typeface="+mn-cs"/>
              </a:rPr>
              <a:t> Non-Veteran</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3BC635-1450-4BD3-97CF-D630DEA76EE9}" type="slidenum">
              <a:rPr kumimoji="0" lang="en-US" sz="1100" b="0" i="0" u="none" strike="noStrike" kern="1200" cap="none" spc="0" normalizeH="0" baseline="0" noProof="0" smtClean="0">
                <a:ln>
                  <a:noFill/>
                </a:ln>
                <a:solidFill>
                  <a:prstClr val="black">
                    <a:lumMod val="90000"/>
                    <a:lumOff val="1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lumMod val="90000"/>
                  <a:lumOff val="10000"/>
                </a:prstClr>
              </a:solidFill>
              <a:effectLst/>
              <a:uLnTx/>
              <a:uFillTx/>
              <a:latin typeface="Arial"/>
              <a:ea typeface="+mn-ea"/>
              <a:cs typeface="+mn-cs"/>
            </a:endParaRPr>
          </a:p>
        </p:txBody>
      </p:sp>
      <p:sp>
        <p:nvSpPr>
          <p:cNvPr id="13" name="TextBox 12"/>
          <p:cNvSpPr txBox="1"/>
          <p:nvPr/>
        </p:nvSpPr>
        <p:spPr>
          <a:xfrm>
            <a:off x="962009" y="6380170"/>
            <a:ext cx="1043747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black"/>
                </a:solidFill>
                <a:effectLst/>
                <a:uLnTx/>
                <a:uFillTx/>
                <a:latin typeface="Arial"/>
                <a:ea typeface="+mn-ea"/>
                <a:cs typeface="+mn-cs"/>
              </a:rPr>
              <a:t>Enabling all veterans, service members and military spouses to reach their full potential in the workplace</a:t>
            </a: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2016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AF9F-A236-4FA7-882B-DA4E5251CDEB}"/>
              </a:ext>
            </a:extLst>
          </p:cNvPr>
          <p:cNvSpPr>
            <a:spLocks noGrp="1"/>
          </p:cNvSpPr>
          <p:nvPr>
            <p:ph type="title"/>
          </p:nvPr>
        </p:nvSpPr>
        <p:spPr/>
        <p:txBody>
          <a:bodyPr/>
          <a:lstStyle/>
          <a:p>
            <a:r>
              <a:rPr lang="en-US"/>
              <a:t>Veteran Demographics</a:t>
            </a:r>
          </a:p>
        </p:txBody>
      </p:sp>
      <p:sp>
        <p:nvSpPr>
          <p:cNvPr id="5" name="Slide Number Placeholder 4">
            <a:extLst>
              <a:ext uri="{FF2B5EF4-FFF2-40B4-BE49-F238E27FC236}">
                <a16:creationId xmlns:a16="http://schemas.microsoft.com/office/drawing/2014/main" id="{EDBBFA62-BFD4-4313-980F-68917AC92AC1}"/>
              </a:ext>
            </a:extLst>
          </p:cNvPr>
          <p:cNvSpPr>
            <a:spLocks noGrp="1"/>
          </p:cNvSpPr>
          <p:nvPr>
            <p:ph type="sldNum" sz="quarter" idx="12"/>
          </p:nvPr>
        </p:nvSpPr>
        <p:spPr/>
        <p:txBody>
          <a:bodyPr/>
          <a:lstStyle/>
          <a:p>
            <a:fld id="{9F533A62-0560-4741-9272-0FF595F394C3}" type="slidenum">
              <a:rPr lang="en-US" smtClean="0"/>
              <a:t>6</a:t>
            </a:fld>
            <a:endParaRPr lang="en-US"/>
          </a:p>
        </p:txBody>
      </p:sp>
      <p:graphicFrame>
        <p:nvGraphicFramePr>
          <p:cNvPr id="6" name="Diagram 286">
            <a:extLst>
              <a:ext uri="{FF2B5EF4-FFF2-40B4-BE49-F238E27FC236}">
                <a16:creationId xmlns:a16="http://schemas.microsoft.com/office/drawing/2014/main" id="{858EAE2D-EB62-43D6-B067-4779C487DF75}"/>
              </a:ext>
            </a:extLst>
          </p:cNvPr>
          <p:cNvGraphicFramePr/>
          <p:nvPr>
            <p:extLst>
              <p:ext uri="{D42A27DB-BD31-4B8C-83A1-F6EECF244321}">
                <p14:modId xmlns:p14="http://schemas.microsoft.com/office/powerpoint/2010/main" val="1062987362"/>
              </p:ext>
            </p:extLst>
          </p:nvPr>
        </p:nvGraphicFramePr>
        <p:xfrm>
          <a:off x="1918252" y="1377067"/>
          <a:ext cx="8507896" cy="4450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E8FBE41F-608D-4E26-A3CD-A1379C5F3511}"/>
              </a:ext>
            </a:extLst>
          </p:cNvPr>
          <p:cNvGrpSpPr/>
          <p:nvPr/>
        </p:nvGrpSpPr>
        <p:grpSpPr>
          <a:xfrm>
            <a:off x="2442176" y="5783319"/>
            <a:ext cx="7006163" cy="714042"/>
            <a:chOff x="5199948" y="6006223"/>
            <a:chExt cx="5823404" cy="751727"/>
          </a:xfrm>
        </p:grpSpPr>
        <p:sp>
          <p:nvSpPr>
            <p:cNvPr id="8" name="TextBox 7">
              <a:extLst>
                <a:ext uri="{FF2B5EF4-FFF2-40B4-BE49-F238E27FC236}">
                  <a16:creationId xmlns:a16="http://schemas.microsoft.com/office/drawing/2014/main" id="{6655EC0E-989E-4417-9044-178BBAB1765E}"/>
                </a:ext>
              </a:extLst>
            </p:cNvPr>
            <p:cNvSpPr txBox="1"/>
            <p:nvPr/>
          </p:nvSpPr>
          <p:spPr>
            <a:xfrm>
              <a:off x="5968466" y="6264275"/>
              <a:ext cx="5054886" cy="35642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Franklin Gothic Book" panose="020B0503020102020204" pitchFamily="34" charset="0"/>
                </a:rPr>
                <a:t>57% of unemployed Veterans are 45 years or older.</a:t>
              </a:r>
              <a:r>
                <a:rPr lang="en-US" sz="1600">
                  <a:latin typeface="Franklin Gothic Book" panose="020B0503020102020204" pitchFamily="34" charset="0"/>
                  <a:cs typeface="Calibri"/>
                </a:rPr>
                <a:t>​</a:t>
              </a:r>
              <a:endParaRPr lang="en-US" sz="1600">
                <a:latin typeface="Franklin Gothic Book" panose="020B0503020102020204" pitchFamily="34" charset="0"/>
              </a:endParaRPr>
            </a:p>
          </p:txBody>
        </p:sp>
        <p:pic>
          <p:nvPicPr>
            <p:cNvPr id="15" name="Graphic 3515" descr="Megaphone1 with solid fill">
              <a:extLst>
                <a:ext uri="{FF2B5EF4-FFF2-40B4-BE49-F238E27FC236}">
                  <a16:creationId xmlns:a16="http://schemas.microsoft.com/office/drawing/2014/main" id="{8C6297C4-11BE-4C4E-879E-5AB47812718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99948" y="6006223"/>
              <a:ext cx="734603" cy="751727"/>
            </a:xfrm>
            <a:prstGeom prst="rect">
              <a:avLst/>
            </a:prstGeom>
          </p:spPr>
        </p:pic>
      </p:grpSp>
    </p:spTree>
    <p:extLst>
      <p:ext uri="{BB962C8B-B14F-4D97-AF65-F5344CB8AC3E}">
        <p14:creationId xmlns:p14="http://schemas.microsoft.com/office/powerpoint/2010/main" val="118759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BD5AA8-98CA-4B39-80B7-4DA5E3AA6D01}"/>
              </a:ext>
            </a:extLst>
          </p:cNvPr>
          <p:cNvSpPr>
            <a:spLocks noGrp="1"/>
          </p:cNvSpPr>
          <p:nvPr>
            <p:ph type="sldNum" sz="quarter" idx="12"/>
          </p:nvPr>
        </p:nvSpPr>
        <p:spPr/>
        <p:txBody>
          <a:bodyPr/>
          <a:lstStyle/>
          <a:p>
            <a:fld id="{9F533A62-0560-4741-9272-0FF595F394C3}" type="slidenum">
              <a:rPr lang="en-US" smtClean="0"/>
              <a:t>7</a:t>
            </a:fld>
            <a:endParaRPr lang="en-US"/>
          </a:p>
        </p:txBody>
      </p:sp>
      <p:sp>
        <p:nvSpPr>
          <p:cNvPr id="7" name="Title 6">
            <a:extLst>
              <a:ext uri="{FF2B5EF4-FFF2-40B4-BE49-F238E27FC236}">
                <a16:creationId xmlns:a16="http://schemas.microsoft.com/office/drawing/2014/main" id="{A679F47C-CE81-4F41-8334-8A56FC9FB5E4}"/>
              </a:ext>
            </a:extLst>
          </p:cNvPr>
          <p:cNvSpPr txBox="1">
            <a:spLocks noGrp="1"/>
          </p:cNvSpPr>
          <p:nvPr>
            <p:ph type="title"/>
          </p:nvPr>
        </p:nvSpPr>
        <p:spPr>
          <a:xfrm>
            <a:off x="140444" y="286206"/>
            <a:ext cx="911328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a:ln>
                  <a:noFill/>
                </a:ln>
                <a:effectLst/>
                <a:uLnTx/>
                <a:uFillTx/>
                <a:ea typeface="+mn-ea"/>
                <a:cs typeface="Arial" panose="020B0604020202020204" pitchFamily="34" charset="0"/>
              </a:rPr>
              <a:t>Veterans Outperform Their </a:t>
            </a:r>
            <a:r>
              <a:rPr lang="en-US" sz="3600">
                <a:ea typeface="+mn-ea"/>
                <a:cs typeface="Arial" panose="020B0604020202020204" pitchFamily="34" charset="0"/>
              </a:rPr>
              <a:t>N</a:t>
            </a:r>
            <a:r>
              <a:rPr kumimoji="0" lang="en-US" sz="3600" i="0" u="none" strike="noStrike" kern="1200" cap="none" spc="0" normalizeH="0" baseline="0" noProof="0">
                <a:ln>
                  <a:noFill/>
                </a:ln>
                <a:effectLst/>
                <a:uLnTx/>
                <a:uFillTx/>
                <a:ea typeface="+mn-ea"/>
                <a:cs typeface="Arial" panose="020B0604020202020204" pitchFamily="34" charset="0"/>
              </a:rPr>
              <a:t>on-Veteran Peers  </a:t>
            </a:r>
            <a:endParaRPr kumimoji="0" lang="en-US" sz="36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91F36BD2-26B8-4D09-96C6-B1132C50B9E2}"/>
              </a:ext>
            </a:extLst>
          </p:cNvPr>
          <p:cNvPicPr>
            <a:picLocks noChangeAspect="1"/>
          </p:cNvPicPr>
          <p:nvPr/>
        </p:nvPicPr>
        <p:blipFill>
          <a:blip r:embed="rId2"/>
          <a:stretch>
            <a:fillRect/>
          </a:stretch>
        </p:blipFill>
        <p:spPr>
          <a:xfrm>
            <a:off x="630810" y="2237726"/>
            <a:ext cx="3206774" cy="3761558"/>
          </a:xfrm>
          <a:prstGeom prst="rect">
            <a:avLst/>
          </a:prstGeom>
        </p:spPr>
      </p:pic>
      <p:sp>
        <p:nvSpPr>
          <p:cNvPr id="10" name="Rectangle 9">
            <a:extLst>
              <a:ext uri="{FF2B5EF4-FFF2-40B4-BE49-F238E27FC236}">
                <a16:creationId xmlns:a16="http://schemas.microsoft.com/office/drawing/2014/main" id="{4E745270-8EEB-4AFC-8102-0564D33A34E0}"/>
              </a:ext>
            </a:extLst>
          </p:cNvPr>
          <p:cNvSpPr/>
          <p:nvPr/>
        </p:nvSpPr>
        <p:spPr>
          <a:xfrm>
            <a:off x="292745" y="6171684"/>
            <a:ext cx="3312253" cy="369332"/>
          </a:xfrm>
          <a:prstGeom prst="rect">
            <a:avLst/>
          </a:prstGeom>
        </p:spPr>
        <p:txBody>
          <a:bodyPr wrap="none">
            <a:spAutoFit/>
          </a:bodyPr>
          <a:lstStyle/>
          <a:p>
            <a:r>
              <a:rPr lang="en-US">
                <a:latin typeface="Franklin Gothic Book" panose="020B0503020102020204" pitchFamily="34" charset="0"/>
              </a:rPr>
              <a:t>Pew Research Center, Dec 2019</a:t>
            </a:r>
          </a:p>
        </p:txBody>
      </p:sp>
      <p:pic>
        <p:nvPicPr>
          <p:cNvPr id="11" name="Picture 10">
            <a:extLst>
              <a:ext uri="{FF2B5EF4-FFF2-40B4-BE49-F238E27FC236}">
                <a16:creationId xmlns:a16="http://schemas.microsoft.com/office/drawing/2014/main" id="{C783EE61-C8D7-43DC-94D5-FE02533CAAF0}"/>
              </a:ext>
            </a:extLst>
          </p:cNvPr>
          <p:cNvPicPr>
            <a:picLocks noChangeAspect="1"/>
          </p:cNvPicPr>
          <p:nvPr/>
        </p:nvPicPr>
        <p:blipFill>
          <a:blip r:embed="rId3"/>
          <a:stretch>
            <a:fillRect/>
          </a:stretch>
        </p:blipFill>
        <p:spPr>
          <a:xfrm>
            <a:off x="4712805" y="2945331"/>
            <a:ext cx="2234123" cy="967337"/>
          </a:xfrm>
          <a:prstGeom prst="rect">
            <a:avLst/>
          </a:prstGeom>
        </p:spPr>
      </p:pic>
      <p:sp>
        <p:nvSpPr>
          <p:cNvPr id="12" name="TextBox 11">
            <a:extLst>
              <a:ext uri="{FF2B5EF4-FFF2-40B4-BE49-F238E27FC236}">
                <a16:creationId xmlns:a16="http://schemas.microsoft.com/office/drawing/2014/main" id="{17FE0F5A-5A86-46F8-8623-FA7A48F96C69}"/>
              </a:ext>
            </a:extLst>
          </p:cNvPr>
          <p:cNvSpPr txBox="1"/>
          <p:nvPr/>
        </p:nvSpPr>
        <p:spPr>
          <a:xfrm>
            <a:off x="4023281" y="4287188"/>
            <a:ext cx="366625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Franklin Gothic Book" panose="020B0503020102020204" pitchFamily="34" charset="0"/>
                <a:sym typeface="Arial"/>
              </a:rPr>
              <a:t>“Post</a:t>
            </a:r>
            <a:r>
              <a:rPr kumimoji="0" lang="en-US" sz="1800" b="1" i="0" u="none" strike="noStrike" cap="none" spc="0" normalizeH="0">
                <a:ln>
                  <a:noFill/>
                </a:ln>
                <a:solidFill>
                  <a:srgbClr val="000000"/>
                </a:solidFill>
                <a:effectLst/>
                <a:uFillTx/>
                <a:latin typeface="Franklin Gothic Book" panose="020B0503020102020204" pitchFamily="34" charset="0"/>
                <a:sym typeface="Arial"/>
              </a:rPr>
              <a:t> 9/11 veterans earn more than those who never served in the Armed Forces”</a:t>
            </a:r>
          </a:p>
          <a:p>
            <a:pPr marL="0" marR="0" indent="0" algn="ctr" defTabSz="914400" rtl="0" fontAlgn="auto" latinLnBrk="0" hangingPunct="0">
              <a:lnSpc>
                <a:spcPct val="100000"/>
              </a:lnSpc>
              <a:spcBef>
                <a:spcPts val="0"/>
              </a:spcBef>
              <a:spcAft>
                <a:spcPts val="0"/>
              </a:spcAft>
              <a:buClrTx/>
              <a:buSzTx/>
              <a:buFontTx/>
              <a:buNone/>
              <a:tabLst/>
            </a:pPr>
            <a:r>
              <a:rPr lang="en-US" b="1">
                <a:latin typeface="Franklin Gothic Book" panose="020B0503020102020204" pitchFamily="34" charset="0"/>
              </a:rPr>
              <a:t>Nov 2020</a:t>
            </a:r>
            <a:r>
              <a:rPr kumimoji="0" lang="en-US" sz="1800" b="1" i="0" u="none" strike="noStrike" cap="none" spc="0" normalizeH="0">
                <a:ln>
                  <a:noFill/>
                </a:ln>
                <a:solidFill>
                  <a:srgbClr val="000000"/>
                </a:solidFill>
                <a:effectLst/>
                <a:uFillTx/>
                <a:latin typeface="Franklin Gothic Book" panose="020B0503020102020204" pitchFamily="34" charset="0"/>
                <a:sym typeface="Arial"/>
              </a:rPr>
              <a:t> </a:t>
            </a:r>
            <a:endParaRPr kumimoji="0" lang="en-US" sz="1800" b="1" i="0" u="none" strike="noStrike" cap="none" spc="0" normalizeH="0" baseline="0">
              <a:ln>
                <a:noFill/>
              </a:ln>
              <a:solidFill>
                <a:srgbClr val="000000"/>
              </a:solidFill>
              <a:effectLst/>
              <a:uFillTx/>
              <a:latin typeface="Franklin Gothic Book" panose="020B0503020102020204" pitchFamily="34" charset="0"/>
              <a:sym typeface="Arial"/>
            </a:endParaRPr>
          </a:p>
        </p:txBody>
      </p:sp>
      <p:pic>
        <p:nvPicPr>
          <p:cNvPr id="13" name="Picture 12">
            <a:extLst>
              <a:ext uri="{FF2B5EF4-FFF2-40B4-BE49-F238E27FC236}">
                <a16:creationId xmlns:a16="http://schemas.microsoft.com/office/drawing/2014/main" id="{60A13D7A-63E3-4251-AD38-2B170F11BDE1}"/>
              </a:ext>
            </a:extLst>
          </p:cNvPr>
          <p:cNvPicPr>
            <a:picLocks noChangeAspect="1"/>
          </p:cNvPicPr>
          <p:nvPr/>
        </p:nvPicPr>
        <p:blipFill>
          <a:blip r:embed="rId4"/>
          <a:stretch>
            <a:fillRect/>
          </a:stretch>
        </p:blipFill>
        <p:spPr>
          <a:xfrm>
            <a:off x="7875229" y="3551611"/>
            <a:ext cx="3870906" cy="2265030"/>
          </a:xfrm>
          <a:prstGeom prst="rect">
            <a:avLst/>
          </a:prstGeom>
        </p:spPr>
      </p:pic>
      <p:sp>
        <p:nvSpPr>
          <p:cNvPr id="14" name="Rectangle 13">
            <a:extLst>
              <a:ext uri="{FF2B5EF4-FFF2-40B4-BE49-F238E27FC236}">
                <a16:creationId xmlns:a16="http://schemas.microsoft.com/office/drawing/2014/main" id="{937F5F31-F458-4D14-8392-B420E2DC5A1C}"/>
              </a:ext>
            </a:extLst>
          </p:cNvPr>
          <p:cNvSpPr/>
          <p:nvPr/>
        </p:nvSpPr>
        <p:spPr>
          <a:xfrm>
            <a:off x="7593336" y="2598504"/>
            <a:ext cx="4701431" cy="707886"/>
          </a:xfrm>
          <a:prstGeom prst="rect">
            <a:avLst/>
          </a:prstGeom>
        </p:spPr>
        <p:txBody>
          <a:bodyPr wrap="square">
            <a:spAutoFit/>
          </a:bodyPr>
          <a:lstStyle/>
          <a:p>
            <a:r>
              <a:rPr lang="en-US" sz="2000" b="1">
                <a:latin typeface="Franklin Gothic Book" panose="020B0503020102020204" pitchFamily="34" charset="0"/>
              </a:rPr>
              <a:t>“Veterans are 39% more likely to be promoted earlier than non-veterans.”  </a:t>
            </a:r>
          </a:p>
        </p:txBody>
      </p:sp>
    </p:spTree>
    <p:extLst>
      <p:ext uri="{BB962C8B-B14F-4D97-AF65-F5344CB8AC3E}">
        <p14:creationId xmlns:p14="http://schemas.microsoft.com/office/powerpoint/2010/main" val="341607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9784" y="1"/>
            <a:ext cx="5185816" cy="120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3200" b="1">
              <a:solidFill>
                <a:srgbClr val="1F497D"/>
              </a:solidFill>
              <a:latin typeface="Calibri"/>
              <a:cs typeface="Times New Roman" panose="02020603050405020304" pitchFamily="18" charset="0"/>
            </a:endParaRPr>
          </a:p>
        </p:txBody>
      </p:sp>
      <p:sp>
        <p:nvSpPr>
          <p:cNvPr id="5" name="Rectangle 11"/>
          <p:cNvSpPr>
            <a:spLocks noChangeArrowheads="1"/>
          </p:cNvSpPr>
          <p:nvPr/>
        </p:nvSpPr>
        <p:spPr bwMode="auto">
          <a:xfrm>
            <a:off x="5562600" y="1711915"/>
            <a:ext cx="472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hangingPunct="1">
              <a:spcBef>
                <a:spcPct val="0"/>
              </a:spcBef>
              <a:spcAft>
                <a:spcPct val="0"/>
              </a:spcAft>
              <a:buClrTx/>
              <a:buSzTx/>
              <a:buNone/>
              <a:defRPr/>
            </a:pPr>
            <a:endParaRPr lang="en-US" altLang="en-US" sz="2200" b="1">
              <a:solidFill>
                <a:srgbClr val="000000"/>
              </a:solidFill>
              <a:latin typeface="Arial" charset="0"/>
              <a:cs typeface="Arial" charset="0"/>
            </a:endParaRPr>
          </a:p>
          <a:p>
            <a:pPr fontAlgn="base" hangingPunct="1">
              <a:spcBef>
                <a:spcPct val="0"/>
              </a:spcBef>
              <a:spcAft>
                <a:spcPct val="0"/>
              </a:spcAft>
              <a:buClrTx/>
              <a:buSzTx/>
              <a:buNone/>
              <a:defRPr/>
            </a:pPr>
            <a:endParaRPr lang="en-US" altLang="en-US" sz="2200" b="1" kern="1200">
              <a:solidFill>
                <a:srgbClr val="000000"/>
              </a:solidFill>
              <a:latin typeface="Arial" charset="0"/>
              <a:cs typeface="Arial" charset="0"/>
            </a:endParaRPr>
          </a:p>
        </p:txBody>
      </p:sp>
      <p:sp>
        <p:nvSpPr>
          <p:cNvPr id="6" name="TextBox 5">
            <a:extLst>
              <a:ext uri="{FF2B5EF4-FFF2-40B4-BE49-F238E27FC236}">
                <a16:creationId xmlns:a16="http://schemas.microsoft.com/office/drawing/2014/main" id="{B131FFE8-9FC8-47FB-BDB2-04E9F35D430D}"/>
              </a:ext>
            </a:extLst>
          </p:cNvPr>
          <p:cNvSpPr txBox="1"/>
          <p:nvPr/>
        </p:nvSpPr>
        <p:spPr>
          <a:xfrm>
            <a:off x="86907" y="206375"/>
            <a:ext cx="9916630" cy="600164"/>
          </a:xfrm>
          <a:prstGeom prst="rect">
            <a:avLst/>
          </a:prstGeom>
          <a:noFill/>
        </p:spPr>
        <p:txBody>
          <a:bodyPr wrap="square" lIns="91440" tIns="45720" rIns="91440" bIns="45720" rtlCol="0" anchor="t">
            <a:spAutoFit/>
          </a:bodyPr>
          <a:lstStyle/>
          <a:p>
            <a:pPr algn="ctr"/>
            <a:r>
              <a:rPr lang="en-US" sz="3300">
                <a:solidFill>
                  <a:schemeClr val="bg1"/>
                </a:solidFill>
                <a:latin typeface="Franklin Gothic Medium"/>
              </a:rPr>
              <a:t>Transition Assistance Program (TAP) </a:t>
            </a:r>
            <a:endParaRPr lang="en-US" sz="3300">
              <a:solidFill>
                <a:schemeClr val="bg1"/>
              </a:solidFill>
              <a:latin typeface="Franklin Gothic Medium"/>
              <a:cs typeface="Calibri"/>
            </a:endParaRPr>
          </a:p>
        </p:txBody>
      </p:sp>
      <p:sp>
        <p:nvSpPr>
          <p:cNvPr id="2" name="Content Placeholder 1">
            <a:extLst>
              <a:ext uri="{FF2B5EF4-FFF2-40B4-BE49-F238E27FC236}">
                <a16:creationId xmlns:a16="http://schemas.microsoft.com/office/drawing/2014/main" id="{83882D21-EA94-5C39-8BCB-2257786738E9}"/>
              </a:ext>
            </a:extLst>
          </p:cNvPr>
          <p:cNvSpPr txBox="1">
            <a:spLocks/>
          </p:cNvSpPr>
          <p:nvPr/>
        </p:nvSpPr>
        <p:spPr>
          <a:xfrm>
            <a:off x="418730" y="1711915"/>
            <a:ext cx="11354540" cy="38832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ctr">
            <a:noAutofit/>
          </a:bodyPr>
          <a:lstStyle>
            <a:lvl1pPr marL="0" marR="0" indent="0" algn="l" defTabSz="914400" rtl="0" eaLnBrk="1" latinLnBrk="0" hangingPunct="1">
              <a:lnSpc>
                <a:spcPct val="100000"/>
              </a:lnSpc>
              <a:spcBef>
                <a:spcPts val="1000"/>
              </a:spcBef>
              <a:spcAft>
                <a:spcPts val="0"/>
              </a:spcAft>
              <a:buClr>
                <a:schemeClr val="tx2"/>
              </a:buClr>
              <a:buSzPct val="110000"/>
              <a:buFont typeface="Arial" panose="020B0604020202020204" pitchFamily="34" charset="0"/>
              <a:buNone/>
              <a:tabLst/>
              <a:defRPr sz="3600" b="0" i="0" u="none" strike="noStrike" kern="1200" cap="none" spc="0" baseline="0">
                <a:solidFill>
                  <a:schemeClr val="bg2"/>
                </a:solidFill>
                <a:uFillTx/>
                <a:latin typeface="Franklin Gothic Book" panose="020B0503020102020204" pitchFamily="34" charset="0"/>
                <a:ea typeface="+mn-ea"/>
                <a:cs typeface="+mn-cs"/>
                <a:sym typeface="Arial"/>
              </a:defRPr>
            </a:lvl1pPr>
            <a:lvl2pPr marL="457200" marR="0" indent="0" algn="ctr" defTabSz="914400" rtl="0" eaLnBrk="1" latinLnBrk="0" hangingPunct="1">
              <a:lnSpc>
                <a:spcPct val="90000"/>
              </a:lnSpc>
              <a:spcBef>
                <a:spcPts val="500"/>
              </a:spcBef>
              <a:spcAft>
                <a:spcPts val="0"/>
              </a:spcAft>
              <a:buClr>
                <a:schemeClr val="bg2"/>
              </a:buClr>
              <a:buSzPct val="100000"/>
              <a:buFont typeface="Arial" panose="020B0604020202020204" pitchFamily="34" charset="0"/>
              <a:buNone/>
              <a:tabLst/>
              <a:defRPr sz="2000" b="0" i="0" u="none" strike="noStrike" kern="1200" cap="none" spc="0" baseline="0">
                <a:solidFill>
                  <a:schemeClr val="tx1"/>
                </a:solidFill>
                <a:uFillTx/>
                <a:latin typeface="Franklin Gothic Book" panose="020B0503020102020204" pitchFamily="34" charset="0"/>
                <a:ea typeface="+mn-ea"/>
                <a:cs typeface="+mn-cs"/>
                <a:sym typeface="Arial"/>
              </a:defRPr>
            </a:lvl2pPr>
            <a:lvl3pPr marL="914400" marR="0" indent="0" algn="ctr" defTabSz="914400" rtl="0" eaLnBrk="1" latinLnBrk="0" hangingPunct="1">
              <a:lnSpc>
                <a:spcPct val="90000"/>
              </a:lnSpc>
              <a:spcBef>
                <a:spcPts val="500"/>
              </a:spcBef>
              <a:spcAft>
                <a:spcPts val="0"/>
              </a:spcAft>
              <a:buClr>
                <a:schemeClr val="accent3"/>
              </a:buClr>
              <a:buSzPct val="100000"/>
              <a:buFont typeface="Arial" panose="020B0604020202020204" pitchFamily="34" charset="0"/>
              <a:buNone/>
              <a:tabLst/>
              <a:defRPr sz="1800" b="0" i="0" u="none" strike="noStrike" kern="1200" cap="none" spc="0" baseline="0">
                <a:solidFill>
                  <a:schemeClr val="tx1"/>
                </a:solidFill>
                <a:uFillTx/>
                <a:latin typeface="Franklin Gothic Book" panose="020B0503020102020204" pitchFamily="34" charset="0"/>
                <a:ea typeface="+mn-ea"/>
                <a:cs typeface="+mn-cs"/>
                <a:sym typeface="Arial"/>
              </a:defRPr>
            </a:lvl3pPr>
            <a:lvl4pPr marL="1371600" marR="0" indent="0" algn="ctr" defTabSz="914400" rtl="0" eaLnBrk="1" latinLnBrk="0" hangingPunct="1">
              <a:lnSpc>
                <a:spcPct val="90000"/>
              </a:lnSpc>
              <a:spcBef>
                <a:spcPts val="500"/>
              </a:spcBef>
              <a:spcAft>
                <a:spcPts val="0"/>
              </a:spcAft>
              <a:buClr>
                <a:schemeClr val="accent4"/>
              </a:buClr>
              <a:buSzPct val="100000"/>
              <a:buFont typeface="Arial" panose="020B0604020202020204" pitchFamily="34" charset="0"/>
              <a:buNone/>
              <a:tabLst/>
              <a:defRPr sz="1600" b="0" i="0" u="none" strike="noStrike" kern="1200" cap="none" spc="0" baseline="0">
                <a:solidFill>
                  <a:schemeClr val="tx1"/>
                </a:solidFill>
                <a:uFillTx/>
                <a:latin typeface="Franklin Gothic Book" panose="020B0503020102020204" pitchFamily="34" charset="0"/>
                <a:ea typeface="+mn-ea"/>
                <a:cs typeface="+mn-cs"/>
                <a:sym typeface="Arial"/>
              </a:defRPr>
            </a:lvl4pPr>
            <a:lvl5pPr marL="1828800" marR="0" indent="0" algn="ctr" defTabSz="914400" rtl="0" eaLnBrk="1" latinLnBrk="0" hangingPunct="1">
              <a:lnSpc>
                <a:spcPct val="90000"/>
              </a:lnSpc>
              <a:spcBef>
                <a:spcPts val="500"/>
              </a:spcBef>
              <a:spcAft>
                <a:spcPts val="0"/>
              </a:spcAft>
              <a:buClr>
                <a:schemeClr val="accent5"/>
              </a:buClr>
              <a:buSzPct val="100000"/>
              <a:buFont typeface="Arial" panose="020B0604020202020204" pitchFamily="34" charset="0"/>
              <a:buNone/>
              <a:tabLst/>
              <a:defRPr sz="1600" b="0" i="0" u="none" strike="noStrike" kern="1200" cap="none" spc="0" baseline="0">
                <a:solidFill>
                  <a:schemeClr val="tx1"/>
                </a:solidFill>
                <a:uFillTx/>
                <a:latin typeface="Franklin Gothic Book" panose="020B0503020102020204" pitchFamily="34" charset="0"/>
                <a:ea typeface="+mn-ea"/>
                <a:cs typeface="+mn-cs"/>
                <a:sym typeface="Arial"/>
              </a:defRPr>
            </a:lvl5pPr>
            <a:lvl6pPr marL="22860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6pPr>
            <a:lvl7pPr marL="27432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7pPr>
            <a:lvl8pPr marL="3200400" marR="0" indent="0" algn="ctr" defTabSz="914400" rtl="0" eaLnBrk="1" latinLnBrk="0" hangingPunct="1">
              <a:lnSpc>
                <a:spcPct val="90000"/>
              </a:lnSpc>
              <a:spcBef>
                <a:spcPts val="500"/>
              </a:spcBef>
              <a:spcAft>
                <a:spcPts val="0"/>
              </a:spcAft>
              <a:buClr>
                <a:srgbClr val="00588F"/>
              </a:buClr>
              <a:buSzPct val="100000"/>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8pPr>
            <a:lvl9pPr marL="3657600" marR="0" indent="0" algn="ctr" defTabSz="914400" rtl="0" eaLnBrk="1" latinLnBrk="0" hangingPunct="1">
              <a:lnSpc>
                <a:spcPct val="90000"/>
              </a:lnSpc>
              <a:spcBef>
                <a:spcPts val="500"/>
              </a:spcBef>
              <a:spcAft>
                <a:spcPts val="0"/>
              </a:spcAft>
              <a:buClr>
                <a:srgbClr val="00588F"/>
              </a:buClr>
              <a:buSzTx/>
              <a:buFont typeface="Arial" panose="020B0604020202020204" pitchFamily="34" charset="0"/>
              <a:buNone/>
              <a:tabLst/>
              <a:defRPr sz="1600" b="0" i="0" u="none" strike="noStrike" kern="1200" cap="none" spc="0" baseline="0">
                <a:solidFill>
                  <a:schemeClr val="tx1"/>
                </a:solidFill>
                <a:uFillTx/>
                <a:latin typeface="+mn-lt"/>
                <a:ea typeface="+mn-ea"/>
                <a:cs typeface="+mn-cs"/>
                <a:sym typeface="Arial"/>
              </a:defRPr>
            </a:lvl9pPr>
          </a:lstStyle>
          <a:p>
            <a:pPr marL="114300" algn="ctr" fontAlgn="base">
              <a:lnSpc>
                <a:spcPct val="90000"/>
              </a:lnSpc>
              <a:spcBef>
                <a:spcPct val="0"/>
              </a:spcBef>
              <a:spcAft>
                <a:spcPts val="600"/>
              </a:spcAft>
              <a:buClrTx/>
              <a:buSzTx/>
              <a:defRPr/>
            </a:pPr>
            <a:r>
              <a:rPr lang="en-US" sz="2000" b="1" dirty="0">
                <a:solidFill>
                  <a:srgbClr val="000000"/>
                </a:solidFill>
                <a:latin typeface="Arial"/>
                <a:cs typeface="Arial"/>
              </a:rPr>
              <a:t>Via TAP last year, almost 500 VETS funded contractors </a:t>
            </a:r>
            <a:r>
              <a:rPr lang="en-US" sz="2000" b="1" u="sng" dirty="0">
                <a:solidFill>
                  <a:srgbClr val="000000"/>
                </a:solidFill>
                <a:latin typeface="Arial"/>
                <a:cs typeface="Arial"/>
              </a:rPr>
              <a:t>p</a:t>
            </a:r>
            <a:r>
              <a:rPr lang="en-US" altLang="en-US" sz="2000" b="1" u="sng" dirty="0">
                <a:solidFill>
                  <a:srgbClr val="000000"/>
                </a:solidFill>
                <a:latin typeface="Arial"/>
                <a:cs typeface="Arial"/>
              </a:rPr>
              <a:t>repared</a:t>
            </a:r>
            <a:r>
              <a:rPr lang="en-US" altLang="en-US" sz="2000" b="1" dirty="0">
                <a:solidFill>
                  <a:srgbClr val="000000"/>
                </a:solidFill>
                <a:latin typeface="Arial"/>
                <a:cs typeface="Arial"/>
              </a:rPr>
              <a:t> over </a:t>
            </a:r>
          </a:p>
          <a:p>
            <a:pPr marL="114300" algn="ctr" fontAlgn="base">
              <a:lnSpc>
                <a:spcPct val="90000"/>
              </a:lnSpc>
              <a:spcBef>
                <a:spcPct val="0"/>
              </a:spcBef>
              <a:spcAft>
                <a:spcPts val="600"/>
              </a:spcAft>
              <a:buClrTx/>
              <a:buSzTx/>
              <a:defRPr/>
            </a:pPr>
            <a:r>
              <a:rPr lang="en-US" altLang="en-US" sz="2000" b="1" dirty="0">
                <a:solidFill>
                  <a:srgbClr val="000000"/>
                </a:solidFill>
                <a:latin typeface="Arial"/>
                <a:cs typeface="Arial"/>
              </a:rPr>
              <a:t>242,000 service members and military spouses for meaningful careers</a:t>
            </a:r>
          </a:p>
          <a:p>
            <a:pPr fontAlgn="base">
              <a:lnSpc>
                <a:spcPct val="90000"/>
              </a:lnSpc>
              <a:spcBef>
                <a:spcPct val="0"/>
              </a:spcBef>
              <a:spcAft>
                <a:spcPts val="600"/>
              </a:spcAft>
              <a:buClrTx/>
              <a:buSzTx/>
              <a:defRPr/>
            </a:pPr>
            <a:r>
              <a:rPr lang="en-US" altLang="en-US" sz="2000" dirty="0">
                <a:solidFill>
                  <a:srgbClr val="000000"/>
                </a:solidFill>
                <a:latin typeface="Arial"/>
                <a:cs typeface="Arial"/>
              </a:rPr>
              <a:t> </a:t>
            </a: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dirty="0">
                <a:solidFill>
                  <a:srgbClr val="000000"/>
                </a:solidFill>
                <a:latin typeface="Arial"/>
                <a:cs typeface="Arial"/>
              </a:rPr>
              <a:t>VETS funded TAP Employment Curriculum served over 216,000 participants at over 200 military installations across the globe </a:t>
            </a:r>
          </a:p>
          <a:p>
            <a:pPr marL="342900" indent="-228600" fontAlgn="base">
              <a:lnSpc>
                <a:spcPct val="90000"/>
              </a:lnSpc>
              <a:spcBef>
                <a:spcPct val="0"/>
              </a:spcBef>
              <a:spcAft>
                <a:spcPts val="600"/>
              </a:spcAft>
              <a:buClrTx/>
              <a:buSzTx/>
              <a:buFont typeface="Arial" panose="020B0604020202020204" pitchFamily="34" charset="0"/>
              <a:buChar char="•"/>
              <a:defRPr/>
            </a:pPr>
            <a:endParaRPr lang="en-US" altLang="en-US" sz="2000">
              <a:solidFill>
                <a:srgbClr val="000000"/>
              </a:solidFill>
              <a:latin typeface="Arial" panose="020B0604020202020204" pitchFamily="34" charset="0"/>
              <a:cs typeface="Arial" panose="020B0604020202020204" pitchFamily="34" charset="0"/>
            </a:endParaRPr>
          </a:p>
          <a:p>
            <a:pPr marL="342900" indent="-228600" fontAlgn="base">
              <a:lnSpc>
                <a:spcPct val="90000"/>
              </a:lnSpc>
              <a:spcBef>
                <a:spcPct val="0"/>
              </a:spcBef>
              <a:spcAft>
                <a:spcPts val="600"/>
              </a:spcAft>
              <a:buClrTx/>
              <a:buSzTx/>
              <a:buFont typeface="Arial" panose="020B0604020202020204" pitchFamily="34" charset="0"/>
              <a:buChar char="•"/>
              <a:defRPr/>
            </a:pPr>
            <a:r>
              <a:rPr lang="en-US" altLang="en-US" sz="2000" dirty="0">
                <a:solidFill>
                  <a:srgbClr val="000000"/>
                </a:solidFill>
                <a:latin typeface="Arial"/>
                <a:cs typeface="Arial"/>
              </a:rPr>
              <a:t>The VETS funded Employment Navigator and Partnership Program (ENPP) served over 6,000 participants at over 45 military installations across the globe</a:t>
            </a:r>
          </a:p>
          <a:p>
            <a:pPr marL="342900" indent="-228600" fontAlgn="base">
              <a:lnSpc>
                <a:spcPct val="90000"/>
              </a:lnSpc>
              <a:spcBef>
                <a:spcPct val="0"/>
              </a:spcBef>
              <a:spcAft>
                <a:spcPts val="600"/>
              </a:spcAft>
              <a:buClrTx/>
              <a:buSzTx/>
              <a:buFont typeface="Arial" panose="020B0604020202020204" pitchFamily="34" charset="0"/>
              <a:buChar char="•"/>
              <a:defRPr/>
            </a:pPr>
            <a:endParaRPr lang="en-US" sz="2000">
              <a:solidFill>
                <a:srgbClr val="000000"/>
              </a:solidFill>
              <a:latin typeface="Arial"/>
              <a:cs typeface="Arial"/>
            </a:endParaRPr>
          </a:p>
        </p:txBody>
      </p:sp>
    </p:spTree>
    <p:extLst>
      <p:ext uri="{BB962C8B-B14F-4D97-AF65-F5344CB8AC3E}">
        <p14:creationId xmlns:p14="http://schemas.microsoft.com/office/powerpoint/2010/main" val="2143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6851-E37D-E0FF-0A6C-967DC58711B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A2DC9A-4BD0-1BBA-B40D-EC9CBA2F21B8}"/>
              </a:ext>
            </a:extLst>
          </p:cNvPr>
          <p:cNvSpPr>
            <a:spLocks noGrp="1"/>
          </p:cNvSpPr>
          <p:nvPr>
            <p:ph type="ftr" sz="quarter" idx="11"/>
          </p:nvPr>
        </p:nvSpPr>
        <p:spPr/>
        <p:txBody>
          <a:bodyPr/>
          <a:lstStyle/>
          <a:p>
            <a:r>
              <a:rPr lang="en-US" dirty="0"/>
              <a:t>Veterans’ Employment and Training Service</a:t>
            </a:r>
          </a:p>
        </p:txBody>
      </p:sp>
      <p:sp>
        <p:nvSpPr>
          <p:cNvPr id="4" name="Slide Number Placeholder 3">
            <a:extLst>
              <a:ext uri="{FF2B5EF4-FFF2-40B4-BE49-F238E27FC236}">
                <a16:creationId xmlns:a16="http://schemas.microsoft.com/office/drawing/2014/main" id="{DF23A323-44A2-7DAE-0BC1-B68016B481BF}"/>
              </a:ext>
            </a:extLst>
          </p:cNvPr>
          <p:cNvSpPr>
            <a:spLocks noGrp="1"/>
          </p:cNvSpPr>
          <p:nvPr>
            <p:ph type="sldNum" sz="quarter" idx="12"/>
          </p:nvPr>
        </p:nvSpPr>
        <p:spPr/>
        <p:txBody>
          <a:bodyPr/>
          <a:lstStyle/>
          <a:p>
            <a:fld id="{9F533A62-0560-4741-9272-0FF595F394C3}" type="slidenum">
              <a:rPr lang="en-US" smtClean="0"/>
              <a:t>9</a:t>
            </a:fld>
            <a:endParaRPr lang="en-US"/>
          </a:p>
        </p:txBody>
      </p:sp>
      <p:pic>
        <p:nvPicPr>
          <p:cNvPr id="5" name="Picture 4">
            <a:extLst>
              <a:ext uri="{FF2B5EF4-FFF2-40B4-BE49-F238E27FC236}">
                <a16:creationId xmlns:a16="http://schemas.microsoft.com/office/drawing/2014/main" id="{673A130C-8CC7-A5FC-7F61-CDF6B94EEFFB}"/>
              </a:ext>
            </a:extLst>
          </p:cNvPr>
          <p:cNvPicPr>
            <a:picLocks noChangeAspect="1"/>
          </p:cNvPicPr>
          <p:nvPr/>
        </p:nvPicPr>
        <p:blipFill>
          <a:blip r:embed="rId3"/>
          <a:stretch>
            <a:fillRect/>
          </a:stretch>
        </p:blipFill>
        <p:spPr>
          <a:xfrm>
            <a:off x="9282176" y="0"/>
            <a:ext cx="2909824" cy="6858000"/>
          </a:xfrm>
          <a:prstGeom prst="rect">
            <a:avLst/>
          </a:prstGeom>
        </p:spPr>
      </p:pic>
      <p:sp>
        <p:nvSpPr>
          <p:cNvPr id="8" name="TextBox 7">
            <a:extLst>
              <a:ext uri="{FF2B5EF4-FFF2-40B4-BE49-F238E27FC236}">
                <a16:creationId xmlns:a16="http://schemas.microsoft.com/office/drawing/2014/main" id="{409C437E-298B-2A37-23BA-FCBB8F1130F4}"/>
              </a:ext>
            </a:extLst>
          </p:cNvPr>
          <p:cNvSpPr txBox="1"/>
          <p:nvPr/>
        </p:nvSpPr>
        <p:spPr>
          <a:xfrm>
            <a:off x="9282176" y="0"/>
            <a:ext cx="2909824" cy="7094250"/>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300" b="1" dirty="0">
              <a:solidFill>
                <a:schemeClr val="bg1"/>
              </a:solidFill>
              <a:latin typeface="Arial" panose="020B0604020202020204" pitchFamily="34" charset="0"/>
              <a:ea typeface="+mn-lt"/>
              <a:cs typeface="Arial" panose="020B0604020202020204" pitchFamily="34" charset="0"/>
            </a:endParaRPr>
          </a:p>
          <a:p>
            <a:r>
              <a:rPr lang="en-US" sz="1300" b="1" dirty="0">
                <a:solidFill>
                  <a:schemeClr val="bg1"/>
                </a:solidFill>
                <a:latin typeface="Arial" panose="020B0604020202020204" pitchFamily="34" charset="0"/>
                <a:ea typeface="+mn-lt"/>
                <a:cs typeface="Arial" panose="020B0604020202020204" pitchFamily="34" charset="0"/>
              </a:rPr>
              <a:t>PHASE I</a:t>
            </a:r>
          </a:p>
          <a:p>
            <a:r>
              <a:rPr lang="en-US" sz="1300" b="1" dirty="0">
                <a:solidFill>
                  <a:schemeClr val="bg1"/>
                </a:solidFill>
                <a:latin typeface="Arial" panose="020B0604020202020204" pitchFamily="34" charset="0"/>
                <a:ea typeface="+mn-lt"/>
                <a:cs typeface="Arial" panose="020B0604020202020204" pitchFamily="34" charset="0"/>
              </a:rPr>
              <a:t>OVER 90 EMPLOYMENT NAVIGATORS (ENs) PROVIDE THE FOLLOWING  SERVICES:</a:t>
            </a:r>
            <a:endParaRPr lang="en-US" sz="1300" b="1"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Career Exploration</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Self-assessments and Skills Testing</a:t>
            </a: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Review of Detailed Labor Market Information</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Identification of Necessary Credentials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Apprenticeship Overview</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Networking Activities</a:t>
            </a: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Employment Partner Overview and Connection</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Resume Review</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Interview Preparation</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endParaRPr lang="en-US" sz="1300" b="1" dirty="0">
              <a:solidFill>
                <a:schemeClr val="bg1"/>
              </a:solidFill>
              <a:latin typeface="Arial" panose="020B0604020202020204" pitchFamily="34" charset="0"/>
              <a:ea typeface="+mn-lt"/>
              <a:cs typeface="Arial" panose="020B0604020202020204" pitchFamily="34" charset="0"/>
            </a:endParaRPr>
          </a:p>
          <a:p>
            <a:r>
              <a:rPr lang="en-US" sz="1300" b="1" dirty="0">
                <a:solidFill>
                  <a:schemeClr val="bg1"/>
                </a:solidFill>
                <a:latin typeface="Arial" panose="020B0604020202020204" pitchFamily="34" charset="0"/>
                <a:ea typeface="+mn-lt"/>
                <a:cs typeface="Arial" panose="020B0604020202020204" pitchFamily="34" charset="0"/>
              </a:rPr>
              <a:t>PHASE II</a:t>
            </a:r>
          </a:p>
          <a:p>
            <a:r>
              <a:rPr lang="en-US" sz="1300" b="1" dirty="0">
                <a:solidFill>
                  <a:schemeClr val="bg1"/>
                </a:solidFill>
                <a:latin typeface="Arial" panose="020B0604020202020204" pitchFamily="34" charset="0"/>
                <a:ea typeface="+mn-lt"/>
                <a:cs typeface="Arial" panose="020B0604020202020204" pitchFamily="34" charset="0"/>
              </a:rPr>
              <a:t>OVER 70 EMPLOYMENT PARTNERS PROVIDE SERVICES ACROSS 9 CATEGORIES:</a:t>
            </a:r>
            <a:endParaRPr lang="en-US" sz="1300" b="1"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Job Placement Services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Digital Matching</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Referrals to Employment Opportunities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Apprenticeship</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Training Services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Employment Mentorship</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Employment Networking</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Hiring Events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a:p>
            <a:pPr marL="285750" indent="-285750">
              <a:buFont typeface="Arial"/>
              <a:buChar char="•"/>
            </a:pPr>
            <a:r>
              <a:rPr lang="en-US" sz="1300" dirty="0">
                <a:solidFill>
                  <a:schemeClr val="bg1"/>
                </a:solidFill>
                <a:latin typeface="Arial" panose="020B0604020202020204" pitchFamily="34" charset="0"/>
                <a:ea typeface="+mn-lt"/>
                <a:cs typeface="Arial" panose="020B0604020202020204" pitchFamily="34" charset="0"/>
              </a:rPr>
              <a:t>Wrap-around Services within Communities</a:t>
            </a:r>
            <a:endParaRPr lang="en-US" sz="1300" dirty="0">
              <a:solidFill>
                <a:schemeClr val="bg1"/>
              </a:solidFill>
              <a:latin typeface="Arial" panose="020B0604020202020204" pitchFamily="34" charset="0"/>
              <a:ea typeface="Calibri" panose="020F0502020204030204"/>
              <a:cs typeface="Arial" panose="020B0604020202020204" pitchFamily="34" charset="0"/>
            </a:endParaRPr>
          </a:p>
        </p:txBody>
      </p:sp>
      <p:pic>
        <p:nvPicPr>
          <p:cNvPr id="11" name="Picture 10">
            <a:extLst>
              <a:ext uri="{FF2B5EF4-FFF2-40B4-BE49-F238E27FC236}">
                <a16:creationId xmlns:a16="http://schemas.microsoft.com/office/drawing/2014/main" id="{856E4361-C601-82AA-75C8-A9D463B14F23}"/>
              </a:ext>
            </a:extLst>
          </p:cNvPr>
          <p:cNvPicPr>
            <a:picLocks noChangeAspect="1"/>
          </p:cNvPicPr>
          <p:nvPr/>
        </p:nvPicPr>
        <p:blipFill>
          <a:blip r:embed="rId4"/>
          <a:stretch>
            <a:fillRect/>
          </a:stretch>
        </p:blipFill>
        <p:spPr>
          <a:xfrm>
            <a:off x="0" y="1281488"/>
            <a:ext cx="9304513" cy="4940642"/>
          </a:xfrm>
          <a:prstGeom prst="rect">
            <a:avLst/>
          </a:prstGeom>
        </p:spPr>
      </p:pic>
      <p:sp>
        <p:nvSpPr>
          <p:cNvPr id="9" name="TextBox 8">
            <a:extLst>
              <a:ext uri="{FF2B5EF4-FFF2-40B4-BE49-F238E27FC236}">
                <a16:creationId xmlns:a16="http://schemas.microsoft.com/office/drawing/2014/main" id="{010DEBE5-AF71-17F2-02BD-C03AC1FF614C}"/>
              </a:ext>
            </a:extLst>
          </p:cNvPr>
          <p:cNvSpPr txBox="1"/>
          <p:nvPr/>
        </p:nvSpPr>
        <p:spPr>
          <a:xfrm>
            <a:off x="127144" y="48873"/>
            <a:ext cx="8940655"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ENPP served over 6,000 participants at 48 installations in FY 2025</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Intent is to expand the ENPP to annually serve at least 30,000 participants by the end of FY 2030</a:t>
            </a:r>
          </a:p>
        </p:txBody>
      </p:sp>
    </p:spTree>
    <p:extLst>
      <p:ext uri="{BB962C8B-B14F-4D97-AF65-F5344CB8AC3E}">
        <p14:creationId xmlns:p14="http://schemas.microsoft.com/office/powerpoint/2010/main" val="839463946"/>
      </p:ext>
    </p:extLst>
  </p:cSld>
  <p:clrMapOvr>
    <a:masterClrMapping/>
  </p:clrMapOvr>
</p:sld>
</file>

<file path=ppt/theme/theme1.xml><?xml version="1.0" encoding="utf-8"?>
<a:theme xmlns:a="http://schemas.openxmlformats.org/drawingml/2006/main" name="1_Office Theme">
  <a:themeElements>
    <a:clrScheme name="VETS">
      <a:dk1>
        <a:sysClr val="windowText" lastClr="000000"/>
      </a:dk1>
      <a:lt1>
        <a:sysClr val="window" lastClr="FFFFFF"/>
      </a:lt1>
      <a:dk2>
        <a:srgbClr val="023160"/>
      </a:dk2>
      <a:lt2>
        <a:srgbClr val="7B7B7B"/>
      </a:lt2>
      <a:accent1>
        <a:srgbClr val="0054A6"/>
      </a:accent1>
      <a:accent2>
        <a:srgbClr val="ED1A23"/>
      </a:accent2>
      <a:accent3>
        <a:srgbClr val="716384"/>
      </a:accent3>
      <a:accent4>
        <a:srgbClr val="F15E2E"/>
      </a:accent4>
      <a:accent5>
        <a:srgbClr val="8EAADB"/>
      </a:accent5>
      <a:accent6>
        <a:srgbClr val="F69E8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VETS PowerPoint Blue" id="{27A866F9-C8E9-4420-B44F-9D4099292498}" vid="{0B9A9612-2EDF-4DC7-83D3-D2AD2907EF42}"/>
    </a:ext>
  </a:extLst>
</a:theme>
</file>

<file path=ppt/theme/theme2.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1_VETS Template Slides">
  <a:themeElements>
    <a:clrScheme name="DOL VETS 2">
      <a:dk1>
        <a:srgbClr val="050505"/>
      </a:dk1>
      <a:lt1>
        <a:srgbClr val="FFFFFF"/>
      </a:lt1>
      <a:dk2>
        <a:srgbClr val="01202D"/>
      </a:dk2>
      <a:lt2>
        <a:srgbClr val="EEF1F3"/>
      </a:lt2>
      <a:accent1>
        <a:srgbClr val="ED1A23"/>
      </a:accent1>
      <a:accent2>
        <a:srgbClr val="0054A6"/>
      </a:accent2>
      <a:accent3>
        <a:srgbClr val="716384"/>
      </a:accent3>
      <a:accent4>
        <a:srgbClr val="F15E2E"/>
      </a:accent4>
      <a:accent5>
        <a:srgbClr val="F7B26A"/>
      </a:accent5>
      <a:accent6>
        <a:srgbClr val="0083FF"/>
      </a:accent6>
      <a:hlink>
        <a:srgbClr val="1B7DDB"/>
      </a:hlink>
      <a:folHlink>
        <a:srgbClr val="8A31E7"/>
      </a:folHlink>
    </a:clrScheme>
    <a:fontScheme name="Eval Hub">
      <a:majorFont>
        <a:latin typeface="Century Gothic"/>
        <a:ea typeface=""/>
        <a:cs typeface=""/>
      </a:majorFont>
      <a:minorFont>
        <a:latin typeface="Segoe UI"/>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6E984565C8E54682F69A02D9BB34B9" ma:contentTypeVersion="12" ma:contentTypeDescription="Create a new document." ma:contentTypeScope="" ma:versionID="d08e34b4fcb9f6a8e3d9da5fd62c3660">
  <xsd:schema xmlns:xsd="http://www.w3.org/2001/XMLSchema" xmlns:xs="http://www.w3.org/2001/XMLSchema" xmlns:p="http://schemas.microsoft.com/office/2006/metadata/properties" xmlns:ns2="8f98f5a6-95a2-40fe-8c0e-e301bb72327d" xmlns:ns3="536cc73b-757b-4b9c-845c-c01bb2e73d55" targetNamespace="http://schemas.microsoft.com/office/2006/metadata/properties" ma:root="true" ma:fieldsID="a9ca318e3e21595a397707ad4f259946" ns2:_="" ns3:_="">
    <xsd:import namespace="8f98f5a6-95a2-40fe-8c0e-e301bb72327d"/>
    <xsd:import namespace="536cc73b-757b-4b9c-845c-c01bb2e73d55"/>
    <xsd:element name="properties">
      <xsd:complexType>
        <xsd:sequence>
          <xsd:element name="documentManagement">
            <xsd:complexType>
              <xsd:all>
                <xsd:element ref="ns2:MediaServiceMetadata" minOccurs="0"/>
                <xsd:element ref="ns2:MediaServiceFastMetadata" minOccurs="0"/>
                <xsd:element ref="ns2:Program" minOccurs="0"/>
                <xsd:element ref="ns2:Office" minOccurs="0"/>
                <xsd:element ref="ns2:DocumentType" minOccurs="0"/>
                <xsd:element ref="ns2:Activity"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8f5a6-95a2-40fe-8c0e-e301bb723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gram" ma:index="10" nillable="true" ma:displayName="Program" ma:description="VETS 101 ALL Slides" ma:format="Dropdown" ma:internalName="Program">
      <xsd:simpleType>
        <xsd:restriction base="dms:Text">
          <xsd:maxLength value="255"/>
        </xsd:restriction>
      </xsd:simpleType>
    </xsd:element>
    <xsd:element name="Office" ma:index="11" nillable="true" ma:displayName="Office" ma:format="Dropdown" ma:internalName="Office">
      <xsd:simpleType>
        <xsd:restriction base="dms:Text">
          <xsd:maxLength value="255"/>
        </xsd:restriction>
      </xsd:simpleType>
    </xsd:element>
    <xsd:element name="DocumentType" ma:index="12" nillable="true" ma:displayName="Document Type" ma:format="Dropdown" ma:internalName="DocumentType">
      <xsd:simpleType>
        <xsd:restriction base="dms:Text">
          <xsd:maxLength value="255"/>
        </xsd:restriction>
      </xsd:simpleType>
    </xsd:element>
    <xsd:element name="Activity" ma:index="13" nillable="true" ma:displayName="Activity" ma:format="Dropdown" ma:internalName="Activity">
      <xsd:simpleType>
        <xsd:restriction base="dms:Text">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6cc73b-757b-4b9c-845c-c01bb2e73d5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y xmlns="8f98f5a6-95a2-40fe-8c0e-e301bb72327d">N/A</Activity>
    <Program xmlns="8f98f5a6-95a2-40fe-8c0e-e301bb72327d">Administration</Program>
    <DocumentType xmlns="8f98f5a6-95a2-40fe-8c0e-e301bb72327d" xsi:nil="true"/>
    <Office xmlns="8f98f5a6-95a2-40fe-8c0e-e301bb72327d" xsi:nil="true"/>
    <SharedWithUsers xmlns="536cc73b-757b-4b9c-845c-c01bb2e73d55">
      <UserInfo>
        <DisplayName>Ali, Robert L - VETS</DisplayName>
        <AccountId>583</AccountId>
        <AccountType/>
      </UserInfo>
      <UserInfo>
        <DisplayName>Toal, Mark J - VETS</DisplayName>
        <AccountId>29</AccountId>
        <AccountType/>
      </UserInfo>
      <UserInfo>
        <DisplayName>Asmussen, Eric K - VETS</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2B8FE-4A9E-4EBD-9B56-95EEE575E48E}">
  <ds:schemaRefs>
    <ds:schemaRef ds:uri="536cc73b-757b-4b9c-845c-c01bb2e73d55"/>
    <ds:schemaRef ds:uri="8f98f5a6-95a2-40fe-8c0e-e301bb7232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62BCA1-FEE8-44D8-81BB-9A592FC5C787}">
  <ds:schemaRefs>
    <ds:schemaRef ds:uri="http://purl.org/dc/elements/1.1/"/>
    <ds:schemaRef ds:uri="536cc73b-757b-4b9c-845c-c01bb2e73d55"/>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8f98f5a6-95a2-40fe-8c0e-e301bb72327d"/>
    <ds:schemaRef ds:uri="http://www.w3.org/XML/1998/namespace"/>
    <ds:schemaRef ds:uri="http://purl.org/dc/dcmitype/"/>
  </ds:schemaRefs>
</ds:datastoreItem>
</file>

<file path=customXml/itemProps3.xml><?xml version="1.0" encoding="utf-8"?>
<ds:datastoreItem xmlns:ds="http://schemas.openxmlformats.org/officeDocument/2006/customXml" ds:itemID="{004A9E53-ADEC-4477-B011-E6C1342395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VETS PowerPoint Blue (1)</Template>
  <TotalTime>1544</TotalTime>
  <Words>2745</Words>
  <Application>Microsoft Office PowerPoint</Application>
  <PresentationFormat>Widescreen</PresentationFormat>
  <Paragraphs>341</Paragraphs>
  <Slides>24</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Arial</vt:lpstr>
      <vt:lpstr>Arial,Sans-Serif</vt:lpstr>
      <vt:lpstr>Calibri</vt:lpstr>
      <vt:lpstr>Courier New</vt:lpstr>
      <vt:lpstr>Franklin Gothic Book</vt:lpstr>
      <vt:lpstr>Franklin Gothic Demi Cond</vt:lpstr>
      <vt:lpstr>Franklin Gothic Medium</vt:lpstr>
      <vt:lpstr>Open Sans</vt:lpstr>
      <vt:lpstr>Segoe UI</vt:lpstr>
      <vt:lpstr>Source Sans Pro Web</vt:lpstr>
      <vt:lpstr>Webdings</vt:lpstr>
      <vt:lpstr>Wingdings</vt:lpstr>
      <vt:lpstr>Wingdings 2</vt:lpstr>
      <vt:lpstr>Wingdings 3</vt:lpstr>
      <vt:lpstr>1_Office Theme</vt:lpstr>
      <vt:lpstr>Diamond Grid 16x9</vt:lpstr>
      <vt:lpstr>1_VETS Template Slides</vt:lpstr>
      <vt:lpstr>Wisconsin CVSO/TVSO Spring Conference</vt:lpstr>
      <vt:lpstr>VETS: Who We Are</vt:lpstr>
      <vt:lpstr>VETS Vision and Priorities</vt:lpstr>
      <vt:lpstr>PowerPoint Presentation</vt:lpstr>
      <vt:lpstr>Unemployment Rates for Veterans and Non-Veterans  </vt:lpstr>
      <vt:lpstr>Veteran Demographics</vt:lpstr>
      <vt:lpstr>Veterans Outperform Their Non-Veteran Peers  </vt:lpstr>
      <vt:lpstr>PowerPoint Presentation</vt:lpstr>
      <vt:lpstr>PowerPoint Presentation</vt:lpstr>
      <vt:lpstr>Wage Outcomes </vt:lpstr>
      <vt:lpstr> Military Spouse Training and Support </vt:lpstr>
      <vt:lpstr>MILITARY SPOUSES “The Force Behind the Force” </vt:lpstr>
      <vt:lpstr>Jobs for Veterans State Grants (JVSG)</vt:lpstr>
      <vt:lpstr>JVSG Participant Profile </vt:lpstr>
      <vt:lpstr>Homeless Veterans’ Reintegration Program (HVRP)</vt:lpstr>
      <vt:lpstr>Homeless Veterans’ Reintegration Program (HVRP)</vt:lpstr>
      <vt:lpstr>HVRP Participant Profile </vt:lpstr>
      <vt:lpstr>Women Veterans  </vt:lpstr>
      <vt:lpstr>Women Veterans</vt:lpstr>
      <vt:lpstr>Uniformed Services Employment and Reemployment Rights Act (USERRA) </vt:lpstr>
      <vt:lpstr>Protecting Employment Rights</vt:lpstr>
      <vt:lpstr>PowerPoint Presentation</vt:lpstr>
      <vt:lpstr>PowerPoint Presentation</vt:lpstr>
      <vt:lpstr>Contacts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Asmussen, Eric K - VETS</dc:creator>
  <cp:keywords>template; VETS; PowerPoint</cp:keywords>
  <cp:lastModifiedBy>Koenig, Philip C - VETS</cp:lastModifiedBy>
  <cp:revision>124</cp:revision>
  <dcterms:created xsi:type="dcterms:W3CDTF">2022-02-01T15:49:48Z</dcterms:created>
  <dcterms:modified xsi:type="dcterms:W3CDTF">2026-04-27T20:40:38Z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0x010100B36E984565C8E54682F69A02D9BB34B9</vt:lpwstr>
  </property>
  <property fmtid="{D5CDD505-2E9C-101B-9397-08002B2CF9AE}" pid="3" name="TaxKeyword">
    <vt:lpwstr>22;#VETS|a401794f-b860-4464-9c53-42c7cb3bee4b;#26;#PowerPoint|8b717ce9-7d5c-4702-b0b5-5d79b2db71e2;#23;#template|5fb333db-8300-420e-a290-55a2c528bdd2</vt:lpwstr>
  </property>
</Properties>
</file>