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81" r:id="rId8"/>
    <p:sldId id="282" r:id="rId9"/>
    <p:sldId id="262" r:id="rId10"/>
    <p:sldId id="263" r:id="rId11"/>
    <p:sldId id="264" r:id="rId12"/>
    <p:sldId id="265" r:id="rId13"/>
    <p:sldId id="266" r:id="rId14"/>
    <p:sldId id="267" r:id="rId15"/>
    <p:sldId id="268" r:id="rId16"/>
    <p:sldId id="269" r:id="rId17"/>
    <p:sldId id="270" r:id="rId18"/>
    <p:sldId id="271" r:id="rId19"/>
    <p:sldId id="272" r:id="rId20"/>
    <p:sldId id="283" r:id="rId21"/>
    <p:sldId id="273" r:id="rId22"/>
    <p:sldId id="274" r:id="rId23"/>
    <p:sldId id="275" r:id="rId24"/>
    <p:sldId id="276" r:id="rId25"/>
    <p:sldId id="277" r:id="rId26"/>
    <p:sldId id="278" r:id="rId27"/>
    <p:sldId id="279" r:id="rId28"/>
    <p:sldId id="280"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C2FAB8-4A19-463E-9E91-060AE5252674}" v="3" dt="2026-04-29T12:04:00.2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60"/>
  </p:normalViewPr>
  <p:slideViewPr>
    <p:cSldViewPr snapToGrid="0">
      <p:cViewPr varScale="1">
        <p:scale>
          <a:sx n="90" d="100"/>
          <a:sy n="90" d="100"/>
        </p:scale>
        <p:origin x="398"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ny Tyczynski" userId="cd53bfa2-cd40-4afb-b19b-77cb4290d29c" providerId="ADAL" clId="{69FA4F26-A6EA-4F19-9E5F-F91907A7D1E2}"/>
    <pc:docChg chg="custSel addSld delSld modSld sldOrd">
      <pc:chgData name="Tony Tyczynski" userId="cd53bfa2-cd40-4afb-b19b-77cb4290d29c" providerId="ADAL" clId="{69FA4F26-A6EA-4F19-9E5F-F91907A7D1E2}" dt="2026-04-28T19:01:20.749" v="284" actId="20577"/>
      <pc:docMkLst>
        <pc:docMk/>
      </pc:docMkLst>
      <pc:sldChg chg="modSp mod">
        <pc:chgData name="Tony Tyczynski" userId="cd53bfa2-cd40-4afb-b19b-77cb4290d29c" providerId="ADAL" clId="{69FA4F26-A6EA-4F19-9E5F-F91907A7D1E2}" dt="2026-04-28T15:26:06.734" v="141"/>
        <pc:sldMkLst>
          <pc:docMk/>
          <pc:sldMk cId="3696586663" sldId="256"/>
        </pc:sldMkLst>
        <pc:spChg chg="mod">
          <ac:chgData name="Tony Tyczynski" userId="cd53bfa2-cd40-4afb-b19b-77cb4290d29c" providerId="ADAL" clId="{69FA4F26-A6EA-4F19-9E5F-F91907A7D1E2}" dt="2026-04-28T15:26:06.734" v="141"/>
          <ac:spMkLst>
            <pc:docMk/>
            <pc:sldMk cId="3696586663" sldId="256"/>
            <ac:spMk id="2" creationId="{45BC9324-E70E-C3B5-6419-93E3F51B47BC}"/>
          </ac:spMkLst>
        </pc:spChg>
      </pc:sldChg>
      <pc:sldChg chg="modSp mod">
        <pc:chgData name="Tony Tyczynski" userId="cd53bfa2-cd40-4afb-b19b-77cb4290d29c" providerId="ADAL" clId="{69FA4F26-A6EA-4F19-9E5F-F91907A7D1E2}" dt="2026-04-26T20:48:36.243" v="8" actId="255"/>
        <pc:sldMkLst>
          <pc:docMk/>
          <pc:sldMk cId="1415688023" sldId="257"/>
        </pc:sldMkLst>
        <pc:spChg chg="mod">
          <ac:chgData name="Tony Tyczynski" userId="cd53bfa2-cd40-4afb-b19b-77cb4290d29c" providerId="ADAL" clId="{69FA4F26-A6EA-4F19-9E5F-F91907A7D1E2}" dt="2026-04-26T20:48:36.243" v="8" actId="255"/>
          <ac:spMkLst>
            <pc:docMk/>
            <pc:sldMk cId="1415688023" sldId="257"/>
            <ac:spMk id="3" creationId="{AB20BE8D-2CB6-312C-DE82-258A4B53EA65}"/>
          </ac:spMkLst>
        </pc:spChg>
      </pc:sldChg>
      <pc:sldChg chg="modSp mod">
        <pc:chgData name="Tony Tyczynski" userId="cd53bfa2-cd40-4afb-b19b-77cb4290d29c" providerId="ADAL" clId="{69FA4F26-A6EA-4F19-9E5F-F91907A7D1E2}" dt="2026-04-26T20:52:46.910" v="11" actId="255"/>
        <pc:sldMkLst>
          <pc:docMk/>
          <pc:sldMk cId="17442084" sldId="258"/>
        </pc:sldMkLst>
        <pc:spChg chg="mod">
          <ac:chgData name="Tony Tyczynski" userId="cd53bfa2-cd40-4afb-b19b-77cb4290d29c" providerId="ADAL" clId="{69FA4F26-A6EA-4F19-9E5F-F91907A7D1E2}" dt="2026-04-26T20:52:46.910" v="11" actId="255"/>
          <ac:spMkLst>
            <pc:docMk/>
            <pc:sldMk cId="17442084" sldId="258"/>
            <ac:spMk id="3" creationId="{4469C6C8-1653-181A-7507-D64C275CB67A}"/>
          </ac:spMkLst>
        </pc:spChg>
      </pc:sldChg>
      <pc:sldChg chg="modSp mod">
        <pc:chgData name="Tony Tyczynski" userId="cd53bfa2-cd40-4afb-b19b-77cb4290d29c" providerId="ADAL" clId="{69FA4F26-A6EA-4F19-9E5F-F91907A7D1E2}" dt="2026-04-28T15:31:13.290" v="149" actId="255"/>
        <pc:sldMkLst>
          <pc:docMk/>
          <pc:sldMk cId="2243416339" sldId="259"/>
        </pc:sldMkLst>
        <pc:spChg chg="mod">
          <ac:chgData name="Tony Tyczynski" userId="cd53bfa2-cd40-4afb-b19b-77cb4290d29c" providerId="ADAL" clId="{69FA4F26-A6EA-4F19-9E5F-F91907A7D1E2}" dt="2026-04-28T15:31:13.290" v="149" actId="255"/>
          <ac:spMkLst>
            <pc:docMk/>
            <pc:sldMk cId="2243416339" sldId="259"/>
            <ac:spMk id="3" creationId="{16A6D169-F383-19B6-C9CD-8BE9D29211D4}"/>
          </ac:spMkLst>
        </pc:spChg>
      </pc:sldChg>
      <pc:sldChg chg="modSp mod">
        <pc:chgData name="Tony Tyczynski" userId="cd53bfa2-cd40-4afb-b19b-77cb4290d29c" providerId="ADAL" clId="{69FA4F26-A6EA-4F19-9E5F-F91907A7D1E2}" dt="2026-04-26T20:54:39.817" v="17" actId="255"/>
        <pc:sldMkLst>
          <pc:docMk/>
          <pc:sldMk cId="3023579617" sldId="260"/>
        </pc:sldMkLst>
        <pc:spChg chg="mod">
          <ac:chgData name="Tony Tyczynski" userId="cd53bfa2-cd40-4afb-b19b-77cb4290d29c" providerId="ADAL" clId="{69FA4F26-A6EA-4F19-9E5F-F91907A7D1E2}" dt="2026-04-26T20:54:39.817" v="17" actId="255"/>
          <ac:spMkLst>
            <pc:docMk/>
            <pc:sldMk cId="3023579617" sldId="260"/>
            <ac:spMk id="3" creationId="{258512E8-935A-B5BF-9D34-0D3C2B00E61B}"/>
          </ac:spMkLst>
        </pc:spChg>
      </pc:sldChg>
      <pc:sldChg chg="modSp mod">
        <pc:chgData name="Tony Tyczynski" userId="cd53bfa2-cd40-4afb-b19b-77cb4290d29c" providerId="ADAL" clId="{69FA4F26-A6EA-4F19-9E5F-F91907A7D1E2}" dt="2026-04-28T19:01:20.749" v="284" actId="20577"/>
        <pc:sldMkLst>
          <pc:docMk/>
          <pc:sldMk cId="1171132566" sldId="261"/>
        </pc:sldMkLst>
        <pc:spChg chg="mod">
          <ac:chgData name="Tony Tyczynski" userId="cd53bfa2-cd40-4afb-b19b-77cb4290d29c" providerId="ADAL" clId="{69FA4F26-A6EA-4F19-9E5F-F91907A7D1E2}" dt="2026-04-28T19:01:20.749" v="284" actId="20577"/>
          <ac:spMkLst>
            <pc:docMk/>
            <pc:sldMk cId="1171132566" sldId="261"/>
            <ac:spMk id="3" creationId="{F01B53CD-C31C-BF53-D985-85C32772D0EC}"/>
          </ac:spMkLst>
        </pc:spChg>
      </pc:sldChg>
      <pc:sldChg chg="modSp mod">
        <pc:chgData name="Tony Tyczynski" userId="cd53bfa2-cd40-4afb-b19b-77cb4290d29c" providerId="ADAL" clId="{69FA4F26-A6EA-4F19-9E5F-F91907A7D1E2}" dt="2026-04-26T20:56:35.478" v="20" actId="255"/>
        <pc:sldMkLst>
          <pc:docMk/>
          <pc:sldMk cId="3220604684" sldId="262"/>
        </pc:sldMkLst>
        <pc:spChg chg="mod">
          <ac:chgData name="Tony Tyczynski" userId="cd53bfa2-cd40-4afb-b19b-77cb4290d29c" providerId="ADAL" clId="{69FA4F26-A6EA-4F19-9E5F-F91907A7D1E2}" dt="2026-04-26T20:56:35.478" v="20" actId="255"/>
          <ac:spMkLst>
            <pc:docMk/>
            <pc:sldMk cId="3220604684" sldId="262"/>
            <ac:spMk id="3" creationId="{5BB22791-3697-1492-812E-9FA458BD388A}"/>
          </ac:spMkLst>
        </pc:spChg>
      </pc:sldChg>
      <pc:sldChg chg="modSp mod">
        <pc:chgData name="Tony Tyczynski" userId="cd53bfa2-cd40-4afb-b19b-77cb4290d29c" providerId="ADAL" clId="{69FA4F26-A6EA-4F19-9E5F-F91907A7D1E2}" dt="2026-04-28T15:38:41.728" v="240" actId="255"/>
        <pc:sldMkLst>
          <pc:docMk/>
          <pc:sldMk cId="105872021" sldId="263"/>
        </pc:sldMkLst>
        <pc:spChg chg="mod">
          <ac:chgData name="Tony Tyczynski" userId="cd53bfa2-cd40-4afb-b19b-77cb4290d29c" providerId="ADAL" clId="{69FA4F26-A6EA-4F19-9E5F-F91907A7D1E2}" dt="2026-04-28T15:38:41.728" v="240" actId="255"/>
          <ac:spMkLst>
            <pc:docMk/>
            <pc:sldMk cId="105872021" sldId="263"/>
            <ac:spMk id="3" creationId="{6D1DC23D-8A2F-ACA0-DFA1-B56921797EEB}"/>
          </ac:spMkLst>
        </pc:spChg>
      </pc:sldChg>
      <pc:sldChg chg="modSp mod">
        <pc:chgData name="Tony Tyczynski" userId="cd53bfa2-cd40-4afb-b19b-77cb4290d29c" providerId="ADAL" clId="{69FA4F26-A6EA-4F19-9E5F-F91907A7D1E2}" dt="2026-04-26T20:58:32.061" v="26" actId="255"/>
        <pc:sldMkLst>
          <pc:docMk/>
          <pc:sldMk cId="269863702" sldId="264"/>
        </pc:sldMkLst>
        <pc:spChg chg="mod">
          <ac:chgData name="Tony Tyczynski" userId="cd53bfa2-cd40-4afb-b19b-77cb4290d29c" providerId="ADAL" clId="{69FA4F26-A6EA-4F19-9E5F-F91907A7D1E2}" dt="2026-04-26T20:58:32.061" v="26" actId="255"/>
          <ac:spMkLst>
            <pc:docMk/>
            <pc:sldMk cId="269863702" sldId="264"/>
            <ac:spMk id="3" creationId="{EB92DDE4-2C80-C599-151D-0E08D3B57BD3}"/>
          </ac:spMkLst>
        </pc:spChg>
      </pc:sldChg>
      <pc:sldChg chg="modSp mod">
        <pc:chgData name="Tony Tyczynski" userId="cd53bfa2-cd40-4afb-b19b-77cb4290d29c" providerId="ADAL" clId="{69FA4F26-A6EA-4F19-9E5F-F91907A7D1E2}" dt="2026-04-26T20:57:41.837" v="23" actId="255"/>
        <pc:sldMkLst>
          <pc:docMk/>
          <pc:sldMk cId="2292266449" sldId="265"/>
        </pc:sldMkLst>
        <pc:spChg chg="mod">
          <ac:chgData name="Tony Tyczynski" userId="cd53bfa2-cd40-4afb-b19b-77cb4290d29c" providerId="ADAL" clId="{69FA4F26-A6EA-4F19-9E5F-F91907A7D1E2}" dt="2026-04-26T20:57:41.837" v="23" actId="255"/>
          <ac:spMkLst>
            <pc:docMk/>
            <pc:sldMk cId="2292266449" sldId="265"/>
            <ac:spMk id="3" creationId="{7398CDD9-2F9C-27D3-EFC4-DC4691395BFC}"/>
          </ac:spMkLst>
        </pc:spChg>
      </pc:sldChg>
      <pc:sldChg chg="modSp mod">
        <pc:chgData name="Tony Tyczynski" userId="cd53bfa2-cd40-4afb-b19b-77cb4290d29c" providerId="ADAL" clId="{69FA4F26-A6EA-4F19-9E5F-F91907A7D1E2}" dt="2026-04-26T20:59:34.735" v="29" actId="255"/>
        <pc:sldMkLst>
          <pc:docMk/>
          <pc:sldMk cId="851503953" sldId="266"/>
        </pc:sldMkLst>
        <pc:spChg chg="mod">
          <ac:chgData name="Tony Tyczynski" userId="cd53bfa2-cd40-4afb-b19b-77cb4290d29c" providerId="ADAL" clId="{69FA4F26-A6EA-4F19-9E5F-F91907A7D1E2}" dt="2026-04-26T20:59:34.735" v="29" actId="255"/>
          <ac:spMkLst>
            <pc:docMk/>
            <pc:sldMk cId="851503953" sldId="266"/>
            <ac:spMk id="3" creationId="{D7813163-A2AF-BF78-E144-FD0118BC619B}"/>
          </ac:spMkLst>
        </pc:spChg>
      </pc:sldChg>
      <pc:sldChg chg="modSp mod">
        <pc:chgData name="Tony Tyczynski" userId="cd53bfa2-cd40-4afb-b19b-77cb4290d29c" providerId="ADAL" clId="{69FA4F26-A6EA-4F19-9E5F-F91907A7D1E2}" dt="2026-04-26T21:00:26.089" v="32" actId="255"/>
        <pc:sldMkLst>
          <pc:docMk/>
          <pc:sldMk cId="244707247" sldId="267"/>
        </pc:sldMkLst>
        <pc:graphicFrameChg chg="mod modGraphic">
          <ac:chgData name="Tony Tyczynski" userId="cd53bfa2-cd40-4afb-b19b-77cb4290d29c" providerId="ADAL" clId="{69FA4F26-A6EA-4F19-9E5F-F91907A7D1E2}" dt="2026-04-26T21:00:26.089" v="32" actId="255"/>
          <ac:graphicFrameMkLst>
            <pc:docMk/>
            <pc:sldMk cId="244707247" sldId="267"/>
            <ac:graphicFrameMk id="2" creationId="{CD979B12-6ED5-83F5-669A-4758FC164069}"/>
          </ac:graphicFrameMkLst>
        </pc:graphicFrameChg>
      </pc:sldChg>
      <pc:sldChg chg="modSp mod">
        <pc:chgData name="Tony Tyczynski" userId="cd53bfa2-cd40-4afb-b19b-77cb4290d29c" providerId="ADAL" clId="{69FA4F26-A6EA-4F19-9E5F-F91907A7D1E2}" dt="2026-04-28T14:49:33.474" v="53" actId="255"/>
        <pc:sldMkLst>
          <pc:docMk/>
          <pc:sldMk cId="1269989642" sldId="268"/>
        </pc:sldMkLst>
        <pc:spChg chg="mod">
          <ac:chgData name="Tony Tyczynski" userId="cd53bfa2-cd40-4afb-b19b-77cb4290d29c" providerId="ADAL" clId="{69FA4F26-A6EA-4F19-9E5F-F91907A7D1E2}" dt="2026-04-28T14:49:33.474" v="53" actId="255"/>
          <ac:spMkLst>
            <pc:docMk/>
            <pc:sldMk cId="1269989642" sldId="268"/>
            <ac:spMk id="3" creationId="{CD49B115-3579-E9DC-C33F-6BE9D2590110}"/>
          </ac:spMkLst>
        </pc:spChg>
      </pc:sldChg>
      <pc:sldChg chg="modSp mod">
        <pc:chgData name="Tony Tyczynski" userId="cd53bfa2-cd40-4afb-b19b-77cb4290d29c" providerId="ADAL" clId="{69FA4F26-A6EA-4F19-9E5F-F91907A7D1E2}" dt="2026-04-28T15:45:14.378" v="241" actId="20577"/>
        <pc:sldMkLst>
          <pc:docMk/>
          <pc:sldMk cId="3159379446" sldId="269"/>
        </pc:sldMkLst>
        <pc:spChg chg="mod">
          <ac:chgData name="Tony Tyczynski" userId="cd53bfa2-cd40-4afb-b19b-77cb4290d29c" providerId="ADAL" clId="{69FA4F26-A6EA-4F19-9E5F-F91907A7D1E2}" dt="2026-04-28T15:45:14.378" v="241" actId="20577"/>
          <ac:spMkLst>
            <pc:docMk/>
            <pc:sldMk cId="3159379446" sldId="269"/>
            <ac:spMk id="3" creationId="{383670C9-E170-513E-F1BF-E6E03B01561A}"/>
          </ac:spMkLst>
        </pc:spChg>
      </pc:sldChg>
      <pc:sldChg chg="modSp mod">
        <pc:chgData name="Tony Tyczynski" userId="cd53bfa2-cd40-4afb-b19b-77cb4290d29c" providerId="ADAL" clId="{69FA4F26-A6EA-4F19-9E5F-F91907A7D1E2}" dt="2026-04-28T14:52:08.460" v="100" actId="255"/>
        <pc:sldMkLst>
          <pc:docMk/>
          <pc:sldMk cId="2344704146" sldId="270"/>
        </pc:sldMkLst>
        <pc:spChg chg="mod">
          <ac:chgData name="Tony Tyczynski" userId="cd53bfa2-cd40-4afb-b19b-77cb4290d29c" providerId="ADAL" clId="{69FA4F26-A6EA-4F19-9E5F-F91907A7D1E2}" dt="2026-04-28T14:52:08.460" v="100" actId="255"/>
          <ac:spMkLst>
            <pc:docMk/>
            <pc:sldMk cId="2344704146" sldId="270"/>
            <ac:spMk id="3" creationId="{CBC326C1-BCDE-C11F-B5CA-EE3C71F285D4}"/>
          </ac:spMkLst>
        </pc:spChg>
      </pc:sldChg>
      <pc:sldChg chg="modSp mod">
        <pc:chgData name="Tony Tyczynski" userId="cd53bfa2-cd40-4afb-b19b-77cb4290d29c" providerId="ADAL" clId="{69FA4F26-A6EA-4F19-9E5F-F91907A7D1E2}" dt="2026-04-28T14:52:48.985" v="103" actId="255"/>
        <pc:sldMkLst>
          <pc:docMk/>
          <pc:sldMk cId="2294950796" sldId="271"/>
        </pc:sldMkLst>
        <pc:spChg chg="mod">
          <ac:chgData name="Tony Tyczynski" userId="cd53bfa2-cd40-4afb-b19b-77cb4290d29c" providerId="ADAL" clId="{69FA4F26-A6EA-4F19-9E5F-F91907A7D1E2}" dt="2026-04-28T14:52:48.985" v="103" actId="255"/>
          <ac:spMkLst>
            <pc:docMk/>
            <pc:sldMk cId="2294950796" sldId="271"/>
            <ac:spMk id="3" creationId="{EFB05A2C-0F99-D1BD-EA9D-F2EEEAB46848}"/>
          </ac:spMkLst>
        </pc:spChg>
      </pc:sldChg>
      <pc:sldChg chg="modSp mod">
        <pc:chgData name="Tony Tyczynski" userId="cd53bfa2-cd40-4afb-b19b-77cb4290d29c" providerId="ADAL" clId="{69FA4F26-A6EA-4F19-9E5F-F91907A7D1E2}" dt="2026-04-28T14:54:30.268" v="112" actId="255"/>
        <pc:sldMkLst>
          <pc:docMk/>
          <pc:sldMk cId="4228750920" sldId="272"/>
        </pc:sldMkLst>
        <pc:spChg chg="mod">
          <ac:chgData name="Tony Tyczynski" userId="cd53bfa2-cd40-4afb-b19b-77cb4290d29c" providerId="ADAL" clId="{69FA4F26-A6EA-4F19-9E5F-F91907A7D1E2}" dt="2026-04-28T14:54:30.268" v="112" actId="255"/>
          <ac:spMkLst>
            <pc:docMk/>
            <pc:sldMk cId="4228750920" sldId="272"/>
            <ac:spMk id="3" creationId="{6FDA7C4D-C764-8E84-93D4-1E273C760A6F}"/>
          </ac:spMkLst>
        </pc:spChg>
      </pc:sldChg>
      <pc:sldChg chg="modSp mod">
        <pc:chgData name="Tony Tyczynski" userId="cd53bfa2-cd40-4afb-b19b-77cb4290d29c" providerId="ADAL" clId="{69FA4F26-A6EA-4F19-9E5F-F91907A7D1E2}" dt="2026-04-28T14:55:05.707" v="115" actId="255"/>
        <pc:sldMkLst>
          <pc:docMk/>
          <pc:sldMk cId="35974337" sldId="273"/>
        </pc:sldMkLst>
        <pc:spChg chg="mod">
          <ac:chgData name="Tony Tyczynski" userId="cd53bfa2-cd40-4afb-b19b-77cb4290d29c" providerId="ADAL" clId="{69FA4F26-A6EA-4F19-9E5F-F91907A7D1E2}" dt="2026-04-28T14:55:05.707" v="115" actId="255"/>
          <ac:spMkLst>
            <pc:docMk/>
            <pc:sldMk cId="35974337" sldId="273"/>
            <ac:spMk id="3" creationId="{14551267-8BD9-CF12-5464-5787D1EBE8C4}"/>
          </ac:spMkLst>
        </pc:spChg>
      </pc:sldChg>
      <pc:sldChg chg="modSp mod">
        <pc:chgData name="Tony Tyczynski" userId="cd53bfa2-cd40-4afb-b19b-77cb4290d29c" providerId="ADAL" clId="{69FA4F26-A6EA-4F19-9E5F-F91907A7D1E2}" dt="2026-04-28T14:55:33.892" v="118" actId="255"/>
        <pc:sldMkLst>
          <pc:docMk/>
          <pc:sldMk cId="1285650290" sldId="274"/>
        </pc:sldMkLst>
        <pc:graphicFrameChg chg="mod modGraphic">
          <ac:chgData name="Tony Tyczynski" userId="cd53bfa2-cd40-4afb-b19b-77cb4290d29c" providerId="ADAL" clId="{69FA4F26-A6EA-4F19-9E5F-F91907A7D1E2}" dt="2026-04-28T14:55:33.892" v="118" actId="255"/>
          <ac:graphicFrameMkLst>
            <pc:docMk/>
            <pc:sldMk cId="1285650290" sldId="274"/>
            <ac:graphicFrameMk id="2" creationId="{C63BCD3A-03D9-B6D9-5CF5-99F585EE2B5A}"/>
          </ac:graphicFrameMkLst>
        </pc:graphicFrameChg>
      </pc:sldChg>
      <pc:sldChg chg="modSp mod">
        <pc:chgData name="Tony Tyczynski" userId="cd53bfa2-cd40-4afb-b19b-77cb4290d29c" providerId="ADAL" clId="{69FA4F26-A6EA-4F19-9E5F-F91907A7D1E2}" dt="2026-04-28T14:56:11.469" v="121" actId="255"/>
        <pc:sldMkLst>
          <pc:docMk/>
          <pc:sldMk cId="28671842" sldId="275"/>
        </pc:sldMkLst>
        <pc:spChg chg="mod">
          <ac:chgData name="Tony Tyczynski" userId="cd53bfa2-cd40-4afb-b19b-77cb4290d29c" providerId="ADAL" clId="{69FA4F26-A6EA-4F19-9E5F-F91907A7D1E2}" dt="2026-04-28T14:56:11.469" v="121" actId="255"/>
          <ac:spMkLst>
            <pc:docMk/>
            <pc:sldMk cId="28671842" sldId="275"/>
            <ac:spMk id="3" creationId="{6EA3C977-F23E-007D-AC11-CC3B697AB178}"/>
          </ac:spMkLst>
        </pc:spChg>
      </pc:sldChg>
      <pc:sldChg chg="modSp mod">
        <pc:chgData name="Tony Tyczynski" userId="cd53bfa2-cd40-4afb-b19b-77cb4290d29c" providerId="ADAL" clId="{69FA4F26-A6EA-4F19-9E5F-F91907A7D1E2}" dt="2026-04-28T14:56:41.937" v="124" actId="255"/>
        <pc:sldMkLst>
          <pc:docMk/>
          <pc:sldMk cId="2690006665" sldId="276"/>
        </pc:sldMkLst>
        <pc:spChg chg="mod">
          <ac:chgData name="Tony Tyczynski" userId="cd53bfa2-cd40-4afb-b19b-77cb4290d29c" providerId="ADAL" clId="{69FA4F26-A6EA-4F19-9E5F-F91907A7D1E2}" dt="2026-04-28T14:56:41.937" v="124" actId="255"/>
          <ac:spMkLst>
            <pc:docMk/>
            <pc:sldMk cId="2690006665" sldId="276"/>
            <ac:spMk id="3" creationId="{2B2F0999-91B8-3979-0D35-E08429764094}"/>
          </ac:spMkLst>
        </pc:spChg>
      </pc:sldChg>
      <pc:sldChg chg="modSp mod">
        <pc:chgData name="Tony Tyczynski" userId="cd53bfa2-cd40-4afb-b19b-77cb4290d29c" providerId="ADAL" clId="{69FA4F26-A6EA-4F19-9E5F-F91907A7D1E2}" dt="2026-04-28T14:57:27.070" v="127" actId="255"/>
        <pc:sldMkLst>
          <pc:docMk/>
          <pc:sldMk cId="2939841039" sldId="277"/>
        </pc:sldMkLst>
        <pc:spChg chg="mod">
          <ac:chgData name="Tony Tyczynski" userId="cd53bfa2-cd40-4afb-b19b-77cb4290d29c" providerId="ADAL" clId="{69FA4F26-A6EA-4F19-9E5F-F91907A7D1E2}" dt="2026-04-28T14:57:27.070" v="127" actId="255"/>
          <ac:spMkLst>
            <pc:docMk/>
            <pc:sldMk cId="2939841039" sldId="277"/>
            <ac:spMk id="3" creationId="{E81D6B69-8331-E735-EE76-FEB4D58070C3}"/>
          </ac:spMkLst>
        </pc:spChg>
      </pc:sldChg>
      <pc:sldChg chg="modSp mod">
        <pc:chgData name="Tony Tyczynski" userId="cd53bfa2-cd40-4afb-b19b-77cb4290d29c" providerId="ADAL" clId="{69FA4F26-A6EA-4F19-9E5F-F91907A7D1E2}" dt="2026-04-28T14:58:01.201" v="130" actId="255"/>
        <pc:sldMkLst>
          <pc:docMk/>
          <pc:sldMk cId="585412153" sldId="278"/>
        </pc:sldMkLst>
        <pc:spChg chg="mod">
          <ac:chgData name="Tony Tyczynski" userId="cd53bfa2-cd40-4afb-b19b-77cb4290d29c" providerId="ADAL" clId="{69FA4F26-A6EA-4F19-9E5F-F91907A7D1E2}" dt="2026-04-28T14:58:01.201" v="130" actId="255"/>
          <ac:spMkLst>
            <pc:docMk/>
            <pc:sldMk cId="585412153" sldId="278"/>
            <ac:spMk id="3" creationId="{6C0862D7-374F-C2D7-9427-8B85595E211F}"/>
          </ac:spMkLst>
        </pc:spChg>
      </pc:sldChg>
      <pc:sldChg chg="modSp mod">
        <pc:chgData name="Tony Tyczynski" userId="cd53bfa2-cd40-4afb-b19b-77cb4290d29c" providerId="ADAL" clId="{69FA4F26-A6EA-4F19-9E5F-F91907A7D1E2}" dt="2026-04-28T14:58:40.606" v="133" actId="255"/>
        <pc:sldMkLst>
          <pc:docMk/>
          <pc:sldMk cId="4083668062" sldId="279"/>
        </pc:sldMkLst>
        <pc:graphicFrameChg chg="mod modGraphic">
          <ac:chgData name="Tony Tyczynski" userId="cd53bfa2-cd40-4afb-b19b-77cb4290d29c" providerId="ADAL" clId="{69FA4F26-A6EA-4F19-9E5F-F91907A7D1E2}" dt="2026-04-28T14:58:40.606" v="133" actId="255"/>
          <ac:graphicFrameMkLst>
            <pc:docMk/>
            <pc:sldMk cId="4083668062" sldId="279"/>
            <ac:graphicFrameMk id="2" creationId="{8B96E60F-4E57-D09B-1C02-EB8850C7C3AC}"/>
          </ac:graphicFrameMkLst>
        </pc:graphicFrameChg>
      </pc:sldChg>
      <pc:sldChg chg="modSp mod">
        <pc:chgData name="Tony Tyczynski" userId="cd53bfa2-cd40-4afb-b19b-77cb4290d29c" providerId="ADAL" clId="{69FA4F26-A6EA-4F19-9E5F-F91907A7D1E2}" dt="2026-04-28T15:50:17.453" v="283" actId="20577"/>
        <pc:sldMkLst>
          <pc:docMk/>
          <pc:sldMk cId="1596756748" sldId="280"/>
        </pc:sldMkLst>
        <pc:spChg chg="mod">
          <ac:chgData name="Tony Tyczynski" userId="cd53bfa2-cd40-4afb-b19b-77cb4290d29c" providerId="ADAL" clId="{69FA4F26-A6EA-4F19-9E5F-F91907A7D1E2}" dt="2026-04-28T15:50:17.453" v="283" actId="20577"/>
          <ac:spMkLst>
            <pc:docMk/>
            <pc:sldMk cId="1596756748" sldId="280"/>
            <ac:spMk id="3" creationId="{45742629-7413-0119-098D-E2520A93DFA4}"/>
          </ac:spMkLst>
        </pc:spChg>
      </pc:sldChg>
      <pc:sldChg chg="addSp modSp new mod ord">
        <pc:chgData name="Tony Tyczynski" userId="cd53bfa2-cd40-4afb-b19b-77cb4290d29c" providerId="ADAL" clId="{69FA4F26-A6EA-4F19-9E5F-F91907A7D1E2}" dt="2026-04-28T15:32:52.447" v="150" actId="20577"/>
        <pc:sldMkLst>
          <pc:docMk/>
          <pc:sldMk cId="940198573" sldId="281"/>
        </pc:sldMkLst>
        <pc:spChg chg="add mod">
          <ac:chgData name="Tony Tyczynski" userId="cd53bfa2-cd40-4afb-b19b-77cb4290d29c" providerId="ADAL" clId="{69FA4F26-A6EA-4F19-9E5F-F91907A7D1E2}" dt="2026-04-28T15:32:52.447" v="150" actId="20577"/>
          <ac:spMkLst>
            <pc:docMk/>
            <pc:sldMk cId="940198573" sldId="281"/>
            <ac:spMk id="3" creationId="{C9B45A14-7DE2-5BC6-832D-237390367910}"/>
          </ac:spMkLst>
        </pc:spChg>
      </pc:sldChg>
      <pc:sldChg chg="addSp modSp new mod">
        <pc:chgData name="Tony Tyczynski" userId="cd53bfa2-cd40-4afb-b19b-77cb4290d29c" providerId="ADAL" clId="{69FA4F26-A6EA-4F19-9E5F-F91907A7D1E2}" dt="2026-04-28T14:44:27.907" v="47" actId="255"/>
        <pc:sldMkLst>
          <pc:docMk/>
          <pc:sldMk cId="308594809" sldId="282"/>
        </pc:sldMkLst>
        <pc:spChg chg="add mod">
          <ac:chgData name="Tony Tyczynski" userId="cd53bfa2-cd40-4afb-b19b-77cb4290d29c" providerId="ADAL" clId="{69FA4F26-A6EA-4F19-9E5F-F91907A7D1E2}" dt="2026-04-28T14:44:27.907" v="47" actId="255"/>
          <ac:spMkLst>
            <pc:docMk/>
            <pc:sldMk cId="308594809" sldId="282"/>
            <ac:spMk id="3" creationId="{719A0A38-55A2-4305-EAF6-BAD50BC873E7}"/>
          </ac:spMkLst>
        </pc:spChg>
      </pc:sldChg>
      <pc:sldChg chg="addSp modSp new mod">
        <pc:chgData name="Tony Tyczynski" userId="cd53bfa2-cd40-4afb-b19b-77cb4290d29c" providerId="ADAL" clId="{69FA4F26-A6EA-4F19-9E5F-F91907A7D1E2}" dt="2026-04-28T14:54:00.668" v="109" actId="255"/>
        <pc:sldMkLst>
          <pc:docMk/>
          <pc:sldMk cId="3102517601" sldId="283"/>
        </pc:sldMkLst>
        <pc:spChg chg="add mod">
          <ac:chgData name="Tony Tyczynski" userId="cd53bfa2-cd40-4afb-b19b-77cb4290d29c" providerId="ADAL" clId="{69FA4F26-A6EA-4F19-9E5F-F91907A7D1E2}" dt="2026-04-28T14:54:00.668" v="109" actId="255"/>
          <ac:spMkLst>
            <pc:docMk/>
            <pc:sldMk cId="3102517601" sldId="283"/>
            <ac:spMk id="3" creationId="{69B9F4CF-C24F-8641-0878-C9E760802886}"/>
          </ac:spMkLst>
        </pc:spChg>
      </pc:sldChg>
      <pc:sldChg chg="addSp modSp new del mod">
        <pc:chgData name="Tony Tyczynski" userId="cd53bfa2-cd40-4afb-b19b-77cb4290d29c" providerId="ADAL" clId="{69FA4F26-A6EA-4F19-9E5F-F91907A7D1E2}" dt="2026-04-28T15:29:56.217" v="147" actId="2696"/>
        <pc:sldMkLst>
          <pc:docMk/>
          <pc:sldMk cId="898886807" sldId="284"/>
        </pc:sldMkLst>
        <pc:spChg chg="add mod">
          <ac:chgData name="Tony Tyczynski" userId="cd53bfa2-cd40-4afb-b19b-77cb4290d29c" providerId="ADAL" clId="{69FA4F26-A6EA-4F19-9E5F-F91907A7D1E2}" dt="2026-04-28T15:28:42.883" v="146" actId="255"/>
          <ac:spMkLst>
            <pc:docMk/>
            <pc:sldMk cId="898886807" sldId="284"/>
            <ac:spMk id="3" creationId="{99280D5F-DCF0-9650-5D47-91110848CD8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78B48-9168-AC1F-0F9B-E2549944E7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3B6906-3AA6-9591-136C-9FB6E489F2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61C4DE-B03F-FFD8-98D1-60699C1EE9C2}"/>
              </a:ext>
            </a:extLst>
          </p:cNvPr>
          <p:cNvSpPr>
            <a:spLocks noGrp="1"/>
          </p:cNvSpPr>
          <p:nvPr>
            <p:ph type="dt" sz="half" idx="10"/>
          </p:nvPr>
        </p:nvSpPr>
        <p:spPr/>
        <p:txBody>
          <a:bodyPr/>
          <a:lstStyle/>
          <a:p>
            <a:fld id="{9AD37403-96AC-4081-A119-8DD0EE9C758C}" type="datetimeFigureOut">
              <a:rPr lang="en-US" smtClean="0"/>
              <a:t>4/29/2026</a:t>
            </a:fld>
            <a:endParaRPr lang="en-US"/>
          </a:p>
        </p:txBody>
      </p:sp>
      <p:sp>
        <p:nvSpPr>
          <p:cNvPr id="5" name="Footer Placeholder 4">
            <a:extLst>
              <a:ext uri="{FF2B5EF4-FFF2-40B4-BE49-F238E27FC236}">
                <a16:creationId xmlns:a16="http://schemas.microsoft.com/office/drawing/2014/main" id="{8AB9B20D-D208-2D28-3585-AD238EEAD3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485F8F-15E8-C406-BEB0-BE72DD8DB3B7}"/>
              </a:ext>
            </a:extLst>
          </p:cNvPr>
          <p:cNvSpPr>
            <a:spLocks noGrp="1"/>
          </p:cNvSpPr>
          <p:nvPr>
            <p:ph type="sldNum" sz="quarter" idx="12"/>
          </p:nvPr>
        </p:nvSpPr>
        <p:spPr/>
        <p:txBody>
          <a:bodyPr/>
          <a:lstStyle/>
          <a:p>
            <a:fld id="{5DA2F96E-58D7-4C86-AAFD-2B705C70137B}" type="slidenum">
              <a:rPr lang="en-US" smtClean="0"/>
              <a:t>‹#›</a:t>
            </a:fld>
            <a:endParaRPr lang="en-US"/>
          </a:p>
        </p:txBody>
      </p:sp>
    </p:spTree>
    <p:extLst>
      <p:ext uri="{BB962C8B-B14F-4D97-AF65-F5344CB8AC3E}">
        <p14:creationId xmlns:p14="http://schemas.microsoft.com/office/powerpoint/2010/main" val="2173288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B27B0-B868-FFDC-54B6-365A7EBBAD3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DD61CE3-1EEB-EC81-1FE8-F9687EF8F5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AA5636-BEC3-2AC9-50E8-77DF8793549B}"/>
              </a:ext>
            </a:extLst>
          </p:cNvPr>
          <p:cNvSpPr>
            <a:spLocks noGrp="1"/>
          </p:cNvSpPr>
          <p:nvPr>
            <p:ph type="dt" sz="half" idx="10"/>
          </p:nvPr>
        </p:nvSpPr>
        <p:spPr/>
        <p:txBody>
          <a:bodyPr/>
          <a:lstStyle/>
          <a:p>
            <a:fld id="{9AD37403-96AC-4081-A119-8DD0EE9C758C}" type="datetimeFigureOut">
              <a:rPr lang="en-US" smtClean="0"/>
              <a:t>4/29/2026</a:t>
            </a:fld>
            <a:endParaRPr lang="en-US"/>
          </a:p>
        </p:txBody>
      </p:sp>
      <p:sp>
        <p:nvSpPr>
          <p:cNvPr id="5" name="Footer Placeholder 4">
            <a:extLst>
              <a:ext uri="{FF2B5EF4-FFF2-40B4-BE49-F238E27FC236}">
                <a16:creationId xmlns:a16="http://schemas.microsoft.com/office/drawing/2014/main" id="{F11959A4-8101-F0F2-0135-8CDD42BB31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AABA7E-1E96-C828-BDAB-28F752480CB8}"/>
              </a:ext>
            </a:extLst>
          </p:cNvPr>
          <p:cNvSpPr>
            <a:spLocks noGrp="1"/>
          </p:cNvSpPr>
          <p:nvPr>
            <p:ph type="sldNum" sz="quarter" idx="12"/>
          </p:nvPr>
        </p:nvSpPr>
        <p:spPr/>
        <p:txBody>
          <a:bodyPr/>
          <a:lstStyle/>
          <a:p>
            <a:fld id="{5DA2F96E-58D7-4C86-AAFD-2B705C70137B}" type="slidenum">
              <a:rPr lang="en-US" smtClean="0"/>
              <a:t>‹#›</a:t>
            </a:fld>
            <a:endParaRPr lang="en-US"/>
          </a:p>
        </p:txBody>
      </p:sp>
    </p:spTree>
    <p:extLst>
      <p:ext uri="{BB962C8B-B14F-4D97-AF65-F5344CB8AC3E}">
        <p14:creationId xmlns:p14="http://schemas.microsoft.com/office/powerpoint/2010/main" val="2923380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CB61B7-4031-AE67-16B3-A43E0D52B2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E056A71-61CC-0801-845B-018E381170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ADC636-A096-CA8A-43E1-44EA4B5DC239}"/>
              </a:ext>
            </a:extLst>
          </p:cNvPr>
          <p:cNvSpPr>
            <a:spLocks noGrp="1"/>
          </p:cNvSpPr>
          <p:nvPr>
            <p:ph type="dt" sz="half" idx="10"/>
          </p:nvPr>
        </p:nvSpPr>
        <p:spPr/>
        <p:txBody>
          <a:bodyPr/>
          <a:lstStyle/>
          <a:p>
            <a:fld id="{9AD37403-96AC-4081-A119-8DD0EE9C758C}" type="datetimeFigureOut">
              <a:rPr lang="en-US" smtClean="0"/>
              <a:t>4/29/2026</a:t>
            </a:fld>
            <a:endParaRPr lang="en-US"/>
          </a:p>
        </p:txBody>
      </p:sp>
      <p:sp>
        <p:nvSpPr>
          <p:cNvPr id="5" name="Footer Placeholder 4">
            <a:extLst>
              <a:ext uri="{FF2B5EF4-FFF2-40B4-BE49-F238E27FC236}">
                <a16:creationId xmlns:a16="http://schemas.microsoft.com/office/drawing/2014/main" id="{B5D52C96-9D0B-9A50-BA73-E3B9810199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1E43D-4C89-5B0E-9FD5-4F77496E0F9C}"/>
              </a:ext>
            </a:extLst>
          </p:cNvPr>
          <p:cNvSpPr>
            <a:spLocks noGrp="1"/>
          </p:cNvSpPr>
          <p:nvPr>
            <p:ph type="sldNum" sz="quarter" idx="12"/>
          </p:nvPr>
        </p:nvSpPr>
        <p:spPr/>
        <p:txBody>
          <a:bodyPr/>
          <a:lstStyle/>
          <a:p>
            <a:fld id="{5DA2F96E-58D7-4C86-AAFD-2B705C70137B}" type="slidenum">
              <a:rPr lang="en-US" smtClean="0"/>
              <a:t>‹#›</a:t>
            </a:fld>
            <a:endParaRPr lang="en-US"/>
          </a:p>
        </p:txBody>
      </p:sp>
    </p:spTree>
    <p:extLst>
      <p:ext uri="{BB962C8B-B14F-4D97-AF65-F5344CB8AC3E}">
        <p14:creationId xmlns:p14="http://schemas.microsoft.com/office/powerpoint/2010/main" val="296669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4620B-A047-299C-D6FB-F7B3AAD811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CC1005-73AE-8574-792D-0F9D180A8A2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C920EA-B305-071F-C91A-53ADAE7FDE94}"/>
              </a:ext>
            </a:extLst>
          </p:cNvPr>
          <p:cNvSpPr>
            <a:spLocks noGrp="1"/>
          </p:cNvSpPr>
          <p:nvPr>
            <p:ph type="dt" sz="half" idx="10"/>
          </p:nvPr>
        </p:nvSpPr>
        <p:spPr/>
        <p:txBody>
          <a:bodyPr/>
          <a:lstStyle/>
          <a:p>
            <a:fld id="{9AD37403-96AC-4081-A119-8DD0EE9C758C}" type="datetimeFigureOut">
              <a:rPr lang="en-US" smtClean="0"/>
              <a:t>4/29/2026</a:t>
            </a:fld>
            <a:endParaRPr lang="en-US"/>
          </a:p>
        </p:txBody>
      </p:sp>
      <p:sp>
        <p:nvSpPr>
          <p:cNvPr id="5" name="Footer Placeholder 4">
            <a:extLst>
              <a:ext uri="{FF2B5EF4-FFF2-40B4-BE49-F238E27FC236}">
                <a16:creationId xmlns:a16="http://schemas.microsoft.com/office/drawing/2014/main" id="{712C1D28-2D15-6292-E536-A233E7126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BCCFBC-4927-40A0-5EB0-4C6832AEACD5}"/>
              </a:ext>
            </a:extLst>
          </p:cNvPr>
          <p:cNvSpPr>
            <a:spLocks noGrp="1"/>
          </p:cNvSpPr>
          <p:nvPr>
            <p:ph type="sldNum" sz="quarter" idx="12"/>
          </p:nvPr>
        </p:nvSpPr>
        <p:spPr/>
        <p:txBody>
          <a:bodyPr/>
          <a:lstStyle/>
          <a:p>
            <a:fld id="{5DA2F96E-58D7-4C86-AAFD-2B705C70137B}" type="slidenum">
              <a:rPr lang="en-US" smtClean="0"/>
              <a:t>‹#›</a:t>
            </a:fld>
            <a:endParaRPr lang="en-US"/>
          </a:p>
        </p:txBody>
      </p:sp>
    </p:spTree>
    <p:extLst>
      <p:ext uri="{BB962C8B-B14F-4D97-AF65-F5344CB8AC3E}">
        <p14:creationId xmlns:p14="http://schemas.microsoft.com/office/powerpoint/2010/main" val="2732688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15DD1-583F-A78A-3969-3FCCD5A8C5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FE393B-91AB-C348-3DFE-568007B123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1C5F76-0011-547B-F756-5C571C3474FD}"/>
              </a:ext>
            </a:extLst>
          </p:cNvPr>
          <p:cNvSpPr>
            <a:spLocks noGrp="1"/>
          </p:cNvSpPr>
          <p:nvPr>
            <p:ph type="dt" sz="half" idx="10"/>
          </p:nvPr>
        </p:nvSpPr>
        <p:spPr/>
        <p:txBody>
          <a:bodyPr/>
          <a:lstStyle/>
          <a:p>
            <a:fld id="{9AD37403-96AC-4081-A119-8DD0EE9C758C}" type="datetimeFigureOut">
              <a:rPr lang="en-US" smtClean="0"/>
              <a:t>4/29/2026</a:t>
            </a:fld>
            <a:endParaRPr lang="en-US"/>
          </a:p>
        </p:txBody>
      </p:sp>
      <p:sp>
        <p:nvSpPr>
          <p:cNvPr id="5" name="Footer Placeholder 4">
            <a:extLst>
              <a:ext uri="{FF2B5EF4-FFF2-40B4-BE49-F238E27FC236}">
                <a16:creationId xmlns:a16="http://schemas.microsoft.com/office/drawing/2014/main" id="{7057597B-51B8-4FC3-9CCF-2DC0381EE1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3919F5-98D4-A483-E4F6-9536D5B5D997}"/>
              </a:ext>
            </a:extLst>
          </p:cNvPr>
          <p:cNvSpPr>
            <a:spLocks noGrp="1"/>
          </p:cNvSpPr>
          <p:nvPr>
            <p:ph type="sldNum" sz="quarter" idx="12"/>
          </p:nvPr>
        </p:nvSpPr>
        <p:spPr/>
        <p:txBody>
          <a:bodyPr/>
          <a:lstStyle/>
          <a:p>
            <a:fld id="{5DA2F96E-58D7-4C86-AAFD-2B705C70137B}" type="slidenum">
              <a:rPr lang="en-US" smtClean="0"/>
              <a:t>‹#›</a:t>
            </a:fld>
            <a:endParaRPr lang="en-US"/>
          </a:p>
        </p:txBody>
      </p:sp>
    </p:spTree>
    <p:extLst>
      <p:ext uri="{BB962C8B-B14F-4D97-AF65-F5344CB8AC3E}">
        <p14:creationId xmlns:p14="http://schemas.microsoft.com/office/powerpoint/2010/main" val="1947760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8B147-6477-24B5-9766-00AF0F4F26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B7AE69-2F93-C08A-73B2-0811097B59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1CA326-55FF-C96C-E654-1064E65C5B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B6FE9A-72DE-E36A-F656-02C62A43B006}"/>
              </a:ext>
            </a:extLst>
          </p:cNvPr>
          <p:cNvSpPr>
            <a:spLocks noGrp="1"/>
          </p:cNvSpPr>
          <p:nvPr>
            <p:ph type="dt" sz="half" idx="10"/>
          </p:nvPr>
        </p:nvSpPr>
        <p:spPr/>
        <p:txBody>
          <a:bodyPr/>
          <a:lstStyle/>
          <a:p>
            <a:fld id="{9AD37403-96AC-4081-A119-8DD0EE9C758C}" type="datetimeFigureOut">
              <a:rPr lang="en-US" smtClean="0"/>
              <a:t>4/29/2026</a:t>
            </a:fld>
            <a:endParaRPr lang="en-US"/>
          </a:p>
        </p:txBody>
      </p:sp>
      <p:sp>
        <p:nvSpPr>
          <p:cNvPr id="6" name="Footer Placeholder 5">
            <a:extLst>
              <a:ext uri="{FF2B5EF4-FFF2-40B4-BE49-F238E27FC236}">
                <a16:creationId xmlns:a16="http://schemas.microsoft.com/office/drawing/2014/main" id="{456748C5-6D80-6F23-4259-B63BB60175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0BD3DF-9D98-A990-2321-4BFC26948CB9}"/>
              </a:ext>
            </a:extLst>
          </p:cNvPr>
          <p:cNvSpPr>
            <a:spLocks noGrp="1"/>
          </p:cNvSpPr>
          <p:nvPr>
            <p:ph type="sldNum" sz="quarter" idx="12"/>
          </p:nvPr>
        </p:nvSpPr>
        <p:spPr/>
        <p:txBody>
          <a:bodyPr/>
          <a:lstStyle/>
          <a:p>
            <a:fld id="{5DA2F96E-58D7-4C86-AAFD-2B705C70137B}" type="slidenum">
              <a:rPr lang="en-US" smtClean="0"/>
              <a:t>‹#›</a:t>
            </a:fld>
            <a:endParaRPr lang="en-US"/>
          </a:p>
        </p:txBody>
      </p:sp>
    </p:spTree>
    <p:extLst>
      <p:ext uri="{BB962C8B-B14F-4D97-AF65-F5344CB8AC3E}">
        <p14:creationId xmlns:p14="http://schemas.microsoft.com/office/powerpoint/2010/main" val="146214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7A66F-39FB-1179-4834-655F3CBCEB4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054840-7613-7238-D3B8-111AB9FAE6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B9D827-6D57-AEF8-400D-114BD479BC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A26D1E-B1E7-A3B5-9792-BB22246740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3A60A7-C773-09CD-3CCC-2C4BBB33A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909341-D073-D0E4-40BC-921E37827617}"/>
              </a:ext>
            </a:extLst>
          </p:cNvPr>
          <p:cNvSpPr>
            <a:spLocks noGrp="1"/>
          </p:cNvSpPr>
          <p:nvPr>
            <p:ph type="dt" sz="half" idx="10"/>
          </p:nvPr>
        </p:nvSpPr>
        <p:spPr/>
        <p:txBody>
          <a:bodyPr/>
          <a:lstStyle/>
          <a:p>
            <a:fld id="{9AD37403-96AC-4081-A119-8DD0EE9C758C}" type="datetimeFigureOut">
              <a:rPr lang="en-US" smtClean="0"/>
              <a:t>4/29/2026</a:t>
            </a:fld>
            <a:endParaRPr lang="en-US"/>
          </a:p>
        </p:txBody>
      </p:sp>
      <p:sp>
        <p:nvSpPr>
          <p:cNvPr id="8" name="Footer Placeholder 7">
            <a:extLst>
              <a:ext uri="{FF2B5EF4-FFF2-40B4-BE49-F238E27FC236}">
                <a16:creationId xmlns:a16="http://schemas.microsoft.com/office/drawing/2014/main" id="{8EC147EA-4A9C-44D0-5FF8-773183C45C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778BD75-6944-1870-A93D-D9FE2E24DA56}"/>
              </a:ext>
            </a:extLst>
          </p:cNvPr>
          <p:cNvSpPr>
            <a:spLocks noGrp="1"/>
          </p:cNvSpPr>
          <p:nvPr>
            <p:ph type="sldNum" sz="quarter" idx="12"/>
          </p:nvPr>
        </p:nvSpPr>
        <p:spPr/>
        <p:txBody>
          <a:bodyPr/>
          <a:lstStyle/>
          <a:p>
            <a:fld id="{5DA2F96E-58D7-4C86-AAFD-2B705C70137B}" type="slidenum">
              <a:rPr lang="en-US" smtClean="0"/>
              <a:t>‹#›</a:t>
            </a:fld>
            <a:endParaRPr lang="en-US"/>
          </a:p>
        </p:txBody>
      </p:sp>
    </p:spTree>
    <p:extLst>
      <p:ext uri="{BB962C8B-B14F-4D97-AF65-F5344CB8AC3E}">
        <p14:creationId xmlns:p14="http://schemas.microsoft.com/office/powerpoint/2010/main" val="231438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B26FA-D5EB-05E4-68A6-0AC1D8AFF65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6C1427F-9D49-56DD-C02F-4ECE639D92F4}"/>
              </a:ext>
            </a:extLst>
          </p:cNvPr>
          <p:cNvSpPr>
            <a:spLocks noGrp="1"/>
          </p:cNvSpPr>
          <p:nvPr>
            <p:ph type="dt" sz="half" idx="10"/>
          </p:nvPr>
        </p:nvSpPr>
        <p:spPr/>
        <p:txBody>
          <a:bodyPr/>
          <a:lstStyle/>
          <a:p>
            <a:fld id="{9AD37403-96AC-4081-A119-8DD0EE9C758C}" type="datetimeFigureOut">
              <a:rPr lang="en-US" smtClean="0"/>
              <a:t>4/29/2026</a:t>
            </a:fld>
            <a:endParaRPr lang="en-US"/>
          </a:p>
        </p:txBody>
      </p:sp>
      <p:sp>
        <p:nvSpPr>
          <p:cNvPr id="4" name="Footer Placeholder 3">
            <a:extLst>
              <a:ext uri="{FF2B5EF4-FFF2-40B4-BE49-F238E27FC236}">
                <a16:creationId xmlns:a16="http://schemas.microsoft.com/office/drawing/2014/main" id="{D19A1BDF-A631-2EB4-F0C3-AC2DE7F077F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50765B-656A-E248-F628-97C418994D05}"/>
              </a:ext>
            </a:extLst>
          </p:cNvPr>
          <p:cNvSpPr>
            <a:spLocks noGrp="1"/>
          </p:cNvSpPr>
          <p:nvPr>
            <p:ph type="sldNum" sz="quarter" idx="12"/>
          </p:nvPr>
        </p:nvSpPr>
        <p:spPr/>
        <p:txBody>
          <a:bodyPr/>
          <a:lstStyle/>
          <a:p>
            <a:fld id="{5DA2F96E-58D7-4C86-AAFD-2B705C70137B}" type="slidenum">
              <a:rPr lang="en-US" smtClean="0"/>
              <a:t>‹#›</a:t>
            </a:fld>
            <a:endParaRPr lang="en-US"/>
          </a:p>
        </p:txBody>
      </p:sp>
    </p:spTree>
    <p:extLst>
      <p:ext uri="{BB962C8B-B14F-4D97-AF65-F5344CB8AC3E}">
        <p14:creationId xmlns:p14="http://schemas.microsoft.com/office/powerpoint/2010/main" val="2512363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BCFA0D-8327-FE16-70C0-7D09F715304B}"/>
              </a:ext>
            </a:extLst>
          </p:cNvPr>
          <p:cNvSpPr>
            <a:spLocks noGrp="1"/>
          </p:cNvSpPr>
          <p:nvPr>
            <p:ph type="dt" sz="half" idx="10"/>
          </p:nvPr>
        </p:nvSpPr>
        <p:spPr/>
        <p:txBody>
          <a:bodyPr/>
          <a:lstStyle/>
          <a:p>
            <a:fld id="{9AD37403-96AC-4081-A119-8DD0EE9C758C}" type="datetimeFigureOut">
              <a:rPr lang="en-US" smtClean="0"/>
              <a:t>4/29/2026</a:t>
            </a:fld>
            <a:endParaRPr lang="en-US"/>
          </a:p>
        </p:txBody>
      </p:sp>
      <p:sp>
        <p:nvSpPr>
          <p:cNvPr id="3" name="Footer Placeholder 2">
            <a:extLst>
              <a:ext uri="{FF2B5EF4-FFF2-40B4-BE49-F238E27FC236}">
                <a16:creationId xmlns:a16="http://schemas.microsoft.com/office/drawing/2014/main" id="{9C4DE1EA-4E7B-A9C9-A3FD-D746F1619B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37299F-9BDA-712A-05F0-2140F07B2641}"/>
              </a:ext>
            </a:extLst>
          </p:cNvPr>
          <p:cNvSpPr>
            <a:spLocks noGrp="1"/>
          </p:cNvSpPr>
          <p:nvPr>
            <p:ph type="sldNum" sz="quarter" idx="12"/>
          </p:nvPr>
        </p:nvSpPr>
        <p:spPr/>
        <p:txBody>
          <a:bodyPr/>
          <a:lstStyle/>
          <a:p>
            <a:fld id="{5DA2F96E-58D7-4C86-AAFD-2B705C70137B}" type="slidenum">
              <a:rPr lang="en-US" smtClean="0"/>
              <a:t>‹#›</a:t>
            </a:fld>
            <a:endParaRPr lang="en-US"/>
          </a:p>
        </p:txBody>
      </p:sp>
    </p:spTree>
    <p:extLst>
      <p:ext uri="{BB962C8B-B14F-4D97-AF65-F5344CB8AC3E}">
        <p14:creationId xmlns:p14="http://schemas.microsoft.com/office/powerpoint/2010/main" val="3922983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1ADA3-49B1-542E-FD13-F15C0B0B0D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9A2633-93D5-DE31-4E92-C0A26ACD9B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45CFB4-0C23-1F81-50BD-5D4C09A026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A276A2-D6EF-FCB7-9265-E49F9A7D29AB}"/>
              </a:ext>
            </a:extLst>
          </p:cNvPr>
          <p:cNvSpPr>
            <a:spLocks noGrp="1"/>
          </p:cNvSpPr>
          <p:nvPr>
            <p:ph type="dt" sz="half" idx="10"/>
          </p:nvPr>
        </p:nvSpPr>
        <p:spPr/>
        <p:txBody>
          <a:bodyPr/>
          <a:lstStyle/>
          <a:p>
            <a:fld id="{9AD37403-96AC-4081-A119-8DD0EE9C758C}" type="datetimeFigureOut">
              <a:rPr lang="en-US" smtClean="0"/>
              <a:t>4/29/2026</a:t>
            </a:fld>
            <a:endParaRPr lang="en-US"/>
          </a:p>
        </p:txBody>
      </p:sp>
      <p:sp>
        <p:nvSpPr>
          <p:cNvPr id="6" name="Footer Placeholder 5">
            <a:extLst>
              <a:ext uri="{FF2B5EF4-FFF2-40B4-BE49-F238E27FC236}">
                <a16:creationId xmlns:a16="http://schemas.microsoft.com/office/drawing/2014/main" id="{D4558CB9-8486-686B-9C51-D5F6C7CBBF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85BF07-39D8-E591-AF62-E55634648C04}"/>
              </a:ext>
            </a:extLst>
          </p:cNvPr>
          <p:cNvSpPr>
            <a:spLocks noGrp="1"/>
          </p:cNvSpPr>
          <p:nvPr>
            <p:ph type="sldNum" sz="quarter" idx="12"/>
          </p:nvPr>
        </p:nvSpPr>
        <p:spPr/>
        <p:txBody>
          <a:bodyPr/>
          <a:lstStyle/>
          <a:p>
            <a:fld id="{5DA2F96E-58D7-4C86-AAFD-2B705C70137B}" type="slidenum">
              <a:rPr lang="en-US" smtClean="0"/>
              <a:t>‹#›</a:t>
            </a:fld>
            <a:endParaRPr lang="en-US"/>
          </a:p>
        </p:txBody>
      </p:sp>
    </p:spTree>
    <p:extLst>
      <p:ext uri="{BB962C8B-B14F-4D97-AF65-F5344CB8AC3E}">
        <p14:creationId xmlns:p14="http://schemas.microsoft.com/office/powerpoint/2010/main" val="234023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2C8A8-2D7F-C98D-FC9A-876118A27E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4EDDB7-0B6D-74DC-51F9-DEBB2D88A1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8148DE-A197-B698-FA02-9A416A7AA5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EFF35F-1B8E-13B7-E800-A79B72EA7B14}"/>
              </a:ext>
            </a:extLst>
          </p:cNvPr>
          <p:cNvSpPr>
            <a:spLocks noGrp="1"/>
          </p:cNvSpPr>
          <p:nvPr>
            <p:ph type="dt" sz="half" idx="10"/>
          </p:nvPr>
        </p:nvSpPr>
        <p:spPr/>
        <p:txBody>
          <a:bodyPr/>
          <a:lstStyle/>
          <a:p>
            <a:fld id="{9AD37403-96AC-4081-A119-8DD0EE9C758C}" type="datetimeFigureOut">
              <a:rPr lang="en-US" smtClean="0"/>
              <a:t>4/29/2026</a:t>
            </a:fld>
            <a:endParaRPr lang="en-US"/>
          </a:p>
        </p:txBody>
      </p:sp>
      <p:sp>
        <p:nvSpPr>
          <p:cNvPr id="6" name="Footer Placeholder 5">
            <a:extLst>
              <a:ext uri="{FF2B5EF4-FFF2-40B4-BE49-F238E27FC236}">
                <a16:creationId xmlns:a16="http://schemas.microsoft.com/office/drawing/2014/main" id="{F8B0A2CD-0FB3-E914-DE22-BCE8627817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67AC27-499F-563D-BBF9-4499BD272883}"/>
              </a:ext>
            </a:extLst>
          </p:cNvPr>
          <p:cNvSpPr>
            <a:spLocks noGrp="1"/>
          </p:cNvSpPr>
          <p:nvPr>
            <p:ph type="sldNum" sz="quarter" idx="12"/>
          </p:nvPr>
        </p:nvSpPr>
        <p:spPr/>
        <p:txBody>
          <a:bodyPr/>
          <a:lstStyle/>
          <a:p>
            <a:fld id="{5DA2F96E-58D7-4C86-AAFD-2B705C70137B}" type="slidenum">
              <a:rPr lang="en-US" smtClean="0"/>
              <a:t>‹#›</a:t>
            </a:fld>
            <a:endParaRPr lang="en-US"/>
          </a:p>
        </p:txBody>
      </p:sp>
    </p:spTree>
    <p:extLst>
      <p:ext uri="{BB962C8B-B14F-4D97-AF65-F5344CB8AC3E}">
        <p14:creationId xmlns:p14="http://schemas.microsoft.com/office/powerpoint/2010/main" val="593738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8F35AC-358D-2058-91D4-31E7A66C9F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C7FF558-53DC-79AB-14C9-A5A7B92A88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7D4332-6189-140A-8D8F-6B36C6449E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AD37403-96AC-4081-A119-8DD0EE9C758C}" type="datetimeFigureOut">
              <a:rPr lang="en-US" smtClean="0"/>
              <a:t>4/29/2026</a:t>
            </a:fld>
            <a:endParaRPr lang="en-US"/>
          </a:p>
        </p:txBody>
      </p:sp>
      <p:sp>
        <p:nvSpPr>
          <p:cNvPr id="5" name="Footer Placeholder 4">
            <a:extLst>
              <a:ext uri="{FF2B5EF4-FFF2-40B4-BE49-F238E27FC236}">
                <a16:creationId xmlns:a16="http://schemas.microsoft.com/office/drawing/2014/main" id="{862F91D7-1356-5DA6-17C7-D28232F6AE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C721D62-0F6E-E248-4773-B1EB63F4C5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A2F96E-58D7-4C86-AAFD-2B705C70137B}" type="slidenum">
              <a:rPr lang="en-US" smtClean="0"/>
              <a:t>‹#›</a:t>
            </a:fld>
            <a:endParaRPr lang="en-US"/>
          </a:p>
        </p:txBody>
      </p:sp>
    </p:spTree>
    <p:extLst>
      <p:ext uri="{BB962C8B-B14F-4D97-AF65-F5344CB8AC3E}">
        <p14:creationId xmlns:p14="http://schemas.microsoft.com/office/powerpoint/2010/main" val="1436662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vbaw.vba.va.gov/bl/20/cio/20s5/forms/VBA-20-0999-ARE.pdf"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www.ecfr.gov/cgi-bin/text-idx?SID=c08a3c62e4c2007c26da4379059b6e93&amp;mc=true&amp;node=se38.1.3_12501&amp;rgn=div8" TargetMode="External"/><Relationship Id="rId2" Type="http://schemas.openxmlformats.org/officeDocument/2006/relationships/hyperlink" Target="https://www.ecfr.gov/cgi-bin/text-idx?SID=a2cd9b591618ad03d1e4c02d8f74771f&amp;mc=true&amp;node=se38.1.3_1159&amp;rgn=div8"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www.vba.va.gov/pubs/forms/VBA-20-0995-ARE.pdf"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www.ecfr.gov/cgi-bin/text-idx?SID=c08a3c62e4c2007c26da4379059b6e93&amp;mc=true&amp;node=se38.1.3_12501&amp;rgn=div8"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s://www.ecfr.gov/cgi-bin/text-idx?SID=3967d2b525436657ad0fad655ff65e9c&amp;mc=true&amp;node=se38.1.3_12500&amp;rgn=div8"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https://www.ecfr.gov/cgi-bin/text-idx?SID=c08a3c62e4c2007c26da4379059b6e93&amp;mc=true&amp;node=se38.1.3_12500&amp;rgn=div8" TargetMode="External"/><Relationship Id="rId2" Type="http://schemas.openxmlformats.org/officeDocument/2006/relationships/hyperlink" Target="https://www.ecfr.gov/cgi-bin/text-idx?SID=96a88e52579ee7376f19eedfa99c5924&amp;mc=true&amp;node=se38.1.3_1160&amp;rgn=div8"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ecfr.gov/cgi-bin/text-idx?SID=ad275643432556b9dda942343fb89296&amp;mc=true&amp;node=pt38.1.3&amp;rgn=div58#se38.1.3_1105"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C9324-E70E-C3B5-6419-93E3F51B47BC}"/>
              </a:ext>
            </a:extLst>
          </p:cNvPr>
          <p:cNvSpPr>
            <a:spLocks noGrp="1"/>
          </p:cNvSpPr>
          <p:nvPr>
            <p:ph type="ctrTitle"/>
          </p:nvPr>
        </p:nvSpPr>
        <p:spPr/>
        <p:txBody>
          <a:bodyPr>
            <a:normAutofit fontScale="90000"/>
          </a:bodyPr>
          <a:lstStyle/>
          <a:p>
            <a:br>
              <a:rPr lang="en-US" dirty="0"/>
            </a:br>
            <a:r>
              <a:rPr lang="en-US" dirty="0"/>
              <a:t>HIGHER LEVEL REVIEWS</a:t>
            </a:r>
            <a:br>
              <a:rPr lang="en-US" dirty="0"/>
            </a:br>
            <a:r>
              <a:rPr lang="en-US" dirty="0"/>
              <a:t>SUPPLEMENTAL CLAIMS</a:t>
            </a:r>
          </a:p>
        </p:txBody>
      </p:sp>
      <p:sp>
        <p:nvSpPr>
          <p:cNvPr id="3" name="Subtitle 2">
            <a:extLst>
              <a:ext uri="{FF2B5EF4-FFF2-40B4-BE49-F238E27FC236}">
                <a16:creationId xmlns:a16="http://schemas.microsoft.com/office/drawing/2014/main" id="{D350E2AA-4DAE-9AFF-4B42-011B4B65F939}"/>
              </a:ext>
            </a:extLst>
          </p:cNvPr>
          <p:cNvSpPr>
            <a:spLocks noGrp="1"/>
          </p:cNvSpPr>
          <p:nvPr>
            <p:ph type="subTitle" idx="1"/>
          </p:nvPr>
        </p:nvSpPr>
        <p:spPr/>
        <p:txBody>
          <a:bodyPr/>
          <a:lstStyle/>
          <a:p>
            <a:r>
              <a:rPr lang="en-US" dirty="0"/>
              <a:t>APRIL 29, 2026</a:t>
            </a:r>
          </a:p>
        </p:txBody>
      </p:sp>
    </p:spTree>
    <p:extLst>
      <p:ext uri="{BB962C8B-B14F-4D97-AF65-F5344CB8AC3E}">
        <p14:creationId xmlns:p14="http://schemas.microsoft.com/office/powerpoint/2010/main" val="3696586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1DC23D-8A2F-ACA0-DFA1-B56921797EEB}"/>
              </a:ext>
            </a:extLst>
          </p:cNvPr>
          <p:cNvSpPr txBox="1"/>
          <p:nvPr/>
        </p:nvSpPr>
        <p:spPr>
          <a:xfrm>
            <a:off x="186267" y="93133"/>
            <a:ext cx="11929533" cy="6740307"/>
          </a:xfrm>
          <a:prstGeom prst="rect">
            <a:avLst/>
          </a:prstGeom>
          <a:noFill/>
        </p:spPr>
        <p:txBody>
          <a:bodyPr wrap="square">
            <a:spAutoFit/>
          </a:bodyPr>
          <a:lstStyle/>
          <a:p>
            <a:r>
              <a:rPr lang="en-US" sz="3600" b="0" i="0" dirty="0">
                <a:solidFill>
                  <a:srgbClr val="333333"/>
                </a:solidFill>
                <a:effectLst/>
                <a:latin typeface="Arial" panose="020B0604020202020204" pitchFamily="34" charset="0"/>
              </a:rPr>
              <a:t>The exercise of a difference of opinion may lead to additional development, but that development does not necessarily mean that the prior decision failed to properly assist the claimant. The HLR reviewer has the authority to weigh the same evidence differently than the earlier adjudicator and may change the previous decision based on difference of opinion. If the difference of opinion results in the need for an examination or further development, then the reviewer must document this on the </a:t>
            </a:r>
            <a:r>
              <a:rPr lang="en-US" sz="3600" b="1" i="1" u="sng" dirty="0">
                <a:solidFill>
                  <a:srgbClr val="0000FF"/>
                </a:solidFill>
                <a:effectLst/>
                <a:latin typeface="Arial" panose="020B0604020202020204" pitchFamily="34" charset="0"/>
                <a:hlinkClick r:id="rId2"/>
              </a:rPr>
              <a:t>VA Form 20-0999</a:t>
            </a:r>
            <a:r>
              <a:rPr lang="en-US" sz="3600" b="1" i="0" u="sng" dirty="0">
                <a:solidFill>
                  <a:srgbClr val="0000FF"/>
                </a:solidFill>
                <a:effectLst/>
                <a:latin typeface="Arial" panose="020B0604020202020204" pitchFamily="34" charset="0"/>
                <a:hlinkClick r:id="rId2"/>
              </a:rPr>
              <a:t>, </a:t>
            </a:r>
            <a:r>
              <a:rPr lang="en-US" sz="3600" b="1" i="1" u="sng" dirty="0">
                <a:solidFill>
                  <a:srgbClr val="0000FF"/>
                </a:solidFill>
                <a:effectLst/>
                <a:latin typeface="Arial" panose="020B0604020202020204" pitchFamily="34" charset="0"/>
                <a:hlinkClick r:id="rId2"/>
              </a:rPr>
              <a:t>Higher Level Review Return</a:t>
            </a:r>
            <a:r>
              <a:rPr lang="en-US" sz="3600" b="0" i="0" dirty="0">
                <a:solidFill>
                  <a:srgbClr val="333333"/>
                </a:solidFill>
                <a:effectLst/>
                <a:latin typeface="Arial" panose="020B0604020202020204" pitchFamily="34" charset="0"/>
              </a:rPr>
              <a:t>.  </a:t>
            </a:r>
          </a:p>
          <a:p>
            <a:r>
              <a:rPr lang="en-US" sz="3600" dirty="0">
                <a:solidFill>
                  <a:srgbClr val="333333"/>
                </a:solidFill>
                <a:latin typeface="Arial" panose="020B0604020202020204" pitchFamily="34" charset="0"/>
              </a:rPr>
              <a:t>Difference of Opinion = No error was made by RVSR.</a:t>
            </a:r>
          </a:p>
          <a:p>
            <a:r>
              <a:rPr lang="en-US" sz="3600" dirty="0">
                <a:solidFill>
                  <a:srgbClr val="333333"/>
                </a:solidFill>
                <a:latin typeface="Arial" panose="020B0604020202020204" pitchFamily="34" charset="0"/>
              </a:rPr>
              <a:t>DTA = Error made by RVSR</a:t>
            </a:r>
            <a:endParaRPr lang="en-US" sz="3600" dirty="0"/>
          </a:p>
        </p:txBody>
      </p:sp>
    </p:spTree>
    <p:extLst>
      <p:ext uri="{BB962C8B-B14F-4D97-AF65-F5344CB8AC3E}">
        <p14:creationId xmlns:p14="http://schemas.microsoft.com/office/powerpoint/2010/main" val="105872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92DDE4-2C80-C599-151D-0E08D3B57BD3}"/>
              </a:ext>
            </a:extLst>
          </p:cNvPr>
          <p:cNvSpPr txBox="1"/>
          <p:nvPr/>
        </p:nvSpPr>
        <p:spPr>
          <a:xfrm>
            <a:off x="224589" y="144378"/>
            <a:ext cx="11790948" cy="6740307"/>
          </a:xfrm>
          <a:prstGeom prst="rect">
            <a:avLst/>
          </a:prstGeom>
          <a:noFill/>
        </p:spPr>
        <p:txBody>
          <a:bodyPr wrap="square">
            <a:spAutoFit/>
          </a:bodyPr>
          <a:lstStyle/>
          <a:p>
            <a:r>
              <a:rPr lang="en-US" sz="3600" b="1" i="1" dirty="0">
                <a:solidFill>
                  <a:srgbClr val="333333"/>
                </a:solidFill>
                <a:effectLst/>
                <a:latin typeface="Arial" panose="020B0604020202020204" pitchFamily="34" charset="0"/>
              </a:rPr>
              <a:t>Example</a:t>
            </a:r>
            <a:r>
              <a:rPr lang="en-US" sz="3600" b="0" i="0" dirty="0">
                <a:solidFill>
                  <a:srgbClr val="333333"/>
                </a:solidFill>
                <a:effectLst/>
                <a:latin typeface="Arial" panose="020B0604020202020204" pitchFamily="34" charset="0"/>
              </a:rPr>
              <a:t>: The HLR is requesting service connection (SC) for a condition. The reviewer, weighing the evidence differently than the earlier decision maker, now decides to order an examination based on the evidence of record. The reviewer will document the need for further development (a request for examination based on the review) under </a:t>
            </a:r>
            <a:r>
              <a:rPr lang="en-US" sz="3600" b="0" i="0" dirty="0" err="1">
                <a:solidFill>
                  <a:srgbClr val="333333"/>
                </a:solidFill>
                <a:effectLst/>
                <a:latin typeface="Arial" panose="020B0604020202020204" pitchFamily="34" charset="0"/>
              </a:rPr>
              <a:t>DoO</a:t>
            </a:r>
            <a:r>
              <a:rPr lang="en-US" sz="3600" b="0" i="0" dirty="0">
                <a:solidFill>
                  <a:srgbClr val="333333"/>
                </a:solidFill>
                <a:effectLst/>
                <a:latin typeface="Arial" panose="020B0604020202020204" pitchFamily="34" charset="0"/>
              </a:rPr>
              <a:t>, document the favorable findings as necessary, and then return the request for development so VA may order the examination. When VA obtains that examination, the RVSR will formally decide if a grant is warranted based on the examination. If so, the RVSR will assign the evaluation and effective date.</a:t>
            </a:r>
            <a:endParaRPr lang="en-US" sz="3600" dirty="0"/>
          </a:p>
        </p:txBody>
      </p:sp>
    </p:spTree>
    <p:extLst>
      <p:ext uri="{BB962C8B-B14F-4D97-AF65-F5344CB8AC3E}">
        <p14:creationId xmlns:p14="http://schemas.microsoft.com/office/powerpoint/2010/main" val="269863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398CDD9-2F9C-27D3-EFC4-DC4691395BFC}"/>
              </a:ext>
            </a:extLst>
          </p:cNvPr>
          <p:cNvSpPr txBox="1"/>
          <p:nvPr/>
        </p:nvSpPr>
        <p:spPr>
          <a:xfrm>
            <a:off x="320841" y="256674"/>
            <a:ext cx="11678653" cy="4401205"/>
          </a:xfrm>
          <a:prstGeom prst="rect">
            <a:avLst/>
          </a:prstGeom>
          <a:noFill/>
        </p:spPr>
        <p:txBody>
          <a:bodyPr wrap="square">
            <a:spAutoFit/>
          </a:bodyPr>
          <a:lstStyle/>
          <a:p>
            <a:r>
              <a:rPr lang="en-US" sz="4000" b="1" i="1" dirty="0">
                <a:solidFill>
                  <a:srgbClr val="333333"/>
                </a:solidFill>
                <a:effectLst/>
                <a:latin typeface="Arial" panose="020B0604020202020204" pitchFamily="34" charset="0"/>
              </a:rPr>
              <a:t>Rationale</a:t>
            </a:r>
            <a:r>
              <a:rPr lang="en-US" sz="4000" b="0" i="0" dirty="0">
                <a:solidFill>
                  <a:srgbClr val="333333"/>
                </a:solidFill>
                <a:effectLst/>
                <a:latin typeface="Arial" panose="020B0604020202020204" pitchFamily="34" charset="0"/>
              </a:rPr>
              <a:t>: The prior decisionmaker was not obligated to order an examination, as it was not necessary to decide the claim. Hence, the prior decision contained no DTA error. However, once the reviewer decided to grant SC based on </a:t>
            </a:r>
            <a:r>
              <a:rPr lang="en-US" sz="4000" b="0" i="0" dirty="0" err="1">
                <a:solidFill>
                  <a:srgbClr val="333333"/>
                </a:solidFill>
                <a:effectLst/>
                <a:latin typeface="Arial" panose="020B0604020202020204" pitchFamily="34" charset="0"/>
              </a:rPr>
              <a:t>DoO</a:t>
            </a:r>
            <a:r>
              <a:rPr lang="en-US" sz="4000" b="0" i="0" dirty="0">
                <a:solidFill>
                  <a:srgbClr val="333333"/>
                </a:solidFill>
                <a:effectLst/>
                <a:latin typeface="Arial" panose="020B0604020202020204" pitchFamily="34" charset="0"/>
              </a:rPr>
              <a:t>, VA was required to seek additional development to fairly decide the downstream issues.</a:t>
            </a:r>
            <a:endParaRPr lang="en-US" sz="4000" dirty="0"/>
          </a:p>
        </p:txBody>
      </p:sp>
    </p:spTree>
    <p:extLst>
      <p:ext uri="{BB962C8B-B14F-4D97-AF65-F5344CB8AC3E}">
        <p14:creationId xmlns:p14="http://schemas.microsoft.com/office/powerpoint/2010/main" val="2292266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813163-A2AF-BF78-E144-FD0118BC619B}"/>
              </a:ext>
            </a:extLst>
          </p:cNvPr>
          <p:cNvSpPr txBox="1"/>
          <p:nvPr/>
        </p:nvSpPr>
        <p:spPr>
          <a:xfrm>
            <a:off x="240632" y="208547"/>
            <a:ext cx="11582400" cy="4509953"/>
          </a:xfrm>
          <a:prstGeom prst="rect">
            <a:avLst/>
          </a:prstGeom>
          <a:noFill/>
        </p:spPr>
        <p:txBody>
          <a:bodyPr wrap="square">
            <a:spAutoFit/>
          </a:bodyPr>
          <a:lstStyle/>
          <a:p>
            <a:pPr marL="0" marR="0">
              <a:lnSpc>
                <a:spcPct val="115000"/>
              </a:lnSpc>
              <a:spcAft>
                <a:spcPts val="800"/>
              </a:spcAft>
              <a:buNone/>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A MORE FAVORABLE VIEWING OF THE EVIDENCE OF RECORD SUPPORTS AN INCREASED EVAULATION FOR PTSD.</a:t>
            </a:r>
          </a:p>
          <a:p>
            <a:pPr marL="0" marR="0">
              <a:lnSpc>
                <a:spcPct val="115000"/>
              </a:lnSpc>
              <a:spcAft>
                <a:spcPts val="800"/>
              </a:spcAft>
              <a:buNone/>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SPECIFICALLY, THE PRIVATE DBQ SUBMITTED WITH THE CLAIM…..</a:t>
            </a:r>
          </a:p>
          <a:p>
            <a:pPr marL="0" marR="0">
              <a:lnSpc>
                <a:spcPct val="115000"/>
              </a:lnSpc>
              <a:spcAft>
                <a:spcPts val="800"/>
              </a:spcAft>
              <a:buNone/>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SO ON AND SO FORTH.</a:t>
            </a:r>
          </a:p>
        </p:txBody>
      </p:sp>
    </p:spTree>
    <p:extLst>
      <p:ext uri="{BB962C8B-B14F-4D97-AF65-F5344CB8AC3E}">
        <p14:creationId xmlns:p14="http://schemas.microsoft.com/office/powerpoint/2010/main" val="851503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D979B12-6ED5-83F5-669A-4758FC164069}"/>
              </a:ext>
            </a:extLst>
          </p:cNvPr>
          <p:cNvGraphicFramePr>
            <a:graphicFrameLocks noGrp="1"/>
          </p:cNvGraphicFramePr>
          <p:nvPr>
            <p:extLst>
              <p:ext uri="{D42A27DB-BD31-4B8C-83A1-F6EECF244321}">
                <p14:modId xmlns:p14="http://schemas.microsoft.com/office/powerpoint/2010/main" val="422310964"/>
              </p:ext>
            </p:extLst>
          </p:nvPr>
        </p:nvGraphicFramePr>
        <p:xfrm>
          <a:off x="240631" y="513347"/>
          <a:ext cx="11550315" cy="5887453"/>
        </p:xfrm>
        <a:graphic>
          <a:graphicData uri="http://schemas.openxmlformats.org/drawingml/2006/table">
            <a:tbl>
              <a:tblPr/>
              <a:tblGrid>
                <a:gridCol w="11550315">
                  <a:extLst>
                    <a:ext uri="{9D8B030D-6E8A-4147-A177-3AD203B41FA5}">
                      <a16:colId xmlns:a16="http://schemas.microsoft.com/office/drawing/2014/main" val="2624771321"/>
                    </a:ext>
                  </a:extLst>
                </a:gridCol>
              </a:tblGrid>
              <a:tr h="5887453">
                <a:tc>
                  <a:txBody>
                    <a:bodyPr/>
                    <a:lstStyle/>
                    <a:p>
                      <a:pPr fontAlgn="base">
                        <a:buNone/>
                      </a:pPr>
                      <a:br>
                        <a:rPr lang="en-US" dirty="0">
                          <a:effectLst/>
                          <a:latin typeface="arial" panose="020B0604020202020204" pitchFamily="34" charset="0"/>
                        </a:rPr>
                      </a:br>
                      <a:r>
                        <a:rPr lang="en-US" sz="4000" dirty="0">
                          <a:effectLst/>
                          <a:latin typeface="arial" panose="020B0604020202020204" pitchFamily="34" charset="0"/>
                        </a:rPr>
                        <a:t>An </a:t>
                      </a:r>
                      <a:r>
                        <a:rPr lang="en-US" sz="4000" b="1" i="1" dirty="0">
                          <a:effectLst/>
                          <a:latin typeface="arial" panose="020B0604020202020204" pitchFamily="34" charset="0"/>
                        </a:rPr>
                        <a:t>informal conference</a:t>
                      </a:r>
                      <a:r>
                        <a:rPr lang="en-US" sz="4000" dirty="0">
                          <a:effectLst/>
                          <a:latin typeface="arial" panose="020B0604020202020204" pitchFamily="34" charset="0"/>
                        </a:rPr>
                        <a:t> is contact, typically by telephone, but also using other means that VA determines appropriate, for the sole purpose of allowing a claimant and/or representative the opportunity to identify any errors of law or fact in the prior decision.</a:t>
                      </a:r>
                      <a:endParaRPr lang="en-US" sz="4000" dirty="0">
                        <a:effectLs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880424829"/>
                  </a:ext>
                </a:extLst>
              </a:tr>
            </a:tbl>
          </a:graphicData>
        </a:graphic>
      </p:graphicFrame>
    </p:spTree>
    <p:extLst>
      <p:ext uri="{BB962C8B-B14F-4D97-AF65-F5344CB8AC3E}">
        <p14:creationId xmlns:p14="http://schemas.microsoft.com/office/powerpoint/2010/main" val="244707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49B115-3579-E9DC-C33F-6BE9D2590110}"/>
              </a:ext>
            </a:extLst>
          </p:cNvPr>
          <p:cNvSpPr txBox="1"/>
          <p:nvPr/>
        </p:nvSpPr>
        <p:spPr>
          <a:xfrm>
            <a:off x="347133" y="270933"/>
            <a:ext cx="11734800" cy="6001643"/>
          </a:xfrm>
          <a:prstGeom prst="rect">
            <a:avLst/>
          </a:prstGeom>
          <a:noFill/>
        </p:spPr>
        <p:txBody>
          <a:bodyPr wrap="square">
            <a:spAutoFit/>
          </a:bodyPr>
          <a:lstStyle/>
          <a:p>
            <a:r>
              <a:rPr lang="en-US" sz="4800" b="0" i="0" dirty="0">
                <a:solidFill>
                  <a:srgbClr val="333333"/>
                </a:solidFill>
                <a:effectLst/>
                <a:latin typeface="arial" panose="020B0604020202020204" pitchFamily="34" charset="0"/>
              </a:rPr>
              <a:t>Upon receipt of a substantially complete supplemental claim, VA’s duty to assist in gathering evidence under </a:t>
            </a:r>
            <a:r>
              <a:rPr lang="en-US" sz="4800" b="1" i="0" u="sng" dirty="0">
                <a:solidFill>
                  <a:srgbClr val="0000FF"/>
                </a:solidFill>
                <a:effectLst/>
                <a:latin typeface="arial" panose="020B0604020202020204" pitchFamily="34" charset="0"/>
                <a:hlinkClick r:id="rId2"/>
              </a:rPr>
              <a:t>38 CFR 3.159</a:t>
            </a:r>
            <a:r>
              <a:rPr lang="en-US" sz="4800" b="0" i="0" dirty="0">
                <a:solidFill>
                  <a:srgbClr val="333333"/>
                </a:solidFill>
                <a:effectLst/>
                <a:latin typeface="arial" panose="020B0604020202020204" pitchFamily="34" charset="0"/>
              </a:rPr>
              <a:t> is triggered and includes any such assistance that may help secure new and relevant evidence as defined in </a:t>
            </a:r>
            <a:r>
              <a:rPr lang="en-US" sz="4800" b="1" i="0" u="sng" dirty="0">
                <a:solidFill>
                  <a:srgbClr val="0000FF"/>
                </a:solidFill>
                <a:effectLst/>
                <a:latin typeface="arial" panose="020B0604020202020204" pitchFamily="34" charset="0"/>
                <a:hlinkClick r:id="rId3"/>
              </a:rPr>
              <a:t>38 CFR 3.2501(a)</a:t>
            </a:r>
            <a:r>
              <a:rPr lang="en-US" sz="4800" b="0" i="0" dirty="0">
                <a:solidFill>
                  <a:srgbClr val="333333"/>
                </a:solidFill>
                <a:effectLst/>
                <a:latin typeface="arial" panose="020B0604020202020204" pitchFamily="34" charset="0"/>
              </a:rPr>
              <a:t> to complete the supplemental claim application.</a:t>
            </a:r>
            <a:endParaRPr lang="en-US" sz="4800" dirty="0"/>
          </a:p>
        </p:txBody>
      </p:sp>
    </p:spTree>
    <p:extLst>
      <p:ext uri="{BB962C8B-B14F-4D97-AF65-F5344CB8AC3E}">
        <p14:creationId xmlns:p14="http://schemas.microsoft.com/office/powerpoint/2010/main" val="1269989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3670C9-E170-513E-F1BF-E6E03B01561A}"/>
              </a:ext>
            </a:extLst>
          </p:cNvPr>
          <p:cNvSpPr txBox="1"/>
          <p:nvPr/>
        </p:nvSpPr>
        <p:spPr>
          <a:xfrm>
            <a:off x="262467" y="177800"/>
            <a:ext cx="11836400" cy="5632311"/>
          </a:xfrm>
          <a:prstGeom prst="rect">
            <a:avLst/>
          </a:prstGeom>
          <a:noFill/>
        </p:spPr>
        <p:txBody>
          <a:bodyPr wrap="square">
            <a:spAutoFit/>
          </a:bodyPr>
          <a:lstStyle/>
          <a:p>
            <a:r>
              <a:rPr lang="en-US" sz="4000" b="0" i="0" dirty="0">
                <a:solidFill>
                  <a:srgbClr val="333333"/>
                </a:solidFill>
                <a:effectLst/>
                <a:latin typeface="arial" panose="020B0604020202020204" pitchFamily="34" charset="0"/>
              </a:rPr>
              <a:t>For supplemental claims filed more than a year after the prior decision, review the claimant’s 5103 notice selection on </a:t>
            </a:r>
            <a:r>
              <a:rPr lang="en-US" sz="4000" b="1" i="1" u="sng" dirty="0">
                <a:solidFill>
                  <a:srgbClr val="0000FF"/>
                </a:solidFill>
                <a:effectLst/>
                <a:latin typeface="arial" panose="020B0604020202020204" pitchFamily="34" charset="0"/>
                <a:hlinkClick r:id="rId2"/>
              </a:rPr>
              <a:t>VA Form 20-0995</a:t>
            </a:r>
            <a:r>
              <a:rPr lang="en-US" sz="4000" b="0" i="0" dirty="0">
                <a:solidFill>
                  <a:srgbClr val="333333"/>
                </a:solidFill>
                <a:effectLst/>
                <a:latin typeface="arial" panose="020B0604020202020204" pitchFamily="34" charset="0"/>
              </a:rPr>
              <a:t> to determine if they certified review of electronic Section 5103 notice.  If the claimant checked the box certifying they reviewed the notice, there is no need to provide a Section 5103 notice.</a:t>
            </a:r>
          </a:p>
          <a:p>
            <a:endParaRPr lang="en-US" sz="4000" b="0" i="0" dirty="0">
              <a:solidFill>
                <a:srgbClr val="333333"/>
              </a:solidFill>
              <a:effectLst/>
              <a:latin typeface="arial" panose="020B0604020202020204" pitchFamily="34" charset="0"/>
            </a:endParaRPr>
          </a:p>
          <a:p>
            <a:r>
              <a:rPr lang="en-US" sz="4000" dirty="0">
                <a:solidFill>
                  <a:srgbClr val="333333"/>
                </a:solidFill>
                <a:latin typeface="arial" panose="020B0604020202020204" pitchFamily="34" charset="0"/>
              </a:rPr>
              <a:t>HOW DO YOU HANDLE THIS IF YOU SIGN 0995?</a:t>
            </a:r>
            <a:endParaRPr lang="en-US" sz="4000" dirty="0"/>
          </a:p>
        </p:txBody>
      </p:sp>
    </p:spTree>
    <p:extLst>
      <p:ext uri="{BB962C8B-B14F-4D97-AF65-F5344CB8AC3E}">
        <p14:creationId xmlns:p14="http://schemas.microsoft.com/office/powerpoint/2010/main" val="3159379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C326C1-BCDE-C11F-B5CA-EE3C71F285D4}"/>
              </a:ext>
            </a:extLst>
          </p:cNvPr>
          <p:cNvSpPr txBox="1"/>
          <p:nvPr/>
        </p:nvSpPr>
        <p:spPr>
          <a:xfrm>
            <a:off x="143933" y="127000"/>
            <a:ext cx="11921067" cy="5262979"/>
          </a:xfrm>
          <a:prstGeom prst="rect">
            <a:avLst/>
          </a:prstGeom>
          <a:noFill/>
        </p:spPr>
        <p:txBody>
          <a:bodyPr wrap="square">
            <a:spAutoFit/>
          </a:bodyPr>
          <a:lstStyle/>
          <a:p>
            <a:r>
              <a:rPr lang="en-US" sz="4800" b="0" i="0" dirty="0">
                <a:solidFill>
                  <a:srgbClr val="333333"/>
                </a:solidFill>
                <a:effectLst/>
                <a:latin typeface="arial" panose="020B0604020202020204" pitchFamily="34" charset="0"/>
              </a:rPr>
              <a:t>Effective July 30, 2021, an ITF filed within one year of notification of a VA decision may operate to maintain continuous pursuit if the ITF is followed by a complete supplemental claim, even if the supplemental claim is filed after the one-year period following notice of a decision.</a:t>
            </a:r>
            <a:endParaRPr lang="en-US" sz="4800" dirty="0"/>
          </a:p>
        </p:txBody>
      </p:sp>
    </p:spTree>
    <p:extLst>
      <p:ext uri="{BB962C8B-B14F-4D97-AF65-F5344CB8AC3E}">
        <p14:creationId xmlns:p14="http://schemas.microsoft.com/office/powerpoint/2010/main" val="2344704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B05A2C-0F99-D1BD-EA9D-F2EEEAB46848}"/>
              </a:ext>
            </a:extLst>
          </p:cNvPr>
          <p:cNvSpPr txBox="1"/>
          <p:nvPr/>
        </p:nvSpPr>
        <p:spPr>
          <a:xfrm>
            <a:off x="135467" y="84668"/>
            <a:ext cx="11929533" cy="6247864"/>
          </a:xfrm>
          <a:prstGeom prst="rect">
            <a:avLst/>
          </a:prstGeom>
          <a:noFill/>
        </p:spPr>
        <p:txBody>
          <a:bodyPr wrap="square">
            <a:spAutoFit/>
          </a:bodyPr>
          <a:lstStyle/>
          <a:p>
            <a:pPr algn="l">
              <a:buNone/>
            </a:pPr>
            <a:r>
              <a:rPr lang="en-US" sz="4000" b="0" i="0" dirty="0">
                <a:solidFill>
                  <a:srgbClr val="333333"/>
                </a:solidFill>
                <a:effectLst/>
                <a:latin typeface="arial" panose="020B0604020202020204" pitchFamily="34" charset="0"/>
              </a:rPr>
              <a:t>Supplemental claims require new and relevant evidence in order for the claim to be </a:t>
            </a:r>
            <a:r>
              <a:rPr lang="en-US" sz="4000" b="0" i="0" dirty="0" err="1">
                <a:solidFill>
                  <a:srgbClr val="333333"/>
                </a:solidFill>
                <a:effectLst/>
                <a:latin typeface="arial" panose="020B0604020202020204" pitchFamily="34" charset="0"/>
              </a:rPr>
              <a:t>readjudicated</a:t>
            </a:r>
            <a:r>
              <a:rPr lang="en-US" sz="4000" b="0" i="0" dirty="0">
                <a:solidFill>
                  <a:srgbClr val="333333"/>
                </a:solidFill>
                <a:effectLst/>
                <a:latin typeface="arial" panose="020B0604020202020204" pitchFamily="34" charset="0"/>
              </a:rPr>
              <a:t>.</a:t>
            </a:r>
            <a:endParaRPr lang="en-US" sz="4000" b="0" i="0" dirty="0">
              <a:solidFill>
                <a:srgbClr val="333333"/>
              </a:solidFill>
              <a:effectLst/>
              <a:latin typeface="Helvetica Neue"/>
            </a:endParaRPr>
          </a:p>
          <a:p>
            <a:pPr algn="l">
              <a:buNone/>
            </a:pPr>
            <a:r>
              <a:rPr lang="en-US" sz="4000" b="0" i="0" dirty="0">
                <a:solidFill>
                  <a:srgbClr val="333333"/>
                </a:solidFill>
                <a:effectLst/>
                <a:latin typeface="arial" panose="020B0604020202020204" pitchFamily="34" charset="0"/>
              </a:rPr>
              <a:t> </a:t>
            </a:r>
            <a:endParaRPr lang="en-US" sz="4000" b="0" i="0" dirty="0">
              <a:solidFill>
                <a:srgbClr val="333333"/>
              </a:solidFill>
              <a:effectLst/>
              <a:latin typeface="Helvetica Neue"/>
            </a:endParaRPr>
          </a:p>
          <a:p>
            <a:pPr algn="l">
              <a:buNone/>
            </a:pPr>
            <a:r>
              <a:rPr lang="en-US" sz="4000" b="0" i="0" dirty="0">
                <a:solidFill>
                  <a:srgbClr val="333333"/>
                </a:solidFill>
                <a:effectLst/>
                <a:latin typeface="arial" panose="020B0604020202020204" pitchFamily="34" charset="0"/>
              </a:rPr>
              <a:t>As defined in </a:t>
            </a:r>
            <a:r>
              <a:rPr lang="en-US" sz="4000" b="1" i="0" u="sng" dirty="0">
                <a:solidFill>
                  <a:srgbClr val="0000FF"/>
                </a:solidFill>
                <a:effectLst/>
                <a:latin typeface="arial" panose="020B0604020202020204" pitchFamily="34" charset="0"/>
                <a:hlinkClick r:id="rId2"/>
              </a:rPr>
              <a:t>38 CFR 3.2501</a:t>
            </a:r>
            <a:r>
              <a:rPr lang="en-US" sz="4000" b="0" i="0" dirty="0">
                <a:solidFill>
                  <a:srgbClr val="333333"/>
                </a:solidFill>
                <a:effectLst/>
                <a:latin typeface="arial" panose="020B0604020202020204" pitchFamily="34" charset="0"/>
              </a:rPr>
              <a:t>, </a:t>
            </a:r>
            <a:r>
              <a:rPr lang="en-US" sz="4000" b="1" i="1" dirty="0">
                <a:solidFill>
                  <a:srgbClr val="333333"/>
                </a:solidFill>
                <a:effectLst/>
                <a:latin typeface="arial" panose="020B0604020202020204" pitchFamily="34" charset="0"/>
              </a:rPr>
              <a:t>new evidence</a:t>
            </a:r>
            <a:r>
              <a:rPr lang="en-US" sz="4000" b="0" i="0" dirty="0">
                <a:solidFill>
                  <a:srgbClr val="333333"/>
                </a:solidFill>
                <a:effectLst/>
                <a:latin typeface="arial" panose="020B0604020202020204" pitchFamily="34" charset="0"/>
              </a:rPr>
              <a:t> is evidence not previously part of the actual record before agency adjudicators.  </a:t>
            </a:r>
            <a:r>
              <a:rPr lang="en-US" sz="4000" b="1" i="1" dirty="0">
                <a:solidFill>
                  <a:srgbClr val="333333"/>
                </a:solidFill>
                <a:effectLst/>
                <a:latin typeface="arial" panose="020B0604020202020204" pitchFamily="34" charset="0"/>
              </a:rPr>
              <a:t>Relevant evidence</a:t>
            </a:r>
            <a:r>
              <a:rPr lang="en-US" sz="4000" b="0" i="0" dirty="0">
                <a:solidFill>
                  <a:srgbClr val="333333"/>
                </a:solidFill>
                <a:effectLst/>
                <a:latin typeface="arial" panose="020B0604020202020204" pitchFamily="34" charset="0"/>
              </a:rPr>
              <a:t> is information that tends to prove or disprove a matter at issue in a claim.  Relevant evidence includes evidence that raises a theory of entitlement that was not previously addressed. </a:t>
            </a:r>
            <a:endParaRPr lang="en-US" sz="4000" b="0" i="0" dirty="0">
              <a:solidFill>
                <a:srgbClr val="333333"/>
              </a:solidFill>
              <a:effectLst/>
              <a:latin typeface="Helvetica Neue"/>
            </a:endParaRPr>
          </a:p>
        </p:txBody>
      </p:sp>
    </p:spTree>
    <p:extLst>
      <p:ext uri="{BB962C8B-B14F-4D97-AF65-F5344CB8AC3E}">
        <p14:creationId xmlns:p14="http://schemas.microsoft.com/office/powerpoint/2010/main" val="2294950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DA7C4D-C764-8E84-93D4-1E273C760A6F}"/>
              </a:ext>
            </a:extLst>
          </p:cNvPr>
          <p:cNvSpPr txBox="1"/>
          <p:nvPr/>
        </p:nvSpPr>
        <p:spPr>
          <a:xfrm>
            <a:off x="59267" y="84667"/>
            <a:ext cx="11971866" cy="3785652"/>
          </a:xfrm>
          <a:prstGeom prst="rect">
            <a:avLst/>
          </a:prstGeom>
          <a:noFill/>
        </p:spPr>
        <p:txBody>
          <a:bodyPr wrap="square">
            <a:spAutoFit/>
          </a:bodyPr>
          <a:lstStyle/>
          <a:p>
            <a:pPr algn="l">
              <a:buNone/>
            </a:pPr>
            <a:r>
              <a:rPr lang="en-US" sz="4800" b="1" i="1" dirty="0">
                <a:solidFill>
                  <a:srgbClr val="333333"/>
                </a:solidFill>
                <a:effectLst/>
                <a:latin typeface="arial" panose="020B0604020202020204" pitchFamily="34" charset="0"/>
              </a:rPr>
              <a:t>Note</a:t>
            </a:r>
            <a:r>
              <a:rPr lang="en-US" sz="4800" b="0" i="0" dirty="0">
                <a:solidFill>
                  <a:srgbClr val="333333"/>
                </a:solidFill>
                <a:effectLst/>
                <a:latin typeface="arial" panose="020B0604020202020204" pitchFamily="34" charset="0"/>
              </a:rPr>
              <a:t>:  New evidence that affirms findings previously deemed favorable to the claimant is still relevant.  There is no requirement that relevant evidence prove a previously unsubstantiated matter.</a:t>
            </a:r>
            <a:endParaRPr lang="en-US" sz="4800" b="0" i="0" dirty="0">
              <a:solidFill>
                <a:srgbClr val="333333"/>
              </a:solidFill>
              <a:effectLst/>
              <a:latin typeface="Helvetica Neue"/>
            </a:endParaRPr>
          </a:p>
        </p:txBody>
      </p:sp>
    </p:spTree>
    <p:extLst>
      <p:ext uri="{BB962C8B-B14F-4D97-AF65-F5344CB8AC3E}">
        <p14:creationId xmlns:p14="http://schemas.microsoft.com/office/powerpoint/2010/main" val="4228750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20BE8D-2CB6-312C-DE82-258A4B53EA65}"/>
              </a:ext>
            </a:extLst>
          </p:cNvPr>
          <p:cNvSpPr txBox="1"/>
          <p:nvPr/>
        </p:nvSpPr>
        <p:spPr>
          <a:xfrm>
            <a:off x="1556083" y="786063"/>
            <a:ext cx="8422105" cy="4154984"/>
          </a:xfrm>
          <a:prstGeom prst="rect">
            <a:avLst/>
          </a:prstGeom>
          <a:noFill/>
        </p:spPr>
        <p:txBody>
          <a:bodyPr wrap="square">
            <a:spAutoFit/>
          </a:bodyPr>
          <a:lstStyle/>
          <a:p>
            <a:r>
              <a:rPr lang="en-US" sz="4400" dirty="0"/>
              <a:t>	</a:t>
            </a:r>
          </a:p>
          <a:p>
            <a:r>
              <a:rPr lang="en-US" sz="4400" dirty="0"/>
              <a:t>VA must receive the completed VA Form 20-0996 within one year of the date of the notification letter for a decision made on or after February 19, 2019. </a:t>
            </a:r>
          </a:p>
        </p:txBody>
      </p:sp>
    </p:spTree>
    <p:extLst>
      <p:ext uri="{BB962C8B-B14F-4D97-AF65-F5344CB8AC3E}">
        <p14:creationId xmlns:p14="http://schemas.microsoft.com/office/powerpoint/2010/main" val="14156880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B9F4CF-C24F-8641-0878-C9E760802886}"/>
              </a:ext>
            </a:extLst>
          </p:cNvPr>
          <p:cNvSpPr txBox="1"/>
          <p:nvPr/>
        </p:nvSpPr>
        <p:spPr>
          <a:xfrm>
            <a:off x="169333" y="143934"/>
            <a:ext cx="11904134" cy="6186309"/>
          </a:xfrm>
          <a:prstGeom prst="rect">
            <a:avLst/>
          </a:prstGeom>
          <a:noFill/>
        </p:spPr>
        <p:txBody>
          <a:bodyPr wrap="square">
            <a:spAutoFit/>
          </a:bodyPr>
          <a:lstStyle/>
          <a:p>
            <a:r>
              <a:rPr lang="en-US" sz="3600" dirty="0"/>
              <a:t>Example:  A Veteran was previously denied service connection (SC) for a low back condition.  Evidence at the time of the prior decision noted a back strain on active duty in 1980.  Post-service medical records showed degenerative changes in the lumbar spine beginning in 2015.  The claim was denied as not incurred in service based on a medical opinion that the current lumbar spine disability was not due to the strain in service.  On August 19, 2019, the Veteran filed a supplemental claim for the low back condition.  VA medical center treatment records showed ongoing complaints of low back pain.</a:t>
            </a:r>
          </a:p>
        </p:txBody>
      </p:sp>
    </p:spTree>
    <p:extLst>
      <p:ext uri="{BB962C8B-B14F-4D97-AF65-F5344CB8AC3E}">
        <p14:creationId xmlns:p14="http://schemas.microsoft.com/office/powerpoint/2010/main" val="31025176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551267-8BD9-CF12-5464-5787D1EBE8C4}"/>
              </a:ext>
            </a:extLst>
          </p:cNvPr>
          <p:cNvSpPr txBox="1"/>
          <p:nvPr/>
        </p:nvSpPr>
        <p:spPr>
          <a:xfrm>
            <a:off x="101599" y="110067"/>
            <a:ext cx="11895667" cy="6001643"/>
          </a:xfrm>
          <a:prstGeom prst="rect">
            <a:avLst/>
          </a:prstGeom>
          <a:noFill/>
        </p:spPr>
        <p:txBody>
          <a:bodyPr wrap="square">
            <a:spAutoFit/>
          </a:bodyPr>
          <a:lstStyle/>
          <a:p>
            <a:r>
              <a:rPr lang="en-US" sz="4800" b="1" i="1" dirty="0">
                <a:solidFill>
                  <a:srgbClr val="333333"/>
                </a:solidFill>
                <a:effectLst/>
                <a:latin typeface="arial" panose="020B0604020202020204" pitchFamily="34" charset="0"/>
              </a:rPr>
              <a:t>Result</a:t>
            </a:r>
            <a:r>
              <a:rPr lang="en-US" sz="4800" b="0" i="0" dirty="0">
                <a:solidFill>
                  <a:srgbClr val="333333"/>
                </a:solidFill>
                <a:effectLst/>
                <a:latin typeface="arial" panose="020B0604020202020204" pitchFamily="34" charset="0"/>
              </a:rPr>
              <a:t>:  The supplemental claim is considered substantially complete based on </a:t>
            </a:r>
            <a:r>
              <a:rPr lang="en-US" sz="4800" b="0" i="1" dirty="0">
                <a:solidFill>
                  <a:srgbClr val="333333"/>
                </a:solidFill>
                <a:effectLst/>
                <a:latin typeface="arial" panose="020B0604020202020204" pitchFamily="34" charset="0"/>
              </a:rPr>
              <a:t>new</a:t>
            </a:r>
            <a:r>
              <a:rPr lang="en-US" sz="4800" b="0" i="0" dirty="0">
                <a:solidFill>
                  <a:srgbClr val="333333"/>
                </a:solidFill>
                <a:effectLst/>
                <a:latin typeface="arial" panose="020B0604020202020204" pitchFamily="34" charset="0"/>
              </a:rPr>
              <a:t> treatment records.  The claim also warrants a merits-based decision since the treatment records, despite relating only to a previously established fact, are </a:t>
            </a:r>
            <a:r>
              <a:rPr lang="en-US" sz="4800" b="0" i="1" dirty="0">
                <a:solidFill>
                  <a:srgbClr val="333333"/>
                </a:solidFill>
                <a:effectLst/>
                <a:latin typeface="arial" panose="020B0604020202020204" pitchFamily="34" charset="0"/>
              </a:rPr>
              <a:t>relevant</a:t>
            </a:r>
            <a:r>
              <a:rPr lang="en-US" sz="4800" b="0" i="0" dirty="0">
                <a:solidFill>
                  <a:srgbClr val="333333"/>
                </a:solidFill>
                <a:effectLst/>
                <a:latin typeface="arial" panose="020B0604020202020204" pitchFamily="34" charset="0"/>
              </a:rPr>
              <a:t> to the claim for the back condition. </a:t>
            </a:r>
            <a:endParaRPr lang="en-US" sz="4800" dirty="0"/>
          </a:p>
        </p:txBody>
      </p:sp>
    </p:spTree>
    <p:extLst>
      <p:ext uri="{BB962C8B-B14F-4D97-AF65-F5344CB8AC3E}">
        <p14:creationId xmlns:p14="http://schemas.microsoft.com/office/powerpoint/2010/main" val="35974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63BCD3A-03D9-B6D9-5CF5-99F585EE2B5A}"/>
              </a:ext>
            </a:extLst>
          </p:cNvPr>
          <p:cNvGraphicFramePr>
            <a:graphicFrameLocks noGrp="1"/>
          </p:cNvGraphicFramePr>
          <p:nvPr>
            <p:extLst>
              <p:ext uri="{D42A27DB-BD31-4B8C-83A1-F6EECF244321}">
                <p14:modId xmlns:p14="http://schemas.microsoft.com/office/powerpoint/2010/main" val="666454692"/>
              </p:ext>
            </p:extLst>
          </p:nvPr>
        </p:nvGraphicFramePr>
        <p:xfrm>
          <a:off x="135467" y="118533"/>
          <a:ext cx="11878733" cy="6578600"/>
        </p:xfrm>
        <a:graphic>
          <a:graphicData uri="http://schemas.openxmlformats.org/drawingml/2006/table">
            <a:tbl>
              <a:tblPr/>
              <a:tblGrid>
                <a:gridCol w="11878733">
                  <a:extLst>
                    <a:ext uri="{9D8B030D-6E8A-4147-A177-3AD203B41FA5}">
                      <a16:colId xmlns:a16="http://schemas.microsoft.com/office/drawing/2014/main" val="1644003307"/>
                    </a:ext>
                  </a:extLst>
                </a:gridCol>
              </a:tblGrid>
              <a:tr h="6578600">
                <a:tc>
                  <a:txBody>
                    <a:bodyPr/>
                    <a:lstStyle/>
                    <a:p>
                      <a:pPr fontAlgn="base">
                        <a:buNone/>
                      </a:pPr>
                      <a:br>
                        <a:rPr lang="en-US" dirty="0">
                          <a:effectLst/>
                          <a:latin typeface="arial" panose="020B0604020202020204" pitchFamily="34" charset="0"/>
                        </a:rPr>
                      </a:br>
                      <a:r>
                        <a:rPr lang="en-US" sz="4400" dirty="0">
                          <a:effectLst/>
                          <a:latin typeface="arial" panose="020B0604020202020204" pitchFamily="34" charset="0"/>
                        </a:rPr>
                        <a:t>Veterans may file supplemental claims on evaluation issues more than a year after the prior decision, as there is no regulatory time limit to file a supplemental claim.  If a complete supplemental claim is received on an evaluation issue more than a year after the prior decision, the effective date of any increased benefits awarded will be fixed in accordance with </a:t>
                      </a:r>
                      <a:r>
                        <a:rPr lang="en-US" sz="4400" b="1" u="sng" dirty="0">
                          <a:solidFill>
                            <a:srgbClr val="0000FF"/>
                          </a:solidFill>
                          <a:effectLst/>
                          <a:latin typeface="arial" panose="020B0604020202020204" pitchFamily="34" charset="0"/>
                          <a:hlinkClick r:id="rId2"/>
                        </a:rPr>
                        <a:t>38 CFR 3.2500(h)</a:t>
                      </a:r>
                      <a:r>
                        <a:rPr lang="en-US" sz="4400" dirty="0">
                          <a:effectLst/>
                          <a:latin typeface="arial" panose="020B0604020202020204" pitchFamily="34" charset="0"/>
                        </a:rPr>
                        <a:t>.</a:t>
                      </a:r>
                      <a:endParaRPr lang="en-US" sz="4400" dirty="0">
                        <a:effectLs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772221045"/>
                  </a:ext>
                </a:extLst>
              </a:tr>
            </a:tbl>
          </a:graphicData>
        </a:graphic>
      </p:graphicFrame>
    </p:spTree>
    <p:extLst>
      <p:ext uri="{BB962C8B-B14F-4D97-AF65-F5344CB8AC3E}">
        <p14:creationId xmlns:p14="http://schemas.microsoft.com/office/powerpoint/2010/main" val="12856502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A3C977-F23E-007D-AC11-CC3B697AB178}"/>
              </a:ext>
            </a:extLst>
          </p:cNvPr>
          <p:cNvSpPr txBox="1"/>
          <p:nvPr/>
        </p:nvSpPr>
        <p:spPr>
          <a:xfrm>
            <a:off x="152399" y="160866"/>
            <a:ext cx="11946467" cy="6863417"/>
          </a:xfrm>
          <a:prstGeom prst="rect">
            <a:avLst/>
          </a:prstGeom>
          <a:noFill/>
        </p:spPr>
        <p:txBody>
          <a:bodyPr wrap="square">
            <a:spAutoFit/>
          </a:bodyPr>
          <a:lstStyle/>
          <a:p>
            <a:r>
              <a:rPr lang="en-US" sz="4400" b="0" i="0" dirty="0">
                <a:solidFill>
                  <a:srgbClr val="333333"/>
                </a:solidFill>
                <a:effectLst/>
                <a:latin typeface="Arial" panose="020B0604020202020204" pitchFamily="34" charset="0"/>
              </a:rPr>
              <a:t>In some cases, a Veteran may submit a private positive medical opinion with a supplemental claim for SC for a condition that was previously denied due to no nexus to service.  The decision maker must review the medical opinion to ensure it contains a supporting rationale and is adequate for rating purposes.  If the evidence is adequate for rating purposes, weigh the evidence and make a decision</a:t>
            </a:r>
            <a:endParaRPr lang="en-US" sz="4400" dirty="0"/>
          </a:p>
        </p:txBody>
      </p:sp>
    </p:spTree>
    <p:extLst>
      <p:ext uri="{BB962C8B-B14F-4D97-AF65-F5344CB8AC3E}">
        <p14:creationId xmlns:p14="http://schemas.microsoft.com/office/powerpoint/2010/main" val="286718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2F0999-91B8-3979-0D35-E08429764094}"/>
              </a:ext>
            </a:extLst>
          </p:cNvPr>
          <p:cNvSpPr txBox="1"/>
          <p:nvPr/>
        </p:nvSpPr>
        <p:spPr>
          <a:xfrm>
            <a:off x="101600" y="0"/>
            <a:ext cx="12014200" cy="6247864"/>
          </a:xfrm>
          <a:prstGeom prst="rect">
            <a:avLst/>
          </a:prstGeom>
          <a:noFill/>
        </p:spPr>
        <p:txBody>
          <a:bodyPr wrap="square">
            <a:spAutoFit/>
          </a:bodyPr>
          <a:lstStyle/>
          <a:p>
            <a:r>
              <a:rPr lang="en-US" sz="4000" b="1" i="1" dirty="0">
                <a:solidFill>
                  <a:srgbClr val="333333"/>
                </a:solidFill>
                <a:effectLst/>
                <a:latin typeface="Arial" panose="020B0604020202020204" pitchFamily="34" charset="0"/>
              </a:rPr>
              <a:t>Important</a:t>
            </a:r>
            <a:r>
              <a:rPr lang="en-US" sz="4000" b="0" i="0" dirty="0">
                <a:solidFill>
                  <a:srgbClr val="333333"/>
                </a:solidFill>
                <a:effectLst/>
                <a:latin typeface="Arial" panose="020B0604020202020204" pitchFamily="34" charset="0"/>
              </a:rPr>
              <a:t>:  A supplemental claim does not, by default or as a matter of general rule, automatically entitle a claimant to an examination.  Examinations should not be requested without a thorough review of the evidence to determine if there is a need for an examination.  If the development activity is unable to determine whether an examination is needed based on the initial review of the evidence, claims processors will consult with the rating activity before requesting an examination.</a:t>
            </a:r>
            <a:endParaRPr lang="en-US" sz="4000" dirty="0"/>
          </a:p>
        </p:txBody>
      </p:sp>
    </p:spTree>
    <p:extLst>
      <p:ext uri="{BB962C8B-B14F-4D97-AF65-F5344CB8AC3E}">
        <p14:creationId xmlns:p14="http://schemas.microsoft.com/office/powerpoint/2010/main" val="26900066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1D6B69-8331-E735-EE76-FEB4D58070C3}"/>
              </a:ext>
            </a:extLst>
          </p:cNvPr>
          <p:cNvSpPr txBox="1"/>
          <p:nvPr/>
        </p:nvSpPr>
        <p:spPr>
          <a:xfrm>
            <a:off x="110067" y="101600"/>
            <a:ext cx="11971866" cy="6863417"/>
          </a:xfrm>
          <a:prstGeom prst="rect">
            <a:avLst/>
          </a:prstGeom>
          <a:noFill/>
        </p:spPr>
        <p:txBody>
          <a:bodyPr wrap="square">
            <a:spAutoFit/>
          </a:bodyPr>
          <a:lstStyle/>
          <a:p>
            <a:r>
              <a:rPr lang="en-US" sz="4400" b="1" i="1" dirty="0">
                <a:solidFill>
                  <a:srgbClr val="333333"/>
                </a:solidFill>
                <a:effectLst/>
                <a:latin typeface="Arial" panose="020B0604020202020204" pitchFamily="34" charset="0"/>
              </a:rPr>
              <a:t>Example</a:t>
            </a:r>
            <a:r>
              <a:rPr lang="en-US" sz="4400" b="0" i="0" dirty="0">
                <a:solidFill>
                  <a:srgbClr val="333333"/>
                </a:solidFill>
                <a:effectLst/>
                <a:latin typeface="Arial" panose="020B0604020202020204" pitchFamily="34" charset="0"/>
              </a:rPr>
              <a:t>:  A Veteran was granted SC for a back strain and a 10-percent evaluation was assigned based on pain with full range of motion.  The Veteran submits a supplemental claim and states the back strain is worse than 10-percent disabling.  The only new evidence is VA medical center treatment notes indicating treatment for pain associated with the back strain without any evidence of other symptoms or disabling effects. </a:t>
            </a:r>
            <a:endParaRPr lang="en-US" sz="4400" dirty="0"/>
          </a:p>
        </p:txBody>
      </p:sp>
    </p:spTree>
    <p:extLst>
      <p:ext uri="{BB962C8B-B14F-4D97-AF65-F5344CB8AC3E}">
        <p14:creationId xmlns:p14="http://schemas.microsoft.com/office/powerpoint/2010/main" val="29398410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0862D7-374F-C2D7-9427-8B85595E211F}"/>
              </a:ext>
            </a:extLst>
          </p:cNvPr>
          <p:cNvSpPr txBox="1"/>
          <p:nvPr/>
        </p:nvSpPr>
        <p:spPr>
          <a:xfrm>
            <a:off x="110067" y="135467"/>
            <a:ext cx="11912600" cy="4524315"/>
          </a:xfrm>
          <a:prstGeom prst="rect">
            <a:avLst/>
          </a:prstGeom>
          <a:noFill/>
        </p:spPr>
        <p:txBody>
          <a:bodyPr wrap="square">
            <a:spAutoFit/>
          </a:bodyPr>
          <a:lstStyle/>
          <a:p>
            <a:r>
              <a:rPr lang="en-US" sz="4800" b="1" i="1" dirty="0">
                <a:solidFill>
                  <a:srgbClr val="333333"/>
                </a:solidFill>
                <a:effectLst/>
                <a:latin typeface="Arial" panose="020B0604020202020204" pitchFamily="34" charset="0"/>
              </a:rPr>
              <a:t>Result</a:t>
            </a:r>
            <a:r>
              <a:rPr lang="en-US" sz="4800" b="0" i="0" dirty="0">
                <a:solidFill>
                  <a:srgbClr val="333333"/>
                </a:solidFill>
                <a:effectLst/>
                <a:latin typeface="Arial" panose="020B0604020202020204" pitchFamily="34" charset="0"/>
              </a:rPr>
              <a:t>:  An examination would not be warranted because the Veteran did not provide any evidence demonstrating a disability picture that is incongruent with the currently assigned 10-percent evaluation.</a:t>
            </a:r>
            <a:endParaRPr lang="en-US" sz="4800" dirty="0"/>
          </a:p>
        </p:txBody>
      </p:sp>
    </p:spTree>
    <p:extLst>
      <p:ext uri="{BB962C8B-B14F-4D97-AF65-F5344CB8AC3E}">
        <p14:creationId xmlns:p14="http://schemas.microsoft.com/office/powerpoint/2010/main" val="5854121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B96E60F-4E57-D09B-1C02-EB8850C7C3AC}"/>
              </a:ext>
            </a:extLst>
          </p:cNvPr>
          <p:cNvGraphicFramePr>
            <a:graphicFrameLocks noGrp="1"/>
          </p:cNvGraphicFramePr>
          <p:nvPr>
            <p:extLst>
              <p:ext uri="{D42A27DB-BD31-4B8C-83A1-F6EECF244321}">
                <p14:modId xmlns:p14="http://schemas.microsoft.com/office/powerpoint/2010/main" val="2980073414"/>
              </p:ext>
            </p:extLst>
          </p:nvPr>
        </p:nvGraphicFramePr>
        <p:xfrm>
          <a:off x="101599" y="101600"/>
          <a:ext cx="11929533" cy="6629400"/>
        </p:xfrm>
        <a:graphic>
          <a:graphicData uri="http://schemas.openxmlformats.org/drawingml/2006/table">
            <a:tbl>
              <a:tblPr/>
              <a:tblGrid>
                <a:gridCol w="11929533">
                  <a:extLst>
                    <a:ext uri="{9D8B030D-6E8A-4147-A177-3AD203B41FA5}">
                      <a16:colId xmlns:a16="http://schemas.microsoft.com/office/drawing/2014/main" val="2723208132"/>
                    </a:ext>
                  </a:extLst>
                </a:gridCol>
              </a:tblGrid>
              <a:tr h="6629400">
                <a:tc>
                  <a:txBody>
                    <a:bodyPr/>
                    <a:lstStyle/>
                    <a:p>
                      <a:pPr fontAlgn="base">
                        <a:buNone/>
                      </a:pPr>
                      <a:br>
                        <a:rPr lang="en-US" sz="4400" dirty="0">
                          <a:effectLst/>
                          <a:latin typeface="arial" panose="020B0604020202020204" pitchFamily="34" charset="0"/>
                        </a:rPr>
                      </a:br>
                      <a:r>
                        <a:rPr lang="en-US" sz="4400" dirty="0">
                          <a:effectLst/>
                          <a:latin typeface="arial" panose="020B0604020202020204" pitchFamily="34" charset="0"/>
                        </a:rPr>
                        <a:t>If a supplemental claim is received after the prior claim has become finally adjudicated under </a:t>
                      </a:r>
                      <a:r>
                        <a:rPr lang="en-US" sz="4400" b="1" u="sng" dirty="0">
                          <a:solidFill>
                            <a:srgbClr val="0000FF"/>
                          </a:solidFill>
                          <a:effectLst/>
                          <a:latin typeface="arial" panose="020B0604020202020204" pitchFamily="34" charset="0"/>
                          <a:hlinkClick r:id="rId2"/>
                        </a:rPr>
                        <a:t>38 CFR 3.160(d)</a:t>
                      </a:r>
                      <a:r>
                        <a:rPr lang="en-US" sz="4400" dirty="0">
                          <a:effectLst/>
                          <a:latin typeface="arial" panose="020B0604020202020204" pitchFamily="34" charset="0"/>
                        </a:rPr>
                        <a:t>, decision makers must apply the effective date provisions of </a:t>
                      </a:r>
                      <a:r>
                        <a:rPr lang="en-US" sz="4400" b="1" u="sng" dirty="0">
                          <a:solidFill>
                            <a:srgbClr val="0000FF"/>
                          </a:solidFill>
                          <a:effectLst/>
                          <a:latin typeface="arial" panose="020B0604020202020204" pitchFamily="34" charset="0"/>
                          <a:hlinkClick r:id="rId3"/>
                        </a:rPr>
                        <a:t>38 CFR 3.2500(h)(2)</a:t>
                      </a:r>
                      <a:r>
                        <a:rPr lang="en-US" sz="4400" dirty="0">
                          <a:effectLst/>
                          <a:latin typeface="arial" panose="020B0604020202020204" pitchFamily="34" charset="0"/>
                        </a:rPr>
                        <a:t>, which state that the effective date will be fixed in accordance with the date entitlement arose, but will not be earlier than the date of receipt of the supplemental claim.</a:t>
                      </a:r>
                      <a:endParaRPr lang="en-US" sz="4400" dirty="0">
                        <a:effectLs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479653831"/>
                  </a:ext>
                </a:extLst>
              </a:tr>
            </a:tbl>
          </a:graphicData>
        </a:graphic>
      </p:graphicFrame>
    </p:spTree>
    <p:extLst>
      <p:ext uri="{BB962C8B-B14F-4D97-AF65-F5344CB8AC3E}">
        <p14:creationId xmlns:p14="http://schemas.microsoft.com/office/powerpoint/2010/main" val="40836680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742629-7413-0119-098D-E2520A93DFA4}"/>
              </a:ext>
            </a:extLst>
          </p:cNvPr>
          <p:cNvSpPr txBox="1"/>
          <p:nvPr/>
        </p:nvSpPr>
        <p:spPr>
          <a:xfrm>
            <a:off x="-1" y="-1"/>
            <a:ext cx="11954933" cy="5881675"/>
          </a:xfrm>
          <a:prstGeom prst="rect">
            <a:avLst/>
          </a:prstGeom>
          <a:noFill/>
        </p:spPr>
        <p:txBody>
          <a:bodyPr wrap="square">
            <a:spAutoFit/>
          </a:bodyPr>
          <a:lstStyle/>
          <a:p>
            <a:pPr marL="0" marR="0">
              <a:lnSpc>
                <a:spcPct val="115000"/>
              </a:lnSpc>
              <a:spcAft>
                <a:spcPts val="800"/>
              </a:spcAft>
              <a:buNone/>
            </a:pPr>
            <a:r>
              <a:rPr lang="en-US" sz="5400" kern="100" dirty="0">
                <a:effectLst/>
                <a:latin typeface="Aptos" panose="020B0004020202020204" pitchFamily="34" charset="0"/>
                <a:ea typeface="Aptos" panose="020B0004020202020204" pitchFamily="34" charset="0"/>
                <a:cs typeface="Times New Roman" panose="02020603050405020304" pitchFamily="18" charset="0"/>
              </a:rPr>
              <a:t>WOULDN’T IT BE NICE IF……?</a:t>
            </a:r>
          </a:p>
          <a:p>
            <a:pPr marL="0" marR="0">
              <a:lnSpc>
                <a:spcPct val="115000"/>
              </a:lnSpc>
              <a:spcAft>
                <a:spcPts val="800"/>
              </a:spcAft>
              <a:buNone/>
            </a:pPr>
            <a:r>
              <a:rPr lang="en-US" sz="5400" kern="100" dirty="0">
                <a:effectLst/>
                <a:latin typeface="Aptos" panose="020B0004020202020204" pitchFamily="34" charset="0"/>
                <a:ea typeface="Aptos" panose="020B0004020202020204" pitchFamily="34" charset="0"/>
                <a:cs typeface="Times New Roman" panose="02020603050405020304" pitchFamily="18" charset="0"/>
              </a:rPr>
              <a:t>VSR AND RVSR LOOKED AT VBMS DOCUMENTS BEFORE THEY ORDERED AN EXAM OR MADE </a:t>
            </a:r>
            <a:r>
              <a:rPr lang="en-US" sz="5400" kern="100">
                <a:effectLst/>
                <a:latin typeface="Aptos" panose="020B0004020202020204" pitchFamily="34" charset="0"/>
                <a:ea typeface="Aptos" panose="020B0004020202020204" pitchFamily="34" charset="0"/>
                <a:cs typeface="Times New Roman" panose="02020603050405020304" pitchFamily="18" charset="0"/>
              </a:rPr>
              <a:t>A DECISION </a:t>
            </a:r>
            <a:r>
              <a:rPr lang="en-US" sz="5400" kern="100" dirty="0">
                <a:effectLst/>
                <a:latin typeface="Aptos" panose="020B0004020202020204" pitchFamily="34" charset="0"/>
                <a:ea typeface="Aptos" panose="020B0004020202020204" pitchFamily="34" charset="0"/>
                <a:cs typeface="Times New Roman" panose="02020603050405020304" pitchFamily="18" charset="0"/>
              </a:rPr>
              <a:t>BECAUSE THEY DON’T MUCH TIME AND EFFORT IS WASTED.</a:t>
            </a:r>
          </a:p>
        </p:txBody>
      </p:sp>
    </p:spTree>
    <p:extLst>
      <p:ext uri="{BB962C8B-B14F-4D97-AF65-F5344CB8AC3E}">
        <p14:creationId xmlns:p14="http://schemas.microsoft.com/office/powerpoint/2010/main" val="1596756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69C6C8-1653-181A-7507-D64C275CB67A}"/>
              </a:ext>
            </a:extLst>
          </p:cNvPr>
          <p:cNvSpPr txBox="1"/>
          <p:nvPr/>
        </p:nvSpPr>
        <p:spPr>
          <a:xfrm>
            <a:off x="753979" y="577516"/>
            <a:ext cx="11020926" cy="5632311"/>
          </a:xfrm>
          <a:prstGeom prst="rect">
            <a:avLst/>
          </a:prstGeom>
          <a:noFill/>
        </p:spPr>
        <p:txBody>
          <a:bodyPr wrap="square">
            <a:spAutoFit/>
          </a:bodyPr>
          <a:lstStyle/>
          <a:p>
            <a:r>
              <a:rPr lang="en-US" sz="4000" dirty="0"/>
              <a:t>	</a:t>
            </a:r>
          </a:p>
          <a:p>
            <a:r>
              <a:rPr lang="en-US" sz="4000" dirty="0"/>
              <a:t>Higher-level reviews (HLRs) consist of de novo reviews of the issue(s) identified by requesters on a completed VA Form 20-0996, Decision Review Request: Higher-Level Review.  De novo review means the reviewer reexamines and readjudicates the claim in question without deference to the prior decision, except for proper favorable findings</a:t>
            </a:r>
            <a:r>
              <a:rPr lang="en-US" dirty="0"/>
              <a:t>.</a:t>
            </a:r>
          </a:p>
        </p:txBody>
      </p:sp>
    </p:spTree>
    <p:extLst>
      <p:ext uri="{BB962C8B-B14F-4D97-AF65-F5344CB8AC3E}">
        <p14:creationId xmlns:p14="http://schemas.microsoft.com/office/powerpoint/2010/main" val="17442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A6D169-F383-19B6-C9CD-8BE9D29211D4}"/>
              </a:ext>
            </a:extLst>
          </p:cNvPr>
          <p:cNvSpPr txBox="1"/>
          <p:nvPr/>
        </p:nvSpPr>
        <p:spPr>
          <a:xfrm>
            <a:off x="593558" y="417095"/>
            <a:ext cx="11357810" cy="6247864"/>
          </a:xfrm>
          <a:prstGeom prst="rect">
            <a:avLst/>
          </a:prstGeom>
          <a:noFill/>
        </p:spPr>
        <p:txBody>
          <a:bodyPr wrap="square">
            <a:spAutoFit/>
          </a:bodyPr>
          <a:lstStyle/>
          <a:p>
            <a:r>
              <a:rPr lang="en-US" sz="4000" b="0" i="0" dirty="0">
                <a:solidFill>
                  <a:srgbClr val="333333"/>
                </a:solidFill>
                <a:effectLst/>
                <a:latin typeface="arial" panose="020B0604020202020204" pitchFamily="34" charset="0"/>
              </a:rPr>
              <a:t>In addition to </a:t>
            </a:r>
            <a:r>
              <a:rPr lang="en-US" sz="4000" b="0" i="1" dirty="0">
                <a:solidFill>
                  <a:srgbClr val="333333"/>
                </a:solidFill>
                <a:effectLst/>
                <a:latin typeface="arial" panose="020B0604020202020204" pitchFamily="34" charset="0"/>
              </a:rPr>
              <a:t>de novo</a:t>
            </a:r>
            <a:r>
              <a:rPr lang="en-US" sz="4000" b="0" i="0" dirty="0">
                <a:solidFill>
                  <a:srgbClr val="333333"/>
                </a:solidFill>
                <a:effectLst/>
                <a:latin typeface="arial" panose="020B0604020202020204" pitchFamily="34" charset="0"/>
              </a:rPr>
              <a:t> review, a higher-level reviewer may also change a decision based upon difference of opinion.  The higher-level reviewer may </a:t>
            </a:r>
            <a:r>
              <a:rPr lang="en-US" sz="4000" b="0" i="1" dirty="0">
                <a:solidFill>
                  <a:srgbClr val="333333"/>
                </a:solidFill>
                <a:effectLst/>
                <a:latin typeface="arial" panose="020B0604020202020204" pitchFamily="34" charset="0"/>
              </a:rPr>
              <a:t>not</a:t>
            </a:r>
            <a:r>
              <a:rPr lang="en-US" sz="4000" b="0" i="0" dirty="0">
                <a:solidFill>
                  <a:srgbClr val="333333"/>
                </a:solidFill>
                <a:effectLst/>
                <a:latin typeface="arial" panose="020B0604020202020204" pitchFamily="34" charset="0"/>
              </a:rPr>
              <a:t> use difference of opinion to revise the decision in a manner that is less advantageous to the claimant.  However, the higher-level reviewer may use clear and unmistakable error (CUE) under </a:t>
            </a:r>
            <a:r>
              <a:rPr lang="en-US" sz="4000" b="1" i="0" u="sng" dirty="0">
                <a:solidFill>
                  <a:srgbClr val="0000FF"/>
                </a:solidFill>
                <a:effectLst/>
                <a:latin typeface="arial" panose="020B0604020202020204" pitchFamily="34" charset="0"/>
                <a:hlinkClick r:id="rId2"/>
              </a:rPr>
              <a:t>38 CFR 3.105</a:t>
            </a:r>
            <a:r>
              <a:rPr lang="en-US" sz="4000" b="0" i="0" dirty="0">
                <a:solidFill>
                  <a:srgbClr val="333333"/>
                </a:solidFill>
                <a:effectLst/>
                <a:latin typeface="arial" panose="020B0604020202020204" pitchFamily="34" charset="0"/>
              </a:rPr>
              <a:t> to reverse or revise, even if disadvantageous to the claimant, any prior VA decision. </a:t>
            </a:r>
            <a:endParaRPr lang="en-US" sz="4000" dirty="0"/>
          </a:p>
        </p:txBody>
      </p:sp>
    </p:spTree>
    <p:extLst>
      <p:ext uri="{BB962C8B-B14F-4D97-AF65-F5344CB8AC3E}">
        <p14:creationId xmlns:p14="http://schemas.microsoft.com/office/powerpoint/2010/main" val="2243416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8512E8-935A-B5BF-9D34-0D3C2B00E61B}"/>
              </a:ext>
            </a:extLst>
          </p:cNvPr>
          <p:cNvSpPr txBox="1"/>
          <p:nvPr/>
        </p:nvSpPr>
        <p:spPr>
          <a:xfrm>
            <a:off x="272716" y="288757"/>
            <a:ext cx="11357810" cy="4524315"/>
          </a:xfrm>
          <a:prstGeom prst="rect">
            <a:avLst/>
          </a:prstGeom>
          <a:noFill/>
        </p:spPr>
        <p:txBody>
          <a:bodyPr wrap="square">
            <a:spAutoFit/>
          </a:bodyPr>
          <a:lstStyle/>
          <a:p>
            <a:r>
              <a:rPr lang="en-US" sz="4800" b="0" i="0" dirty="0">
                <a:solidFill>
                  <a:srgbClr val="333333"/>
                </a:solidFill>
                <a:effectLst/>
                <a:latin typeface="arial" panose="020B0604020202020204" pitchFamily="34" charset="0"/>
              </a:rPr>
              <a:t>Any finding favorable to the claimant is binding on subsequent adjudicators, including both higher-level reviewers and other decisionmakers, except when rebutted by clear and unmistakable evidence to the contrary.</a:t>
            </a:r>
            <a:endParaRPr lang="en-US" sz="4800" dirty="0"/>
          </a:p>
        </p:txBody>
      </p:sp>
    </p:spTree>
    <p:extLst>
      <p:ext uri="{BB962C8B-B14F-4D97-AF65-F5344CB8AC3E}">
        <p14:creationId xmlns:p14="http://schemas.microsoft.com/office/powerpoint/2010/main" val="3023579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1B53CD-C31C-BF53-D985-85C32772D0EC}"/>
              </a:ext>
            </a:extLst>
          </p:cNvPr>
          <p:cNvSpPr txBox="1"/>
          <p:nvPr/>
        </p:nvSpPr>
        <p:spPr>
          <a:xfrm>
            <a:off x="177799" y="169333"/>
            <a:ext cx="11819467" cy="6340197"/>
          </a:xfrm>
          <a:prstGeom prst="rect">
            <a:avLst/>
          </a:prstGeom>
          <a:noFill/>
        </p:spPr>
        <p:txBody>
          <a:bodyPr wrap="square">
            <a:spAutoFit/>
          </a:bodyPr>
          <a:lstStyle/>
          <a:p>
            <a:pPr algn="l">
              <a:buNone/>
            </a:pPr>
            <a:r>
              <a:rPr lang="en-US" sz="4400" b="0" i="0" dirty="0">
                <a:solidFill>
                  <a:srgbClr val="333333"/>
                </a:solidFill>
                <a:effectLst/>
                <a:latin typeface="Arial" panose="020B0604020202020204" pitchFamily="34" charset="0"/>
              </a:rPr>
              <a:t>EXAMPLE; The Board issues a decision granting service connection for hearing loss. The rating decision effectuates the Board grant and assigns a noncompensable evaluation. In this case, the claimant may file a HLR for the assigned evaluation.</a:t>
            </a:r>
            <a:endParaRPr lang="en-US" sz="4400" b="0" i="0" dirty="0">
              <a:solidFill>
                <a:srgbClr val="333333"/>
              </a:solidFill>
              <a:effectLst/>
              <a:latin typeface="Helvetica Neue"/>
            </a:endParaRPr>
          </a:p>
          <a:p>
            <a:pPr algn="l">
              <a:buNone/>
            </a:pPr>
            <a:r>
              <a:rPr lang="en-US" sz="4400" b="0" i="0" dirty="0">
                <a:solidFill>
                  <a:srgbClr val="333333"/>
                </a:solidFill>
                <a:effectLst/>
                <a:latin typeface="arial" panose="020B0604020202020204" pitchFamily="34" charset="0"/>
              </a:rPr>
              <a:t>HLRs cannot be requested for proposed decisions.</a:t>
            </a:r>
            <a:endParaRPr lang="en-US" sz="4400" b="0" i="0" dirty="0">
              <a:solidFill>
                <a:srgbClr val="333333"/>
              </a:solidFill>
              <a:effectLst/>
              <a:latin typeface="Helvetica Neue"/>
            </a:endParaRPr>
          </a:p>
          <a:p>
            <a:pPr algn="l">
              <a:buNone/>
            </a:pPr>
            <a:r>
              <a:rPr lang="en-US" b="0" i="0" dirty="0">
                <a:solidFill>
                  <a:srgbClr val="333333"/>
                </a:solidFill>
                <a:effectLst/>
                <a:latin typeface="arial" panose="020B0604020202020204" pitchFamily="34" charset="0"/>
              </a:rPr>
              <a:t> </a:t>
            </a:r>
            <a:endParaRPr lang="en-US" b="0" i="0" dirty="0">
              <a:solidFill>
                <a:srgbClr val="333333"/>
              </a:solidFill>
              <a:effectLst/>
              <a:latin typeface="Helvetica Neue"/>
            </a:endParaRPr>
          </a:p>
          <a:p>
            <a:pPr algn="l">
              <a:buNone/>
            </a:pPr>
            <a:endParaRPr lang="en-US" b="0" i="0" dirty="0">
              <a:solidFill>
                <a:srgbClr val="333333"/>
              </a:solidFill>
              <a:effectLst/>
              <a:latin typeface="Helvetica Neue"/>
            </a:endParaRPr>
          </a:p>
          <a:p>
            <a:pPr algn="l">
              <a:buNone/>
            </a:pPr>
            <a:r>
              <a:rPr lang="en-US" b="0" i="0" dirty="0">
                <a:solidFill>
                  <a:srgbClr val="333333"/>
                </a:solidFill>
                <a:effectLst/>
                <a:latin typeface="arial" panose="020B0604020202020204" pitchFamily="34" charset="0"/>
              </a:rPr>
              <a:t> </a:t>
            </a:r>
            <a:endParaRPr lang="en-US" b="0" i="0" dirty="0">
              <a:solidFill>
                <a:srgbClr val="333333"/>
              </a:solidFill>
              <a:effectLst/>
              <a:latin typeface="Helvetica Neue"/>
            </a:endParaRPr>
          </a:p>
        </p:txBody>
      </p:sp>
    </p:spTree>
    <p:extLst>
      <p:ext uri="{BB962C8B-B14F-4D97-AF65-F5344CB8AC3E}">
        <p14:creationId xmlns:p14="http://schemas.microsoft.com/office/powerpoint/2010/main" val="1171132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B45A14-7DE2-5BC6-832D-237390367910}"/>
              </a:ext>
            </a:extLst>
          </p:cNvPr>
          <p:cNvSpPr txBox="1"/>
          <p:nvPr/>
        </p:nvSpPr>
        <p:spPr>
          <a:xfrm>
            <a:off x="220133" y="169333"/>
            <a:ext cx="11726334" cy="6186309"/>
          </a:xfrm>
          <a:prstGeom prst="rect">
            <a:avLst/>
          </a:prstGeom>
          <a:noFill/>
        </p:spPr>
        <p:txBody>
          <a:bodyPr wrap="square">
            <a:spAutoFit/>
          </a:bodyPr>
          <a:lstStyle/>
          <a:p>
            <a:r>
              <a:rPr lang="en-US" sz="3600" dirty="0"/>
              <a:t>The  HLR evidentiary record is closed as of the date of the decision notice of the issue receiving review, which can include a new or supplemental claim decision.  An HLR reviewer cannot consider any evidence that was not of record at the time of the contested decision.  However, after a decision to grant a benefit, such as service connection (SC), using a favorable finding, rather than a formal rating decision, the reviewer may return the HLR for additional development of all downstream issues, (e.g., evaluation, effective date, or entitlement to ancillary benefits). </a:t>
            </a:r>
          </a:p>
        </p:txBody>
      </p:sp>
    </p:spTree>
    <p:extLst>
      <p:ext uri="{BB962C8B-B14F-4D97-AF65-F5344CB8AC3E}">
        <p14:creationId xmlns:p14="http://schemas.microsoft.com/office/powerpoint/2010/main" val="940198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9A0A38-55A2-4305-EAF6-BAD50BC873E7}"/>
              </a:ext>
            </a:extLst>
          </p:cNvPr>
          <p:cNvSpPr txBox="1"/>
          <p:nvPr/>
        </p:nvSpPr>
        <p:spPr>
          <a:xfrm>
            <a:off x="220132" y="423333"/>
            <a:ext cx="11895667" cy="4708981"/>
          </a:xfrm>
          <a:prstGeom prst="rect">
            <a:avLst/>
          </a:prstGeom>
          <a:noFill/>
        </p:spPr>
        <p:txBody>
          <a:bodyPr wrap="square">
            <a:spAutoFit/>
          </a:bodyPr>
          <a:lstStyle/>
          <a:p>
            <a:r>
              <a:rPr lang="en-US" sz="6000" dirty="0"/>
              <a:t>Note: Late flowing evidence can be considered on an HLR if the evidence is date stamped prior to the notification letter of the decision being reviewed.</a:t>
            </a:r>
          </a:p>
        </p:txBody>
      </p:sp>
    </p:spTree>
    <p:extLst>
      <p:ext uri="{BB962C8B-B14F-4D97-AF65-F5344CB8AC3E}">
        <p14:creationId xmlns:p14="http://schemas.microsoft.com/office/powerpoint/2010/main" val="308594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B22791-3697-1492-812E-9FA458BD388A}"/>
              </a:ext>
            </a:extLst>
          </p:cNvPr>
          <p:cNvSpPr txBox="1"/>
          <p:nvPr/>
        </p:nvSpPr>
        <p:spPr>
          <a:xfrm>
            <a:off x="272716" y="336884"/>
            <a:ext cx="11566358" cy="5078313"/>
          </a:xfrm>
          <a:prstGeom prst="rect">
            <a:avLst/>
          </a:prstGeom>
          <a:noFill/>
        </p:spPr>
        <p:txBody>
          <a:bodyPr wrap="square">
            <a:spAutoFit/>
          </a:bodyPr>
          <a:lstStyle/>
          <a:p>
            <a:r>
              <a:rPr lang="en-US" sz="3600" b="0" i="1" dirty="0">
                <a:solidFill>
                  <a:srgbClr val="333333"/>
                </a:solidFill>
                <a:effectLst/>
                <a:latin typeface="arial" panose="020B0604020202020204" pitchFamily="34" charset="0"/>
              </a:rPr>
              <a:t>Difference of opinion</a:t>
            </a:r>
            <a:r>
              <a:rPr lang="en-US" sz="3600" b="0" i="0" dirty="0">
                <a:solidFill>
                  <a:srgbClr val="333333"/>
                </a:solidFill>
                <a:effectLst/>
                <a:latin typeface="arial" panose="020B0604020202020204" pitchFamily="34" charset="0"/>
              </a:rPr>
              <a:t> involves the </a:t>
            </a:r>
            <a:r>
              <a:rPr lang="en-US" sz="3600" b="0" i="1" dirty="0">
                <a:solidFill>
                  <a:srgbClr val="333333"/>
                </a:solidFill>
                <a:effectLst/>
                <a:latin typeface="arial" panose="020B0604020202020204" pitchFamily="34" charset="0"/>
              </a:rPr>
              <a:t>de novo</a:t>
            </a:r>
            <a:r>
              <a:rPr lang="en-US" sz="3600" b="0" i="0" dirty="0">
                <a:solidFill>
                  <a:srgbClr val="333333"/>
                </a:solidFill>
                <a:effectLst/>
                <a:latin typeface="arial" panose="020B0604020202020204" pitchFamily="34" charset="0"/>
              </a:rPr>
              <a:t> re-examination of a prior decision and its associated evidence. It allows re-weighing of that prior evidence, so the decision maker may make a new decision without regard to the earlier one. The reviewer cannot use </a:t>
            </a:r>
            <a:r>
              <a:rPr lang="en-US" sz="3600" b="0" i="0" dirty="0" err="1">
                <a:solidFill>
                  <a:srgbClr val="333333"/>
                </a:solidFill>
                <a:effectLst/>
                <a:latin typeface="arial" panose="020B0604020202020204" pitchFamily="34" charset="0"/>
              </a:rPr>
              <a:t>DoO</a:t>
            </a:r>
            <a:r>
              <a:rPr lang="en-US" sz="3600" b="0" i="0" dirty="0">
                <a:solidFill>
                  <a:srgbClr val="333333"/>
                </a:solidFill>
                <a:effectLst/>
                <a:latin typeface="arial" panose="020B0604020202020204" pitchFamily="34" charset="0"/>
              </a:rPr>
              <a:t> to revise the prior decision in a manner that would be less advantageous to the claimant. However, the reviewer may use CUE to adversely revise a decision when necessary.</a:t>
            </a:r>
            <a:endParaRPr lang="en-US" sz="3600" dirty="0"/>
          </a:p>
        </p:txBody>
      </p:sp>
    </p:spTree>
    <p:extLst>
      <p:ext uri="{BB962C8B-B14F-4D97-AF65-F5344CB8AC3E}">
        <p14:creationId xmlns:p14="http://schemas.microsoft.com/office/powerpoint/2010/main" val="3220604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1429</TotalTime>
  <Words>1709</Words>
  <Application>Microsoft Office PowerPoint</Application>
  <PresentationFormat>Widescreen</PresentationFormat>
  <Paragraphs>44</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Aptos</vt:lpstr>
      <vt:lpstr>Aptos Display</vt:lpstr>
      <vt:lpstr>arial</vt:lpstr>
      <vt:lpstr>arial</vt:lpstr>
      <vt:lpstr>Helvetica Neue</vt:lpstr>
      <vt:lpstr>Office Theme</vt:lpstr>
      <vt:lpstr> HIGHER LEVEL REVIEWS SUPPLEMENTAL CLAIMS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Sauk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Tony Tyczynski</dc:creator>
  <cp:lastModifiedBy>Tony Tyczynski</cp:lastModifiedBy>
  <cp:revision>2</cp:revision>
  <dcterms:created xsi:type="dcterms:W3CDTF">2026-04-25T14:28:38Z</dcterms:created>
  <dcterms:modified xsi:type="dcterms:W3CDTF">2026-04-29T12:56:05Z</dcterms:modified>
</cp:coreProperties>
</file>