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36" r:id="rId3"/>
    <p:sldId id="337" r:id="rId4"/>
    <p:sldId id="263" r:id="rId5"/>
    <p:sldId id="271" r:id="rId6"/>
    <p:sldId id="273" r:id="rId7"/>
    <p:sldId id="320" r:id="rId8"/>
    <p:sldId id="321" r:id="rId9"/>
    <p:sldId id="315" r:id="rId10"/>
    <p:sldId id="275" r:id="rId11"/>
    <p:sldId id="261" r:id="rId12"/>
    <p:sldId id="274" r:id="rId13"/>
    <p:sldId id="297" r:id="rId14"/>
    <p:sldId id="280" r:id="rId15"/>
    <p:sldId id="276" r:id="rId16"/>
    <p:sldId id="278" r:id="rId17"/>
    <p:sldId id="277" r:id="rId18"/>
    <p:sldId id="340" r:id="rId19"/>
    <p:sldId id="286" r:id="rId20"/>
    <p:sldId id="298" r:id="rId21"/>
    <p:sldId id="299" r:id="rId22"/>
    <p:sldId id="338" r:id="rId23"/>
    <p:sldId id="288" r:id="rId24"/>
    <p:sldId id="289" r:id="rId25"/>
    <p:sldId id="300" r:id="rId26"/>
    <p:sldId id="287" r:id="rId27"/>
    <p:sldId id="335" r:id="rId28"/>
    <p:sldId id="290" r:id="rId29"/>
    <p:sldId id="291" r:id="rId30"/>
    <p:sldId id="301" r:id="rId31"/>
    <p:sldId id="304" r:id="rId32"/>
    <p:sldId id="309" r:id="rId33"/>
    <p:sldId id="302" r:id="rId34"/>
    <p:sldId id="303" r:id="rId35"/>
    <p:sldId id="305" r:id="rId36"/>
    <p:sldId id="308" r:id="rId37"/>
    <p:sldId id="316" r:id="rId38"/>
    <p:sldId id="310" r:id="rId39"/>
    <p:sldId id="292" r:id="rId40"/>
    <p:sldId id="311" r:id="rId41"/>
    <p:sldId id="307" r:id="rId42"/>
    <p:sldId id="306" r:id="rId43"/>
    <p:sldId id="293" r:id="rId44"/>
    <p:sldId id="334" r:id="rId45"/>
    <p:sldId id="327" r:id="rId46"/>
    <p:sldId id="323" r:id="rId47"/>
    <p:sldId id="294" r:id="rId48"/>
    <p:sldId id="324" r:id="rId49"/>
    <p:sldId id="322" r:id="rId50"/>
    <p:sldId id="314" r:id="rId51"/>
    <p:sldId id="325" r:id="rId52"/>
    <p:sldId id="313" r:id="rId53"/>
    <p:sldId id="328" r:id="rId54"/>
    <p:sldId id="329" r:id="rId55"/>
    <p:sldId id="330" r:id="rId56"/>
    <p:sldId id="331" r:id="rId57"/>
    <p:sldId id="296" r:id="rId58"/>
    <p:sldId id="295" r:id="rId59"/>
    <p:sldId id="312" r:id="rId60"/>
    <p:sldId id="319" r:id="rId61"/>
    <p:sldId id="318" r:id="rId62"/>
    <p:sldId id="332" r:id="rId63"/>
    <p:sldId id="333" r:id="rId64"/>
    <p:sldId id="339" r:id="rId65"/>
    <p:sldId id="279" r:id="rId66"/>
    <p:sldId id="260" r:id="rId6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2" d="100"/>
          <a:sy n="112" d="100"/>
        </p:scale>
        <p:origin x="5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4/21/2026</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4/21/2026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4/21/2026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4/21/2026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4/21/2026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4/21/2026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4/21/2026</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pmc.ncbi.nlm.nih.gov/articles/PMC6530037/" TargetMode="External"/><Relationship Id="rId2" Type="http://schemas.openxmlformats.org/officeDocument/2006/relationships/hyperlink" Target="https://www.mayoclinic.org/diseases-conditions/obesity/symptoms-causes/syc-20375742" TargetMode="External"/><Relationship Id="rId1" Type="http://schemas.openxmlformats.org/officeDocument/2006/relationships/slideLayout" Target="../slideLayouts/slideLayout5.xml"/><Relationship Id="rId5" Type="http://schemas.openxmlformats.org/officeDocument/2006/relationships/hyperlink" Target="https://www.cdc.gov/obesity/risk-factors/risk-factors.html" TargetMode="External"/><Relationship Id="rId4" Type="http://schemas.openxmlformats.org/officeDocument/2006/relationships/hyperlink" Target="https://www.nhlbi.nih.gov/health/overweight-and-obesity/caus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hyperlink" Target="https://knowva.ebenefits.va.gov/system/templates/selfservice/va_ssnew/help/customer/locale/en-US/portal/554400000001018/content/554400000180518/M21-1-Part-V-Subpart-iii-Chapter-11-Endocrine-Conditions"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search?q=Atrial+Fibrillation+Secondary+to+CAD&amp;sca_esv=58faf45c7c4dd337&amp;rlz=1C1GCEU_enUS878US878&amp;biw=1920&amp;bih=919&amp;ei=nFXqaafRN-6iptQPmZC3-AI&amp;ved=2ahUKEwj2kuLKvoSUAxWXkYkEHW5xNzgQgK4QegQIBBAT&amp;uact=5&amp;oq=CardioVascular+VA++Case+Law&amp;gs_lp=Egxnd3Mtd2l6LXNlcnAiG0NhcmRpb1Zhc2N1bGFyIFZBICBDYXNlIExhdzIFEAAY7wUyBRAAGO8FMgUQABjvBTIFEAAY7wVIlg5Q5wRYpgpwAXgAkAEAmAFxoAGqAqoBAzMuMbgBA8gBAPgBAZgCBKACtwLCAggQIRigARjDBJgDAIgGAZIHAzMuMaAHqQmyBwMzLjG4B7cCwgcDMC40yAcHgAgB&amp;sclient=gws-wiz-serp&amp;mstk=AUtExfC1A7JkTsV27EdU81tUaczihYXBEzRems1XI0-AiNh3Ufz_iZKa1gylcHcJApSFh8VvYhdQZMjkWTpLP5fQHXBeHHSZKevfhs9pGPPYV7LKay0jeyTk8my__01h9v-Sbb4&amp;csui=3" TargetMode="External"/><Relationship Id="rId2" Type="http://schemas.openxmlformats.org/officeDocument/2006/relationships/hyperlink" Target="https://www.google.com/search?q=Heart+Disease+Secondary+to+PTSD&amp;sca_esv=58faf45c7c4dd337&amp;rlz=1C1GCEU_enUS878US878&amp;biw=1920&amp;bih=919&amp;ei=nFXqaafRN-6iptQPmZC3-AI&amp;ved=2ahUKEwj2kuLKvoSUAxWXkYkEHW5xNzgQgK4QegQIBBAK&amp;uact=5&amp;oq=CardioVascular+VA++Case+Law&amp;gs_lp=Egxnd3Mtd2l6LXNlcnAiG0NhcmRpb1Zhc2N1bGFyIFZBICBDYXNlIExhdzIFEAAY7wUyBRAAGO8FMgUQABjvBTIFEAAY7wVIlg5Q5wRYpgpwAXgAkAEAmAFxoAGqAqoBAzMuMbgBA8gBAPgBAZgCBKACtwLCAggQIRigARjDBJgDAIgGAZIHAzMuMaAHqQmyBwMzLjG4B7cCwgcDMC40yAcHgAgB&amp;sclient=gws-wiz-serp&amp;mstk=AUtExfC1A7JkTsV27EdU81tUaczihYXBEzRems1XI0-AiNh3Ufz_iZKa1gylcHcJApSFh8VvYhdQZMjkWTpLP5fQHXBeHHSZKevfhs9pGPPYV7LKay0jeyTk8my__01h9v-Sbb4&amp;csui=3"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s://pmc.ncbi.nlm.nih.gov/articles/PMC3867090/#:~:text=Jones%20et%20al3%20reported,positions%2C%20and%20prolonged%20static%20positioning" TargetMode="External"/><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hyperlink" Target="https://ph.health.mil/topics/discond/ptsaip/Pages/Army-Injuries-Causes-Risk-Factors-and-Prevention-Overview.aspx#:~:text=What%20are%20the%20most%20common,compared%20to%20non%2Dparatroopers" TargetMode="Externa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g"/><Relationship Id="rId7" Type="http://schemas.openxmlformats.org/officeDocument/2006/relationships/hyperlink" Target="https://www.google.com/search?sca_esv=33b5970ecd4ab1db&amp;rlz=1C1GCEU_enUS878US878&amp;q=Combination+Therapy&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AxAQ&amp;biw=1920&amp;bih=919&amp;dpr=1&amp;mstk=AUtExfC5eoq4if5xOZqFhfwq-4VOdvdN7yykNd_ZC6TfKF5eQlv9hXBit8Iz7EKIv9v3hLAflGWDXKwhCVpaOkdsf7ULFQRehMgRBR_h0_X_SsIEhwFRTzLllV2bYA5bVjH-5-0&amp;csui=3" TargetMode="External"/><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hyperlink" Target="https://www.google.com/search?sca_esv=33b5970ecd4ab1db&amp;rlz=1C1GCEU_enUS878US878&amp;q=Topical+Agents&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AxAL&amp;biw=1920&amp;bih=919&amp;dpr=1&amp;mstk=AUtExfC5eoq4if5xOZqFhfwq-4VOdvdN7yykNd_ZC6TfKF5eQlv9hXBit8Iz7EKIv9v3hLAflGWDXKwhCVpaOkdsf7ULFQRehMgRBR_h0_X_SsIEhwFRTzLllV2bYA5bVjH-5-0&amp;csui=3" TargetMode="External"/><Relationship Id="rId5" Type="http://schemas.openxmlformats.org/officeDocument/2006/relationships/hyperlink" Target="https://www.google.com/search?sca_esv=33b5970ecd4ab1db&amp;rlz=1C1GCEU_enUS878US878&amp;q=Acetaminophen+%28Tylenol%29&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AxAG&amp;biw=1920&amp;bih=919&amp;dpr=1&amp;mstk=AUtExfC5eoq4if5xOZqFhfwq-4VOdvdN7yykNd_ZC6TfKF5eQlv9hXBit8Iz7EKIv9v3hLAflGWDXKwhCVpaOkdsf7ULFQRehMgRBR_h0_X_SsIEhwFRTzLllV2bYA5bVjH-5-0&amp;csui=3" TargetMode="External"/><Relationship Id="rId4" Type="http://schemas.openxmlformats.org/officeDocument/2006/relationships/hyperlink" Target="https://www.google.com/search?sca_esv=33b5970ecd4ab1db&amp;rlz=1C1GCEU_enUS878US878&amp;q=NSAIDs+%28Nonsteroidal+Anti-inflammatory+Drugs%29&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AxAB&amp;biw=1920&amp;bih=919&amp;dpr=1&amp;mstk=AUtExfC5eoq4if5xOZqFhfwq-4VOdvdN7yykNd_ZC6TfKF5eQlv9hXBit8Iz7EKIv9v3hLAflGWDXKwhCVpaOkdsf7ULFQRehMgRBR_h0_X_SsIEhwFRTzLllV2bYA5bVjH-5-0&amp;csui=3" TargetMode="External"/><Relationship Id="rId9"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hyperlink" Target="https://www.google.com/search?sca_esv=33b5970ecd4ab1db&amp;rlz=1C1GCEU_enUS878US878&amp;q=JAK+Inhibitors&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BRAH&amp;biw=1920&amp;bih=919&amp;dpr=1&amp;mstk=AUtExfC5eoq4if5xOZqFhfwq-4VOdvdN7yykNd_ZC6TfKF5eQlv9hXBit8Iz7EKIv9v3hLAflGWDXKwhCVpaOkdsf7ULFQRehMgRBR_h0_X_SsIEhwFRTzLllV2bYA5bVjH-5-0&amp;csui=3" TargetMode="External"/><Relationship Id="rId3" Type="http://schemas.openxmlformats.org/officeDocument/2006/relationships/image" Target="../media/image3.jpg"/><Relationship Id="rId7" Type="http://schemas.openxmlformats.org/officeDocument/2006/relationships/hyperlink" Target="https://www.google.com/search?sca_esv=33b5970ecd4ab1db&amp;rlz=1C1GCEU_enUS878US878&amp;q=Biologics&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BRAF&amp;biw=1920&amp;bih=919&amp;dpr=1&amp;mstk=AUtExfC5eoq4if5xOZqFhfwq-4VOdvdN7yykNd_ZC6TfKF5eQlv9hXBit8Iz7EKIv9v3hLAflGWDXKwhCVpaOkdsf7ULFQRehMgRBR_h0_X_SsIEhwFRTzLllV2bYA5bVjH-5-0&amp;csui=3" TargetMode="External"/><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hyperlink" Target="https://www.google.com/search?sca_esv=33b5970ecd4ab1db&amp;rlz=1C1GCEU_enUS878US878&amp;q=Disease-Modifying+Antirheumatic+Drugs+%28DMARDs%29&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BRAD&amp;biw=1920&amp;bih=919&amp;dpr=1&amp;mstk=AUtExfC5eoq4if5xOZqFhfwq-4VOdvdN7yykNd_ZC6TfKF5eQlv9hXBit8Iz7EKIv9v3hLAflGWDXKwhCVpaOkdsf7ULFQRehMgRBR_h0_X_SsIEhwFRTzLllV2bYA5bVjH-5-0&amp;csui=3" TargetMode="External"/><Relationship Id="rId5" Type="http://schemas.openxmlformats.org/officeDocument/2006/relationships/hyperlink" Target="https://www.google.com/search?sca_esv=33b5970ecd4ab1db&amp;rlz=1C1GCEU_enUS878US878&amp;q=Corticosteroids&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BRAB&amp;biw=1920&amp;bih=919&amp;dpr=1&amp;mstk=AUtExfC5eoq4if5xOZqFhfwq-4VOdvdN7yykNd_ZC6TfKF5eQlv9hXBit8Iz7EKIv9v3hLAflGWDXKwhCVpaOkdsf7ULFQRehMgRBR_h0_X_SsIEhwFRTzLllV2bYA5bVjH-5-0&amp;csui=3" TargetMode="External"/><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hyperlink" Target="https://www.google.com/search?sca_esv=33b5970ecd4ab1db&amp;rlz=1C1GCEU_enUS878US878&amp;q=Weak+Opioids%2FAnticonvulsants&amp;source=lnms&amp;fbs=ADc_l-ZMtfrlQ0SU6L2D0-D344flK_W5FpVHTGLgFEbOlDFdXSwaj5EyGe2VAau3V-uITQsFU7IKBX1xmVyn37779pC1DI_x1Qn5_uPc0dRNzwG9gbrs4RHv_2HA69KrPrJdGWoptlmXnyZpqYJiXpS3Ef8_FUGrijBfyMDcKIPyChs4si-dFrFXGL5Jj0x_-iPgT5_Q6Fv_pXzKHFk0AiKMkqgGDCQlB_s_QeBrBxDlYewKG8srwNs&amp;sa=X&amp;ved=2ahUKEwj0oOCPlISUAxWdjYkEHbRLNVwQgK4QegQIBRAJ&amp;biw=1920&amp;bih=919&amp;dpr=1&amp;mstk=AUtExfC5eoq4if5xOZqFhfwq-4VOdvdN7yykNd_ZC6TfKF5eQlv9hXBit8Iz7EKIv9v3hLAflGWDXKwhCVpaOkdsf7ULFQRehMgRBR_h0_X_SsIEhwFRTzLllV2bYA5bVjH-5-0&amp;csui=3"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s://www.ecfr.gov/current/title-38/chapter-I/part-4/subpart-B/subject-group-ECFRd3005f7d828ea7b/section-4.71a"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2" Type="http://schemas.openxmlformats.org/officeDocument/2006/relationships/hyperlink" Target="https://www.google.com/search?q=38+USC+%C2%A7+1120&amp;rlz=1C1GCEU_enUS878US878&amp;biw=1920&amp;bih=919&amp;sca_esv=2a30541cd13cdf7a&amp;ei=dT3qaZ_5HdKIptQPm4PXsA0&amp;ved=2ahUKEwjsl-_xqISUAxVaCoYAHSZWEiUQgK4QegQIAxAG&amp;uact=5&amp;oq=military+respiratory+illnesses+cfr+38+M21+Case+law+&amp;gs_lp=Egxnd3Mtd2l6LXNlcnAiM21pbGl0YXJ5IHJlc3BpcmF0b3J5IGlsbG5lc3NlcyBjZnIgMzggTTIxIENhc2UgbGF3IDIFECEYoAEyBRAhGKABMgUQIRigATIFECEYoAEyBRAhGKsCMgUQIRirAkiUNVD6AVijL3ABeAGQAQGYAX-gAZsJqgEEMTEuM7gBA8gBAPgBAZgCDqACkgnCAgoQABhHGNYEGLADwgIFECEYnwWYAwCIBgGQBgiSBwQxMi4yoAf5T7IHBDExLjK4B4sJwgcHMC40LjkuMcgHRIAIAQ&amp;sclient=gws-wiz-serp&amp;mstk=AUtExfAyatd2PQelr7ZNdDEwO3zSDnPChGBJO_DLyw0wCKKdNWtNw2zSXpyUAuCxDv82MJoWAYHUKI1a5nIQRwc7dDBY9L9uh_H7Ak9Z5XV50I_Md58SS0k2Zw27739dqSqS5Ps&amp;csui=3"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www.google.com/search?q=M21-1%2C+Part+VIII.iii.7.C.1.b&amp;rlz=1C1GCEU_enUS878US878&amp;biw=1920&amp;bih=919&amp;sca_esv=2a30541cd13cdf7a&amp;ei=dT3qaZ_5HdKIptQPm4PXsA0&amp;ved=2ahUKEwjsl-_xqISUAxVaCoYAHSZWEiUQgK4QegQIAxAQ&amp;uact=5&amp;oq=military+respiratory+illnesses+cfr+38+M21+Case+law+&amp;gs_lp=Egxnd3Mtd2l6LXNlcnAiM21pbGl0YXJ5IHJlc3BpcmF0b3J5IGlsbG5lc3NlcyBjZnIgMzggTTIxIENhc2UgbGF3IDIFECEYoAEyBRAhGKABMgUQIRigATIFECEYoAEyBRAhGKsCMgUQIRirAkiUNVD6AVijL3ABeAGQAQGYAX-gAZsJqgEEMTEuM7gBA8gBAPgBAZgCDqACkgnCAgoQABhHGNYEGLADwgIFECEYnwWYAwCIBgGQBgiSBwQxMi4yoAf5T7IHBDExLjK4B4sJwgcHMC40LjkuMcgHRIAIAQ&amp;sclient=gws-wiz-serp&amp;mstk=AUtExfAyatd2PQelr7ZNdDEwO3zSDnPChGBJO_DLyw0wCKKdNWtNw2zSXpyUAuCxDv82MJoWAYHUKI1a5nIQRwc7dDBY9L9uh_H7Ak9Z5XV50I_Md58SS0k2Zw27739dqSqS5Ps&amp;csui=3"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hyperlink" Target="https://www.youtube.com/watch?v=3c7GqpoM6wU" TargetMode="Externa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78" name="Picture 1077">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79" name="Group 1078">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71" name="Rectangle 1070">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0"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73" name="Rectangle 1072">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Picture 4">
            <a:extLst>
              <a:ext uri="{FF2B5EF4-FFF2-40B4-BE49-F238E27FC236}">
                <a16:creationId xmlns:a16="http://schemas.microsoft.com/office/drawing/2014/main" id="{FF9D9989-5DD0-99B6-9AED-5C79475FC8F9}"/>
              </a:ext>
            </a:extLst>
          </p:cNvPr>
          <p:cNvPicPr>
            <a:picLocks noChangeAspect="1"/>
          </p:cNvPicPr>
          <p:nvPr/>
        </p:nvPicPr>
        <p:blipFill>
          <a:blip r:embed="rId4"/>
          <a:srcRect l="9340" r="26894" b="1"/>
          <a:stretch>
            <a:fillRect/>
          </a:stretch>
        </p:blipFill>
        <p:spPr>
          <a:xfrm>
            <a:off x="8081580" y="10"/>
            <a:ext cx="4110420" cy="6857528"/>
          </a:xfrm>
          <a:prstGeom prst="rect">
            <a:avLst/>
          </a:prstGeom>
          <a:ln>
            <a:noFill/>
          </a:ln>
        </p:spPr>
      </p:pic>
      <p:pic>
        <p:nvPicPr>
          <p:cNvPr id="6" name="Picture 5">
            <a:extLst>
              <a:ext uri="{FF2B5EF4-FFF2-40B4-BE49-F238E27FC236}">
                <a16:creationId xmlns:a16="http://schemas.microsoft.com/office/drawing/2014/main" id="{29A70CA0-5CBA-84DF-1BC0-02D6D1BC097B}"/>
              </a:ext>
            </a:extLst>
          </p:cNvPr>
          <p:cNvPicPr>
            <a:picLocks noChangeAspect="1"/>
          </p:cNvPicPr>
          <p:nvPr/>
        </p:nvPicPr>
        <p:blipFill>
          <a:blip r:embed="rId5"/>
          <a:srcRect l="21723" r="13666" b="1"/>
          <a:stretch>
            <a:fillRect/>
          </a:stretch>
        </p:blipFill>
        <p:spPr>
          <a:xfrm>
            <a:off x="-1" y="-1"/>
            <a:ext cx="8129874" cy="6857539"/>
          </a:xfrm>
          <a:prstGeom prst="rect">
            <a:avLst/>
          </a:prstGeom>
          <a:ln>
            <a:noFill/>
          </a:ln>
        </p:spPr>
      </p:pic>
      <p:sp>
        <p:nvSpPr>
          <p:cNvPr id="1075" name="Rectangle 1074">
            <a:extLst>
              <a:ext uri="{FF2B5EF4-FFF2-40B4-BE49-F238E27FC236}">
                <a16:creationId xmlns:a16="http://schemas.microsoft.com/office/drawing/2014/main" id="{8C565676-DBA5-40B0-B4E9-1EE625D15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609600"/>
            <a:ext cx="6100732" cy="5638800"/>
          </a:xfrm>
          <a:prstGeom prst="rect">
            <a:avLst/>
          </a:pr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685801" y="1226114"/>
            <a:ext cx="4950741" cy="1153020"/>
          </a:xfrm>
        </p:spPr>
        <p:txBody>
          <a:bodyPr vert="horz" lIns="91440" tIns="45720" rIns="91440" bIns="45720" rtlCol="0" anchor="ctr">
            <a:noAutofit/>
          </a:bodyPr>
          <a:lstStyle/>
          <a:p>
            <a:pPr algn="ctr"/>
            <a:r>
              <a:rPr lang="en-US" sz="3600" b="1" dirty="0">
                <a:solidFill>
                  <a:schemeClr val="tx1"/>
                </a:solidFill>
              </a:rPr>
              <a:t>Spring Conference</a:t>
            </a:r>
            <a:br>
              <a:rPr lang="en-US" sz="3600" b="1" dirty="0">
                <a:solidFill>
                  <a:schemeClr val="tx1"/>
                </a:solidFill>
              </a:rPr>
            </a:br>
            <a:r>
              <a:rPr lang="en-US" sz="3600" b="1" dirty="0" err="1">
                <a:solidFill>
                  <a:schemeClr val="tx1"/>
                </a:solidFill>
              </a:rPr>
              <a:t>Ctvso</a:t>
            </a:r>
            <a:r>
              <a:rPr lang="en-US" sz="3600" b="1" dirty="0">
                <a:solidFill>
                  <a:schemeClr val="tx1"/>
                </a:solidFill>
              </a:rPr>
              <a:t> Training</a:t>
            </a:r>
            <a:br>
              <a:rPr lang="en-US" sz="3600" b="1" dirty="0">
                <a:solidFill>
                  <a:schemeClr val="tx1"/>
                </a:solidFill>
              </a:rPr>
            </a:br>
            <a:r>
              <a:rPr lang="en-US" sz="3600" b="1" dirty="0">
                <a:solidFill>
                  <a:schemeClr val="tx1"/>
                </a:solidFill>
              </a:rPr>
              <a:t>Presents:</a:t>
            </a:r>
            <a:br>
              <a:rPr lang="en-US" sz="3600" b="1" dirty="0">
                <a:solidFill>
                  <a:schemeClr val="tx1"/>
                </a:solidFill>
              </a:rPr>
            </a:br>
            <a:r>
              <a:rPr lang="en-US" sz="3600" b="1" dirty="0">
                <a:solidFill>
                  <a:schemeClr val="tx1"/>
                </a:solidFill>
              </a:rPr>
              <a:t>Secondary Conditions</a:t>
            </a:r>
          </a:p>
        </p:txBody>
      </p:sp>
      <p:sp>
        <p:nvSpPr>
          <p:cNvPr id="3" name="Subtitle 2"/>
          <p:cNvSpPr>
            <a:spLocks noGrp="1"/>
          </p:cNvSpPr>
          <p:nvPr>
            <p:ph type="subTitle" idx="1"/>
          </p:nvPr>
        </p:nvSpPr>
        <p:spPr>
          <a:xfrm>
            <a:off x="685801" y="3879791"/>
            <a:ext cx="4950741" cy="1494794"/>
          </a:xfrm>
        </p:spPr>
        <p:txBody>
          <a:bodyPr vert="horz" lIns="91440" tIns="45720" rIns="91440" bIns="45720" rtlCol="0" anchor="ctr">
            <a:normAutofit fontScale="70000" lnSpcReduction="20000"/>
          </a:bodyPr>
          <a:lstStyle/>
          <a:p>
            <a:pPr marL="0" marR="0" lvl="0" indent="-228600" algn="ctr" fontAlgn="auto">
              <a:spcBef>
                <a:spcPts val="1000"/>
              </a:spcBef>
              <a:spcAft>
                <a:spcPts val="0"/>
              </a:spcAft>
              <a:buFont typeface="Arial" panose="020B0604020202020204" pitchFamily="34" charset="0"/>
              <a:buChar char="•"/>
              <a:tabLst/>
              <a:defRPr/>
            </a:pPr>
            <a:r>
              <a:rPr kumimoji="0" lang="en-US" sz="2600" b="1" i="0" u="none" strike="noStrike" spc="0" normalizeH="0" noProof="0" dirty="0">
                <a:ln>
                  <a:noFill/>
                </a:ln>
                <a:solidFill>
                  <a:schemeClr val="tx1"/>
                </a:solidFill>
                <a:uLnTx/>
                <a:uFillTx/>
              </a:rPr>
              <a:t>Buffalo County Veteran Service Officer:  Felicia M. Decker </a:t>
            </a:r>
          </a:p>
          <a:p>
            <a:pPr marL="0" marR="0" lvl="0" indent="-228600" algn="ctr" fontAlgn="auto">
              <a:spcBef>
                <a:spcPts val="1000"/>
              </a:spcBef>
              <a:spcAft>
                <a:spcPts val="0"/>
              </a:spcAft>
              <a:buFont typeface="Arial" panose="020B0604020202020204" pitchFamily="34" charset="0"/>
              <a:buChar char="•"/>
              <a:tabLst/>
              <a:defRPr/>
            </a:pPr>
            <a:r>
              <a:rPr kumimoji="0" lang="en-US" sz="2600" b="1" i="0" u="none" strike="noStrike" spc="0" normalizeH="0" noProof="0" dirty="0">
                <a:ln>
                  <a:noFill/>
                </a:ln>
                <a:solidFill>
                  <a:schemeClr val="tx1"/>
                </a:solidFill>
                <a:uLnTx/>
                <a:uFillTx/>
              </a:rPr>
              <a:t>608-685-6219  </a:t>
            </a:r>
          </a:p>
          <a:p>
            <a:pPr marL="0" marR="0" lvl="0" indent="-228600" algn="ctr" fontAlgn="auto">
              <a:spcBef>
                <a:spcPts val="1000"/>
              </a:spcBef>
              <a:spcAft>
                <a:spcPts val="0"/>
              </a:spcAft>
              <a:buFont typeface="Arial" panose="020B0604020202020204" pitchFamily="34" charset="0"/>
              <a:buChar char="•"/>
              <a:tabLst/>
              <a:defRPr/>
            </a:pPr>
            <a:r>
              <a:rPr kumimoji="0" lang="en-US" sz="2600" b="1" i="0" u="none" strike="noStrike" spc="0" normalizeH="0" noProof="0" dirty="0" err="1">
                <a:ln>
                  <a:noFill/>
                </a:ln>
                <a:solidFill>
                  <a:schemeClr val="tx1"/>
                </a:solidFill>
                <a:uLnTx/>
                <a:uFillTx/>
              </a:rPr>
              <a:t>felicia.decker</a:t>
            </a:r>
            <a:r>
              <a:rPr kumimoji="0" lang="en-US" sz="2600" b="1" i="0" u="none" strike="noStrike" spc="0" normalizeH="0" noProof="0" dirty="0">
                <a:ln>
                  <a:noFill/>
                </a:ln>
                <a:solidFill>
                  <a:schemeClr val="tx1"/>
                </a:solidFill>
                <a:uLnTx/>
                <a:uFillTx/>
              </a:rPr>
              <a:t>@</a:t>
            </a:r>
            <a:r>
              <a:rPr lang="en-US" sz="2600" b="1" dirty="0">
                <a:solidFill>
                  <a:schemeClr val="tx1"/>
                </a:solidFill>
              </a:rPr>
              <a:t>buffalocountywi.gov</a:t>
            </a:r>
            <a:endParaRPr kumimoji="0" lang="en-US" sz="2600" b="1" i="0" u="none" strike="noStrike" spc="0" normalizeH="0" noProof="0" dirty="0">
              <a:ln>
                <a:noFill/>
              </a:ln>
              <a:solidFill>
                <a:schemeClr val="tx1"/>
              </a:solidFill>
              <a:uLnTx/>
              <a:uFillTx/>
            </a:endParaRPr>
          </a:p>
          <a:p>
            <a:pPr indent="-228600" algn="l">
              <a:buFont typeface="Arial" panose="020B0604020202020204" pitchFamily="34" charset="0"/>
              <a:buChar char="•"/>
            </a:pPr>
            <a:endParaRPr lang="en-US" sz="2600" dirty="0">
              <a:solidFill>
                <a:schemeClr val="bg1"/>
              </a:solidFill>
            </a:endParaRPr>
          </a:p>
        </p:txBody>
      </p:sp>
    </p:spTree>
    <p:extLst>
      <p:ext uri="{BB962C8B-B14F-4D97-AF65-F5344CB8AC3E}">
        <p14:creationId xmlns:p14="http://schemas.microsoft.com/office/powerpoint/2010/main" val="357580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6" name="Rectangle 15">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FC450D-DA6C-160E-8DA2-A552FB9516FC}"/>
              </a:ext>
            </a:extLst>
          </p:cNvPr>
          <p:cNvPicPr>
            <a:picLocks noChangeAspect="1"/>
          </p:cNvPicPr>
          <p:nvPr/>
        </p:nvPicPr>
        <p:blipFill>
          <a:blip r:embed="rId4"/>
          <a:stretch>
            <a:fillRect/>
          </a:stretch>
        </p:blipFill>
        <p:spPr>
          <a:xfrm>
            <a:off x="3310467" y="643467"/>
            <a:ext cx="5571066" cy="5571066"/>
          </a:xfrm>
          <a:prstGeom prst="rect">
            <a:avLst/>
          </a:prstGeom>
        </p:spPr>
      </p:pic>
      <p:pic>
        <p:nvPicPr>
          <p:cNvPr id="3" name="Picture 2">
            <a:extLst>
              <a:ext uri="{FF2B5EF4-FFF2-40B4-BE49-F238E27FC236}">
                <a16:creationId xmlns:a16="http://schemas.microsoft.com/office/drawing/2014/main" id="{2F02B226-3A0E-7DF8-DEB1-9E5E1FDAFBCE}"/>
              </a:ext>
            </a:extLst>
          </p:cNvPr>
          <p:cNvPicPr>
            <a:picLocks noChangeAspect="1"/>
          </p:cNvPicPr>
          <p:nvPr/>
        </p:nvPicPr>
        <p:blipFill>
          <a:blip r:embed="rId5"/>
          <a:stretch>
            <a:fillRect/>
          </a:stretch>
        </p:blipFill>
        <p:spPr>
          <a:xfrm>
            <a:off x="654425" y="2681257"/>
            <a:ext cx="3072650" cy="1676545"/>
          </a:xfrm>
          <a:prstGeom prst="rect">
            <a:avLst/>
          </a:prstGeom>
        </p:spPr>
      </p:pic>
      <p:pic>
        <p:nvPicPr>
          <p:cNvPr id="6" name="Picture 5">
            <a:extLst>
              <a:ext uri="{FF2B5EF4-FFF2-40B4-BE49-F238E27FC236}">
                <a16:creationId xmlns:a16="http://schemas.microsoft.com/office/drawing/2014/main" id="{799D9801-D973-FD38-EDB8-50B1DE64BE22}"/>
              </a:ext>
            </a:extLst>
          </p:cNvPr>
          <p:cNvPicPr>
            <a:picLocks noChangeAspect="1"/>
          </p:cNvPicPr>
          <p:nvPr/>
        </p:nvPicPr>
        <p:blipFill>
          <a:blip r:embed="rId5"/>
          <a:stretch>
            <a:fillRect/>
          </a:stretch>
        </p:blipFill>
        <p:spPr>
          <a:xfrm>
            <a:off x="8551409" y="2702493"/>
            <a:ext cx="3072650" cy="1676545"/>
          </a:xfrm>
          <a:prstGeom prst="rect">
            <a:avLst/>
          </a:prstGeom>
        </p:spPr>
      </p:pic>
    </p:spTree>
    <p:extLst>
      <p:ext uri="{BB962C8B-B14F-4D97-AF65-F5344CB8AC3E}">
        <p14:creationId xmlns:p14="http://schemas.microsoft.com/office/powerpoint/2010/main" val="816983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1C2AE5DC-BA27-2EB8-02FB-87C815943928}"/>
              </a:ext>
            </a:extLst>
          </p:cNvPr>
          <p:cNvPicPr>
            <a:picLocks noChangeAspect="1"/>
          </p:cNvPicPr>
          <p:nvPr/>
        </p:nvPicPr>
        <p:blipFill>
          <a:blip r:embed="rId4">
            <a:alphaModFix amt="43000"/>
          </a:blip>
          <a:srcRect l="207" r="1" b="1"/>
          <a:stretch>
            <a:fillRect/>
          </a:stretch>
        </p:blipFill>
        <p:spPr>
          <a:xfrm>
            <a:off x="20" y="10"/>
            <a:ext cx="11734780" cy="6408728"/>
          </a:xfrm>
          <a:prstGeom prst="rect">
            <a:avLst/>
          </a:prstGeom>
          <a:ln>
            <a:noFill/>
          </a:ln>
        </p:spPr>
      </p:pic>
      <p:sp>
        <p:nvSpPr>
          <p:cNvPr id="14"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EADA35B0-AC6B-40F8-934E-F351B5A01B0C}"/>
              </a:ext>
            </a:extLst>
          </p:cNvPr>
          <p:cNvSpPr>
            <a:spLocks noGrp="1"/>
          </p:cNvSpPr>
          <p:nvPr>
            <p:ph type="title"/>
          </p:nvPr>
        </p:nvSpPr>
        <p:spPr>
          <a:xfrm>
            <a:off x="685801" y="685800"/>
            <a:ext cx="10396882" cy="1151965"/>
          </a:xfrm>
        </p:spPr>
        <p:txBody>
          <a:bodyPr>
            <a:normAutofit/>
          </a:bodyPr>
          <a:lstStyle/>
          <a:p>
            <a:pPr algn="ctr"/>
            <a:r>
              <a:rPr lang="en-US" sz="3800" dirty="0">
                <a:solidFill>
                  <a:schemeClr val="tx1"/>
                </a:solidFill>
              </a:rPr>
              <a:t>Secondary Conditions:  </a:t>
            </a:r>
            <a:br>
              <a:rPr lang="en-US" sz="3800" dirty="0">
                <a:solidFill>
                  <a:schemeClr val="tx1"/>
                </a:solidFill>
              </a:rPr>
            </a:br>
            <a:r>
              <a:rPr lang="en-US" sz="3800" dirty="0">
                <a:solidFill>
                  <a:schemeClr val="tx1"/>
                </a:solidFill>
              </a:rPr>
              <a:t>What IS This?</a:t>
            </a:r>
          </a:p>
        </p:txBody>
      </p:sp>
      <p:sp>
        <p:nvSpPr>
          <p:cNvPr id="3" name="Content Placeholder 2">
            <a:extLst>
              <a:ext uri="{FF2B5EF4-FFF2-40B4-BE49-F238E27FC236}">
                <a16:creationId xmlns:a16="http://schemas.microsoft.com/office/drawing/2014/main" id="{33358A83-6EA5-4187-B5CC-588D31F3A6AC}"/>
              </a:ext>
            </a:extLst>
          </p:cNvPr>
          <p:cNvSpPr>
            <a:spLocks noGrp="1"/>
          </p:cNvSpPr>
          <p:nvPr>
            <p:ph sz="quarter" idx="13"/>
          </p:nvPr>
        </p:nvSpPr>
        <p:spPr>
          <a:xfrm>
            <a:off x="685800" y="2063396"/>
            <a:ext cx="10394707" cy="3311189"/>
          </a:xfrm>
        </p:spPr>
        <p:txBody>
          <a:bodyPr>
            <a:normAutofit/>
          </a:bodyPr>
          <a:lstStyle/>
          <a:p>
            <a:pPr>
              <a:lnSpc>
                <a:spcPct val="110000"/>
              </a:lnSpc>
            </a:pPr>
            <a:endParaRPr lang="en-US" sz="1300"/>
          </a:p>
          <a:p>
            <a:pPr>
              <a:lnSpc>
                <a:spcPct val="110000"/>
              </a:lnSpc>
            </a:pPr>
            <a:endParaRPr lang="en-US" sz="1300"/>
          </a:p>
          <a:p>
            <a:pPr>
              <a:lnSpc>
                <a:spcPct val="110000"/>
              </a:lnSpc>
            </a:pPr>
            <a:endParaRPr lang="en-US" sz="1300"/>
          </a:p>
          <a:p>
            <a:pPr marL="0" indent="0">
              <a:lnSpc>
                <a:spcPct val="110000"/>
              </a:lnSpc>
              <a:buNone/>
            </a:pPr>
            <a:endParaRPr lang="en-US" sz="1300"/>
          </a:p>
          <a:p>
            <a:pPr>
              <a:lnSpc>
                <a:spcPct val="110000"/>
              </a:lnSpc>
            </a:pPr>
            <a:r>
              <a:rPr lang="en-US" sz="1300"/>
              <a:t>new physical or mental health conditions that develop as a direct result, complication, or aggravation of an existing primary disability</a:t>
            </a:r>
            <a:endParaRPr lang="en-US" sz="1300">
              <a:latin typeface="Arial Rounded MT Bold" panose="020F0704030504030204" pitchFamily="34" charset="0"/>
            </a:endParaRPr>
          </a:p>
          <a:p>
            <a:pPr>
              <a:lnSpc>
                <a:spcPct val="110000"/>
              </a:lnSpc>
            </a:pPr>
            <a:r>
              <a:rPr lang="en-US" sz="1300">
                <a:latin typeface="Arial Rounded MT Bold" panose="020F0704030504030204" pitchFamily="34" charset="0"/>
              </a:rPr>
              <a:t>38 CFR § 3.310 (a)(B)governs VA disability for conditions that are proximately due to, or aggravated by, a service-connected disease or injury</a:t>
            </a:r>
          </a:p>
          <a:p>
            <a:pPr>
              <a:lnSpc>
                <a:spcPct val="110000"/>
              </a:lnSpc>
            </a:pPr>
            <a:r>
              <a:rPr lang="en-US" sz="1300">
                <a:latin typeface="Arial Rounded MT Bold" panose="020F0704030504030204" pitchFamily="34" charset="0"/>
              </a:rPr>
              <a:t>Case Law :Timing of Diagnosis /Connection Frost VS Shulkin, Proximate cause/</a:t>
            </a:r>
            <a:r>
              <a:rPr lang="en-US" sz="1300" err="1">
                <a:latin typeface="Arial Rounded MT Bold" panose="020F0704030504030204" pitchFamily="34" charset="0"/>
              </a:rPr>
              <a:t>robinette</a:t>
            </a:r>
            <a:r>
              <a:rPr lang="en-US" sz="1300">
                <a:latin typeface="Arial Rounded MT Bold" panose="020F0704030504030204" pitchFamily="34" charset="0"/>
              </a:rPr>
              <a:t> VS. Brown ETC</a:t>
            </a:r>
          </a:p>
          <a:p>
            <a:pPr>
              <a:lnSpc>
                <a:spcPct val="110000"/>
              </a:lnSpc>
            </a:pPr>
            <a:r>
              <a:rPr lang="en-US" sz="1300">
                <a:latin typeface="Arial Rounded MT Bold" panose="020F0704030504030204" pitchFamily="34" charset="0"/>
              </a:rPr>
              <a:t>M21 V.II2.D.1  Aggravation Based on  Secondary Conditions</a:t>
            </a:r>
          </a:p>
          <a:p>
            <a:pPr>
              <a:lnSpc>
                <a:spcPct val="110000"/>
              </a:lnSpc>
            </a:pPr>
            <a:endParaRPr lang="en-US" sz="1300"/>
          </a:p>
          <a:p>
            <a:pPr marL="0" indent="0">
              <a:lnSpc>
                <a:spcPct val="110000"/>
              </a:lnSpc>
              <a:buNone/>
            </a:pPr>
            <a:endParaRPr lang="en-US" sz="1300"/>
          </a:p>
          <a:p>
            <a:pPr>
              <a:lnSpc>
                <a:spcPct val="110000"/>
              </a:lnSpc>
            </a:pPr>
            <a:endParaRPr lang="en-US" sz="1300"/>
          </a:p>
          <a:p>
            <a:pPr marL="0" indent="0">
              <a:lnSpc>
                <a:spcPct val="110000"/>
              </a:lnSpc>
              <a:buNone/>
            </a:pPr>
            <a:endParaRPr lang="en-US" sz="1300"/>
          </a:p>
          <a:p>
            <a:pPr>
              <a:lnSpc>
                <a:spcPct val="110000"/>
              </a:lnSpc>
            </a:pPr>
            <a:endParaRPr lang="en-US" sz="1300"/>
          </a:p>
        </p:txBody>
      </p:sp>
      <p:sp>
        <p:nvSpPr>
          <p:cNvPr id="16" name="Rectangle 15">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59846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B674B-9AE5-2D07-9501-230491F6D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589C5-2C11-73B6-6AD0-B5BD979586F7}"/>
              </a:ext>
            </a:extLst>
          </p:cNvPr>
          <p:cNvSpPr>
            <a:spLocks noGrp="1"/>
          </p:cNvSpPr>
          <p:nvPr>
            <p:ph type="title"/>
          </p:nvPr>
        </p:nvSpPr>
        <p:spPr/>
        <p:txBody>
          <a:bodyPr>
            <a:normAutofit fontScale="90000"/>
          </a:bodyPr>
          <a:lstStyle/>
          <a:p>
            <a:pPr algn="ctr"/>
            <a:r>
              <a:rPr lang="en-US" dirty="0"/>
              <a:t>Secondary Conditions: </a:t>
            </a:r>
            <a:br>
              <a:rPr lang="en-US" dirty="0"/>
            </a:br>
            <a:r>
              <a:rPr lang="en-US" dirty="0"/>
              <a:t>How  Do you File?  </a:t>
            </a:r>
            <a:br>
              <a:rPr lang="en-US" dirty="0"/>
            </a:br>
            <a:r>
              <a:rPr lang="en-US" dirty="0"/>
              <a:t> </a:t>
            </a:r>
          </a:p>
        </p:txBody>
      </p:sp>
      <p:sp>
        <p:nvSpPr>
          <p:cNvPr id="3" name="Content Placeholder 2">
            <a:extLst>
              <a:ext uri="{FF2B5EF4-FFF2-40B4-BE49-F238E27FC236}">
                <a16:creationId xmlns:a16="http://schemas.microsoft.com/office/drawing/2014/main" id="{1C8B2999-6051-3CC8-0B70-30926AD34D74}"/>
              </a:ext>
            </a:extLst>
          </p:cNvPr>
          <p:cNvSpPr>
            <a:spLocks noGrp="1"/>
          </p:cNvSpPr>
          <p:nvPr>
            <p:ph sz="quarter" idx="13"/>
          </p:nvPr>
        </p:nvSpPr>
        <p:spPr/>
        <p:txBody>
          <a:bodyPr>
            <a:normAutofit fontScale="25000" lnSpcReduction="20000"/>
          </a:bodyPr>
          <a:lstStyle/>
          <a:p>
            <a:endParaRPr lang="en-US" dirty="0"/>
          </a:p>
          <a:p>
            <a:endParaRPr lang="en-US" dirty="0"/>
          </a:p>
          <a:p>
            <a:endParaRPr lang="en-US" dirty="0"/>
          </a:p>
          <a:p>
            <a:endParaRPr lang="en-US" dirty="0"/>
          </a:p>
          <a:p>
            <a:endParaRPr lang="en-US" dirty="0"/>
          </a:p>
          <a:p>
            <a:endParaRPr lang="en-US" dirty="0"/>
          </a:p>
          <a:p>
            <a:pPr marL="0" indent="0">
              <a:buNone/>
            </a:pPr>
            <a:r>
              <a:rPr lang="en-US" sz="9600" dirty="0"/>
              <a:t>VA </a:t>
            </a:r>
            <a:r>
              <a:rPr lang="en-US" sz="9600" dirty="0" err="1"/>
              <a:t>FormS</a:t>
            </a:r>
            <a:r>
              <a:rPr lang="en-US" sz="9600" dirty="0"/>
              <a:t> : </a:t>
            </a:r>
          </a:p>
          <a:p>
            <a:r>
              <a:rPr lang="en-US" sz="9600" dirty="0"/>
              <a:t>21-22 POA </a:t>
            </a:r>
          </a:p>
          <a:p>
            <a:r>
              <a:rPr lang="en-US" sz="9600" dirty="0"/>
              <a:t>INT 21-0966 place holder  </a:t>
            </a:r>
          </a:p>
          <a:p>
            <a:r>
              <a:rPr lang="en-US" sz="9600" dirty="0"/>
              <a:t>21-526EZ – Initial Claim  Form/ Secondary </a:t>
            </a:r>
          </a:p>
          <a:p>
            <a:r>
              <a:rPr lang="en-US" sz="9600" dirty="0"/>
              <a:t>21-4142 21-4142a- Release of Medical Information</a:t>
            </a:r>
          </a:p>
          <a:p>
            <a:r>
              <a:rPr lang="en-US" sz="9600" dirty="0"/>
              <a:t>21-4138- Statement In support of Claim</a:t>
            </a:r>
          </a:p>
          <a:p>
            <a:r>
              <a:rPr lang="en-US" sz="9600" dirty="0"/>
              <a:t>Medical Records/Nexus Letter</a:t>
            </a:r>
          </a:p>
          <a:p>
            <a:endParaRPr lang="en-US" dirty="0"/>
          </a:p>
          <a:p>
            <a:pPr marL="0" indent="0">
              <a:buNone/>
            </a:pPr>
            <a:endParaRPr lang="en-US" dirty="0"/>
          </a:p>
          <a:p>
            <a:endParaRPr lang="en-US" dirty="0"/>
          </a:p>
          <a:p>
            <a:pPr marL="0" indent="0">
              <a:buNone/>
            </a:pPr>
            <a:endParaRPr lang="en-US" dirty="0"/>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009DB64E-5EE0-E21C-2C00-65D832C0ABDA}"/>
              </a:ext>
            </a:extLst>
          </p:cNvPr>
          <p:cNvPicPr>
            <a:picLocks noChangeAspect="1"/>
          </p:cNvPicPr>
          <p:nvPr/>
        </p:nvPicPr>
        <p:blipFill>
          <a:blip r:embed="rId2"/>
          <a:stretch>
            <a:fillRect/>
          </a:stretch>
        </p:blipFill>
        <p:spPr>
          <a:xfrm>
            <a:off x="7384473" y="1837765"/>
            <a:ext cx="3648811" cy="3311188"/>
          </a:xfrm>
          <a:prstGeom prst="rect">
            <a:avLst/>
          </a:prstGeom>
        </p:spPr>
      </p:pic>
    </p:spTree>
    <p:extLst>
      <p:ext uri="{BB962C8B-B14F-4D97-AF65-F5344CB8AC3E}">
        <p14:creationId xmlns:p14="http://schemas.microsoft.com/office/powerpoint/2010/main" val="860305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14ACFC3-46EC-E0DA-0D81-1BF731C18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1EE23-2E67-8B25-C30E-FB08BBC0800B}"/>
              </a:ext>
            </a:extLst>
          </p:cNvPr>
          <p:cNvSpPr>
            <a:spLocks noGrp="1"/>
          </p:cNvSpPr>
          <p:nvPr>
            <p:ph type="title"/>
          </p:nvPr>
        </p:nvSpPr>
        <p:spPr>
          <a:xfrm>
            <a:off x="8009812" y="685800"/>
            <a:ext cx="3072869" cy="1151965"/>
          </a:xfrm>
        </p:spPr>
        <p:txBody>
          <a:bodyPr>
            <a:normAutofit/>
          </a:bodyPr>
          <a:lstStyle/>
          <a:p>
            <a:r>
              <a:rPr lang="en-US" sz="2100"/>
              <a:t>Secondary Conditions: </a:t>
            </a:r>
            <a:br>
              <a:rPr lang="en-US" sz="2100"/>
            </a:br>
            <a:r>
              <a:rPr lang="en-US" sz="2100"/>
              <a:t> When Do you File?  </a:t>
            </a:r>
            <a:br>
              <a:rPr lang="en-US" sz="2100"/>
            </a:br>
            <a:r>
              <a:rPr lang="en-US" sz="2100"/>
              <a:t> </a:t>
            </a:r>
          </a:p>
        </p:txBody>
      </p:sp>
      <p:sp>
        <p:nvSpPr>
          <p:cNvPr id="10" name="Rectangle 9">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2019B2-8995-3052-1AA9-E168D973DE51}"/>
              </a:ext>
            </a:extLst>
          </p:cNvPr>
          <p:cNvPicPr>
            <a:picLocks noChangeAspect="1"/>
          </p:cNvPicPr>
          <p:nvPr/>
        </p:nvPicPr>
        <p:blipFill>
          <a:blip r:embed="rId3"/>
          <a:stretch>
            <a:fillRect/>
          </a:stretch>
        </p:blipFill>
        <p:spPr>
          <a:xfrm>
            <a:off x="859165" y="689358"/>
            <a:ext cx="6340980" cy="4219634"/>
          </a:xfrm>
          <a:prstGeom prst="rect">
            <a:avLst/>
          </a:prstGeom>
        </p:spPr>
      </p:pic>
      <p:sp>
        <p:nvSpPr>
          <p:cNvPr id="3" name="Content Placeholder 2">
            <a:extLst>
              <a:ext uri="{FF2B5EF4-FFF2-40B4-BE49-F238E27FC236}">
                <a16:creationId xmlns:a16="http://schemas.microsoft.com/office/drawing/2014/main" id="{F0195B69-06F8-3BDB-ADF0-E681B05B3F47}"/>
              </a:ext>
            </a:extLst>
          </p:cNvPr>
          <p:cNvSpPr>
            <a:spLocks noGrp="1"/>
          </p:cNvSpPr>
          <p:nvPr>
            <p:ph sz="quarter" idx="13"/>
          </p:nvPr>
        </p:nvSpPr>
        <p:spPr>
          <a:xfrm>
            <a:off x="8006592" y="2071048"/>
            <a:ext cx="3076090" cy="3072290"/>
          </a:xfrm>
        </p:spPr>
        <p:txBody>
          <a:bodyPr anchor="t">
            <a:normAutofit fontScale="25000" lnSpcReduction="20000"/>
          </a:bodyPr>
          <a:lstStyle/>
          <a:p>
            <a:pPr>
              <a:lnSpc>
                <a:spcPct val="110000"/>
              </a:lnSpc>
            </a:pPr>
            <a:endParaRPr lang="en-US" sz="600" dirty="0"/>
          </a:p>
          <a:p>
            <a:pPr marL="0" indent="0">
              <a:lnSpc>
                <a:spcPct val="110000"/>
              </a:lnSpc>
              <a:buNone/>
            </a:pPr>
            <a:r>
              <a:rPr lang="en-US" sz="4800" dirty="0"/>
              <a:t>Immediately Upon Diagnosis: When a doctor links a new condition to your current service-connected disability</a:t>
            </a:r>
          </a:p>
          <a:p>
            <a:pPr marL="0" indent="0">
              <a:lnSpc>
                <a:spcPct val="110000"/>
              </a:lnSpc>
              <a:buNone/>
            </a:pPr>
            <a:r>
              <a:rPr lang="en-US" sz="4800" dirty="0"/>
              <a:t>When Service connection Worsens: If an existing service-connected condition causes a new, separate issue (e.g., a back injury leading to radiculopathy or altered gait causing knee pain)</a:t>
            </a:r>
          </a:p>
          <a:p>
            <a:pPr marL="0" indent="0">
              <a:lnSpc>
                <a:spcPct val="110000"/>
              </a:lnSpc>
              <a:buNone/>
            </a:pPr>
            <a:r>
              <a:rPr lang="en-US" sz="4800" dirty="0"/>
              <a:t>As New Evidence Emerges: Secondary conditions often appear years later; there is no time limit to file once they develop</a:t>
            </a:r>
          </a:p>
          <a:p>
            <a:pPr marL="0" indent="0">
              <a:lnSpc>
                <a:spcPct val="110000"/>
              </a:lnSpc>
              <a:buNone/>
            </a:pPr>
            <a:r>
              <a:rPr lang="en-US" sz="4800" b="1" dirty="0"/>
              <a:t>Medication Side Effects:</a:t>
            </a:r>
            <a:r>
              <a:rPr lang="en-US" sz="4800" dirty="0"/>
              <a:t> If treatments for your primary disability cause new conditions (e.g., medication-induced high blood pressure or GERD)</a:t>
            </a:r>
          </a:p>
          <a:p>
            <a:pPr marL="0" indent="0">
              <a:lnSpc>
                <a:spcPct val="110000"/>
              </a:lnSpc>
              <a:buNone/>
            </a:pPr>
            <a:endParaRPr lang="en-US" sz="4800" dirty="0"/>
          </a:p>
          <a:p>
            <a:pPr>
              <a:lnSpc>
                <a:spcPct val="110000"/>
              </a:lnSpc>
            </a:pPr>
            <a:endParaRPr lang="en-US" sz="4800" dirty="0"/>
          </a:p>
          <a:p>
            <a:pPr marL="0" indent="0">
              <a:lnSpc>
                <a:spcPct val="110000"/>
              </a:lnSpc>
              <a:buNone/>
            </a:pPr>
            <a:endParaRPr lang="en-US" sz="4800" dirty="0"/>
          </a:p>
          <a:p>
            <a:pPr>
              <a:lnSpc>
                <a:spcPct val="110000"/>
              </a:lnSpc>
            </a:pPr>
            <a:endParaRPr lang="en-US" sz="600" dirty="0"/>
          </a:p>
          <a:p>
            <a:pPr marL="0" indent="0">
              <a:lnSpc>
                <a:spcPct val="110000"/>
              </a:lnSpc>
              <a:buNone/>
            </a:pPr>
            <a:endParaRPr lang="en-US" sz="600" dirty="0"/>
          </a:p>
          <a:p>
            <a:pPr>
              <a:lnSpc>
                <a:spcPct val="110000"/>
              </a:lnSpc>
            </a:pPr>
            <a:endParaRPr lang="en-US" sz="600" dirty="0"/>
          </a:p>
        </p:txBody>
      </p:sp>
    </p:spTree>
    <p:extLst>
      <p:ext uri="{BB962C8B-B14F-4D97-AF65-F5344CB8AC3E}">
        <p14:creationId xmlns:p14="http://schemas.microsoft.com/office/powerpoint/2010/main" val="143779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D9E140D-9D4E-0E0E-A9C6-0F01B5436AC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7" name="Rectangle 26">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9" name="Rectangle 28">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D9C1E7F-C4AF-C0CC-FD11-220524767F6D}"/>
              </a:ext>
            </a:extLst>
          </p:cNvPr>
          <p:cNvSpPr>
            <a:spLocks noGrp="1"/>
          </p:cNvSpPr>
          <p:nvPr>
            <p:ph type="title"/>
          </p:nvPr>
        </p:nvSpPr>
        <p:spPr>
          <a:xfrm>
            <a:off x="685802" y="685800"/>
            <a:ext cx="4951408" cy="1151965"/>
          </a:xfrm>
        </p:spPr>
        <p:txBody>
          <a:bodyPr vert="horz" lIns="91440" tIns="45720" rIns="91440" bIns="45720" rtlCol="0" anchor="ctr">
            <a:normAutofit/>
          </a:bodyPr>
          <a:lstStyle/>
          <a:p>
            <a:pPr algn="l"/>
            <a:r>
              <a:rPr lang="en-US" sz="5400"/>
              <a:t>Case By Case</a:t>
            </a:r>
          </a:p>
        </p:txBody>
      </p:sp>
      <p:sp>
        <p:nvSpPr>
          <p:cNvPr id="6" name="Text Placeholder 5">
            <a:extLst>
              <a:ext uri="{FF2B5EF4-FFF2-40B4-BE49-F238E27FC236}">
                <a16:creationId xmlns:a16="http://schemas.microsoft.com/office/drawing/2014/main" id="{9AB7B891-E7CD-E2D9-EBAD-B6D4632D0E9E}"/>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marL="342900" indent="-228600" algn="l">
              <a:buFont typeface="Arial" panose="020B0604020202020204" pitchFamily="34" charset="0"/>
              <a:buChar char="•"/>
            </a:pPr>
            <a:r>
              <a:rPr lang="en-US" dirty="0"/>
              <a:t>Set Goals to manage Veterans expectations</a:t>
            </a:r>
          </a:p>
          <a:p>
            <a:pPr marL="342900" indent="-228600" algn="l">
              <a:buFont typeface="Arial" panose="020B0604020202020204" pitchFamily="34" charset="0"/>
              <a:buChar char="•"/>
            </a:pPr>
            <a:r>
              <a:rPr lang="en-US" dirty="0"/>
              <a:t>Observe what they can handle and what would be too much at one time.</a:t>
            </a:r>
          </a:p>
          <a:p>
            <a:pPr marL="342900" indent="-228600" algn="l">
              <a:buFont typeface="Arial" panose="020B0604020202020204" pitchFamily="34" charset="0"/>
              <a:buChar char="•"/>
            </a:pPr>
            <a:r>
              <a:rPr lang="en-US" dirty="0"/>
              <a:t>Ask the Questions with the systems of the body </a:t>
            </a:r>
          </a:p>
          <a:p>
            <a:pPr marL="342900" indent="-228600" algn="l">
              <a:buFont typeface="Arial" panose="020B0604020202020204" pitchFamily="34" charset="0"/>
              <a:buChar char="•"/>
            </a:pPr>
            <a:r>
              <a:rPr lang="en-US" dirty="0"/>
              <a:t>Know Your Military Branches and Assigned Duties </a:t>
            </a:r>
          </a:p>
        </p:txBody>
      </p:sp>
      <p:pic>
        <p:nvPicPr>
          <p:cNvPr id="19" name="Picture Placeholder 18">
            <a:extLst>
              <a:ext uri="{FF2B5EF4-FFF2-40B4-BE49-F238E27FC236}">
                <a16:creationId xmlns:a16="http://schemas.microsoft.com/office/drawing/2014/main" id="{868C34EC-D6FC-64BF-4794-A6A4D782AEDF}"/>
              </a:ext>
            </a:extLst>
          </p:cNvPr>
          <p:cNvPicPr>
            <a:picLocks noGrp="1" noChangeAspect="1"/>
          </p:cNvPicPr>
          <p:nvPr>
            <p:ph type="pic" idx="1"/>
          </p:nvPr>
        </p:nvPicPr>
        <p:blipFill>
          <a:blip r:embed="rId4"/>
          <a:srcRect l="16260" r="17085" b="-1"/>
          <a:stretch>
            <a:fillRect/>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409078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7F71B02-7FE0-2643-1411-B04A612266D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BB44D78-4578-8CED-7151-FFF309CF8BAE}"/>
              </a:ext>
            </a:extLst>
          </p:cNvPr>
          <p:cNvSpPr>
            <a:spLocks noGrp="1"/>
          </p:cNvSpPr>
          <p:nvPr>
            <p:ph type="title"/>
          </p:nvPr>
        </p:nvSpPr>
        <p:spPr>
          <a:xfrm>
            <a:off x="8009812" y="685800"/>
            <a:ext cx="3072869" cy="1151965"/>
          </a:xfrm>
        </p:spPr>
        <p:txBody>
          <a:bodyPr vert="horz" lIns="91440" tIns="45720" rIns="91440" bIns="45720" rtlCol="0" anchor="ctr">
            <a:normAutofit/>
          </a:bodyPr>
          <a:lstStyle/>
          <a:p>
            <a:pPr algn="l"/>
            <a:r>
              <a:rPr lang="en-US" sz="4400"/>
              <a:t>Get it all </a:t>
            </a:r>
          </a:p>
        </p:txBody>
      </p:sp>
      <p:sp>
        <p:nvSpPr>
          <p:cNvPr id="17" name="Rectangle 16">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10F6AD-DA79-D9B0-65C1-3C9D0AA86CB7}"/>
              </a:ext>
            </a:extLst>
          </p:cNvPr>
          <p:cNvPicPr>
            <a:picLocks noChangeAspect="1"/>
          </p:cNvPicPr>
          <p:nvPr/>
        </p:nvPicPr>
        <p:blipFill>
          <a:blip r:embed="rId4"/>
          <a:stretch>
            <a:fillRect/>
          </a:stretch>
        </p:blipFill>
        <p:spPr>
          <a:xfrm>
            <a:off x="859165" y="689358"/>
            <a:ext cx="6340980" cy="4219634"/>
          </a:xfrm>
          <a:prstGeom prst="rect">
            <a:avLst/>
          </a:prstGeom>
        </p:spPr>
      </p:pic>
      <p:sp>
        <p:nvSpPr>
          <p:cNvPr id="3" name="Text Placeholder 2">
            <a:extLst>
              <a:ext uri="{FF2B5EF4-FFF2-40B4-BE49-F238E27FC236}">
                <a16:creationId xmlns:a16="http://schemas.microsoft.com/office/drawing/2014/main" id="{0F2773CF-4C24-CB3A-942D-134CB21A5345}"/>
              </a:ext>
            </a:extLst>
          </p:cNvPr>
          <p:cNvSpPr>
            <a:spLocks noGrp="1"/>
          </p:cNvSpPr>
          <p:nvPr>
            <p:ph type="body" sz="half" idx="2"/>
          </p:nvPr>
        </p:nvSpPr>
        <p:spPr>
          <a:xfrm>
            <a:off x="8006592" y="2071048"/>
            <a:ext cx="3076090" cy="3072290"/>
          </a:xfrm>
        </p:spPr>
        <p:txBody>
          <a:bodyPr vert="horz" lIns="91440" tIns="45720" rIns="91440" bIns="45720" rtlCol="0" anchor="t">
            <a:normAutofit/>
          </a:bodyPr>
          <a:lstStyle/>
          <a:p>
            <a:pPr algn="l"/>
            <a:r>
              <a:rPr lang="en-US" dirty="0"/>
              <a:t>There are times when you Just have one Opportunity to   go through an intake with a veteran</a:t>
            </a:r>
          </a:p>
          <a:p>
            <a:pPr algn="l"/>
            <a:r>
              <a:rPr lang="en-US" dirty="0"/>
              <a:t>Ask the Questions Internal/ external.</a:t>
            </a:r>
          </a:p>
          <a:p>
            <a:pPr algn="l"/>
            <a:r>
              <a:rPr lang="en-US" dirty="0"/>
              <a:t>Leave None Behind</a:t>
            </a:r>
          </a:p>
        </p:txBody>
      </p:sp>
    </p:spTree>
    <p:extLst>
      <p:ext uri="{BB962C8B-B14F-4D97-AF65-F5344CB8AC3E}">
        <p14:creationId xmlns:p14="http://schemas.microsoft.com/office/powerpoint/2010/main" val="3432096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3957E0-3DA0-882C-8193-5D1A622F9AB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D-I-Y tools and crafts">
            <a:extLst>
              <a:ext uri="{FF2B5EF4-FFF2-40B4-BE49-F238E27FC236}">
                <a16:creationId xmlns:a16="http://schemas.microsoft.com/office/drawing/2014/main" id="{2E1ABA76-4909-2859-8619-73D9DB15149B}"/>
              </a:ext>
            </a:extLst>
          </p:cNvPr>
          <p:cNvPicPr>
            <a:picLocks noChangeAspect="1"/>
          </p:cNvPicPr>
          <p:nvPr/>
        </p:nvPicPr>
        <p:blipFill>
          <a:blip r:embed="rId3"/>
          <a:srcRect t="11033" b="4697"/>
          <a:stretch>
            <a:fill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88780-1F04-0390-25FD-A3E9CC5CE39F}"/>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3800" dirty="0">
                <a:solidFill>
                  <a:schemeClr val="tx1"/>
                </a:solidFill>
              </a:rPr>
              <a:t>What tools are in your Toolbox?</a:t>
            </a:r>
          </a:p>
        </p:txBody>
      </p:sp>
      <p:sp>
        <p:nvSpPr>
          <p:cNvPr id="23"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2459191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AA03DE-F363-9B65-3D25-346E838ED07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5" name="Rectangle 14">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1E111-F158-558E-BD32-E2CBA2B506BB}"/>
              </a:ext>
            </a:extLst>
          </p:cNvPr>
          <p:cNvSpPr>
            <a:spLocks noGrp="1"/>
          </p:cNvSpPr>
          <p:nvPr>
            <p:ph type="title"/>
          </p:nvPr>
        </p:nvSpPr>
        <p:spPr>
          <a:xfrm>
            <a:off x="685800" y="685800"/>
            <a:ext cx="10792837" cy="1151965"/>
          </a:xfrm>
        </p:spPr>
        <p:txBody>
          <a:bodyPr vert="horz" lIns="91440" tIns="45720" rIns="91440" bIns="45720" rtlCol="0" anchor="ctr">
            <a:normAutofit/>
          </a:bodyPr>
          <a:lstStyle/>
          <a:p>
            <a:r>
              <a:rPr lang="en-US" sz="5400" dirty="0"/>
              <a:t>Think Outside the Box</a:t>
            </a:r>
          </a:p>
        </p:txBody>
      </p:sp>
      <p:sp>
        <p:nvSpPr>
          <p:cNvPr id="3" name="Text Placeholder 2">
            <a:extLst>
              <a:ext uri="{FF2B5EF4-FFF2-40B4-BE49-F238E27FC236}">
                <a16:creationId xmlns:a16="http://schemas.microsoft.com/office/drawing/2014/main" id="{95161122-8563-CB49-5731-40A628A96609}"/>
              </a:ext>
            </a:extLst>
          </p:cNvPr>
          <p:cNvSpPr>
            <a:spLocks noGrp="1"/>
          </p:cNvSpPr>
          <p:nvPr>
            <p:ph type="body" sz="half" idx="2"/>
          </p:nvPr>
        </p:nvSpPr>
        <p:spPr>
          <a:xfrm>
            <a:off x="685800" y="2196122"/>
            <a:ext cx="10394707" cy="3821723"/>
          </a:xfrm>
        </p:spPr>
        <p:txBody>
          <a:bodyPr vert="horz" lIns="91440" tIns="45720" rIns="91440" bIns="45720" rtlCol="0" anchor="ctr">
            <a:normAutofit/>
          </a:bodyPr>
          <a:lstStyle/>
          <a:p>
            <a:pPr indent="-228600" algn="l">
              <a:buFont typeface="Arial" panose="020B0604020202020204" pitchFamily="34" charset="0"/>
              <a:buChar char="•"/>
            </a:pPr>
            <a:r>
              <a:rPr lang="en-US" dirty="0"/>
              <a:t>Credible Medical Studies resources:</a:t>
            </a:r>
          </a:p>
          <a:p>
            <a:pPr indent="-228600" algn="l">
              <a:buFont typeface="Arial" panose="020B0604020202020204" pitchFamily="34" charset="0"/>
              <a:buChar char="•"/>
            </a:pPr>
            <a:r>
              <a:rPr lang="en-US" dirty="0"/>
              <a:t>Nexus letters From Treating Physicians</a:t>
            </a:r>
          </a:p>
          <a:p>
            <a:pPr indent="-228600" algn="l">
              <a:buFont typeface="Arial" panose="020B0604020202020204" pitchFamily="34" charset="0"/>
              <a:buChar char="•"/>
            </a:pPr>
            <a:r>
              <a:rPr lang="en-US" dirty="0"/>
              <a:t>Lay/ Witness statement</a:t>
            </a:r>
          </a:p>
          <a:p>
            <a:pPr indent="-228600" algn="l">
              <a:buFont typeface="Arial" panose="020B0604020202020204" pitchFamily="34" charset="0"/>
              <a:buChar char="•"/>
            </a:pPr>
            <a:r>
              <a:rPr lang="en-US" dirty="0"/>
              <a:t>M21, CFR, Case Law</a:t>
            </a:r>
          </a:p>
          <a:p>
            <a:pPr indent="-228600" algn="l">
              <a:buFont typeface="Arial" panose="020B0604020202020204" pitchFamily="34" charset="0"/>
              <a:buChar char="•"/>
            </a:pPr>
            <a:r>
              <a:rPr lang="en-US" dirty="0"/>
              <a:t>Osha / Environmental  Reports</a:t>
            </a:r>
          </a:p>
          <a:p>
            <a:pPr indent="-228600" algn="l">
              <a:buFont typeface="Arial" panose="020B0604020202020204" pitchFamily="34" charset="0"/>
              <a:buChar char="•"/>
            </a:pPr>
            <a:r>
              <a:rPr lang="en-US" dirty="0"/>
              <a:t>Medications and their side effects</a:t>
            </a:r>
          </a:p>
        </p:txBody>
      </p:sp>
      <p:pic>
        <p:nvPicPr>
          <p:cNvPr id="5" name="Picture 4">
            <a:extLst>
              <a:ext uri="{FF2B5EF4-FFF2-40B4-BE49-F238E27FC236}">
                <a16:creationId xmlns:a16="http://schemas.microsoft.com/office/drawing/2014/main" id="{0D99E239-2A0E-2550-CB36-998DA73C4FE0}"/>
              </a:ext>
            </a:extLst>
          </p:cNvPr>
          <p:cNvPicPr>
            <a:picLocks noChangeAspect="1"/>
          </p:cNvPicPr>
          <p:nvPr/>
        </p:nvPicPr>
        <p:blipFill>
          <a:blip r:embed="rId3"/>
          <a:stretch>
            <a:fillRect/>
          </a:stretch>
        </p:blipFill>
        <p:spPr>
          <a:xfrm>
            <a:off x="5991226" y="1757636"/>
            <a:ext cx="5267324" cy="4176439"/>
          </a:xfrm>
          <a:prstGeom prst="rect">
            <a:avLst/>
          </a:prstGeom>
        </p:spPr>
      </p:pic>
    </p:spTree>
    <p:extLst>
      <p:ext uri="{BB962C8B-B14F-4D97-AF65-F5344CB8AC3E}">
        <p14:creationId xmlns:p14="http://schemas.microsoft.com/office/powerpoint/2010/main" val="81333575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4D3C85-EACA-AC4A-1749-12F55ED563D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87F6DAA-9CB4-4EFF-E5E7-86D7E668D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852A5FFF-5B18-C3A3-011D-A9D5CB314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E6D86C21-3E14-AF08-6F3C-294E28C1D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2859AB39-0228-646E-EE03-1F150E3B8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C3265D47-79DE-4C5A-718D-772EA32A1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5" name="Rectangle 14">
            <a:extLst>
              <a:ext uri="{FF2B5EF4-FFF2-40B4-BE49-F238E27FC236}">
                <a16:creationId xmlns:a16="http://schemas.microsoft.com/office/drawing/2014/main" id="{A026E166-17B5-1144-E510-24CFEA4C3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29777-8B64-7961-A804-E2B241795D79}"/>
              </a:ext>
            </a:extLst>
          </p:cNvPr>
          <p:cNvSpPr>
            <a:spLocks noGrp="1"/>
          </p:cNvSpPr>
          <p:nvPr>
            <p:ph type="title"/>
          </p:nvPr>
        </p:nvSpPr>
        <p:spPr>
          <a:xfrm>
            <a:off x="685800" y="685800"/>
            <a:ext cx="10792837" cy="1151965"/>
          </a:xfrm>
        </p:spPr>
        <p:txBody>
          <a:bodyPr vert="horz" lIns="91440" tIns="45720" rIns="91440" bIns="45720" rtlCol="0" anchor="ctr">
            <a:normAutofit/>
          </a:bodyPr>
          <a:lstStyle/>
          <a:p>
            <a:r>
              <a:rPr lang="en-US" sz="5400" dirty="0"/>
              <a:t>Think Outside the Box</a:t>
            </a:r>
          </a:p>
        </p:txBody>
      </p:sp>
      <p:sp>
        <p:nvSpPr>
          <p:cNvPr id="3" name="Text Placeholder 2">
            <a:extLst>
              <a:ext uri="{FF2B5EF4-FFF2-40B4-BE49-F238E27FC236}">
                <a16:creationId xmlns:a16="http://schemas.microsoft.com/office/drawing/2014/main" id="{D9172B90-3197-498E-61D2-D76C9F948003}"/>
              </a:ext>
            </a:extLst>
          </p:cNvPr>
          <p:cNvSpPr>
            <a:spLocks noGrp="1"/>
          </p:cNvSpPr>
          <p:nvPr>
            <p:ph type="body" sz="half" idx="2"/>
          </p:nvPr>
        </p:nvSpPr>
        <p:spPr>
          <a:xfrm>
            <a:off x="685800" y="2196122"/>
            <a:ext cx="10394707" cy="3821723"/>
          </a:xfrm>
        </p:spPr>
        <p:txBody>
          <a:bodyPr vert="horz" lIns="91440" tIns="45720" rIns="91440" bIns="45720" rtlCol="0" anchor="ctr">
            <a:normAutofit/>
          </a:bodyPr>
          <a:lstStyle/>
          <a:p>
            <a:pPr algn="l"/>
            <a:r>
              <a:rPr lang="en-US" dirty="0"/>
              <a:t>M21-Part IV, </a:t>
            </a:r>
            <a:r>
              <a:rPr lang="en-US" dirty="0" err="1"/>
              <a:t>I,Chapter</a:t>
            </a:r>
            <a:r>
              <a:rPr lang="en-US" dirty="0"/>
              <a:t> 3 Sec A General criteria for sufficiency of  C&amp;P examination reports</a:t>
            </a:r>
          </a:p>
          <a:p>
            <a:pPr indent="-228600" algn="l">
              <a:buFont typeface="Arial" panose="020B0604020202020204" pitchFamily="34" charset="0"/>
              <a:buChar char="•"/>
            </a:pPr>
            <a:r>
              <a:rPr lang="en-US" dirty="0"/>
              <a:t>State Licensure:</a:t>
            </a:r>
          </a:p>
          <a:p>
            <a:pPr indent="-228600" algn="l">
              <a:buFont typeface="Arial" panose="020B0604020202020204" pitchFamily="34" charset="0"/>
              <a:buChar char="•"/>
            </a:pPr>
            <a:r>
              <a:rPr lang="en-US" dirty="0"/>
              <a:t>Medical Specialty relevance</a:t>
            </a:r>
          </a:p>
          <a:p>
            <a:pPr indent="-228600" algn="l">
              <a:buFont typeface="Arial" panose="020B0604020202020204" pitchFamily="34" charset="0"/>
              <a:buChar char="•"/>
            </a:pPr>
            <a:r>
              <a:rPr lang="en-US" dirty="0"/>
              <a:t>Physician Supervision</a:t>
            </a:r>
          </a:p>
          <a:p>
            <a:pPr indent="-228600" algn="l">
              <a:buFont typeface="Arial" panose="020B0604020202020204" pitchFamily="34" charset="0"/>
              <a:buChar char="•"/>
            </a:pPr>
            <a:r>
              <a:rPr lang="en-US" dirty="0"/>
              <a:t>Training in VA Evaluation Procedures</a:t>
            </a:r>
          </a:p>
          <a:p>
            <a:pPr indent="-228600" algn="l">
              <a:buFont typeface="Arial" panose="020B0604020202020204" pitchFamily="34" charset="0"/>
              <a:buChar char="•"/>
            </a:pPr>
            <a:r>
              <a:rPr lang="en-US" dirty="0"/>
              <a:t>Competency to Diagnose(38 U.S.C 5103A(d)</a:t>
            </a:r>
          </a:p>
          <a:p>
            <a:pPr indent="-228600" algn="l">
              <a:buFont typeface="Arial" panose="020B0604020202020204" pitchFamily="34" charset="0"/>
              <a:buChar char="•"/>
            </a:pPr>
            <a:r>
              <a:rPr lang="en-US" dirty="0"/>
              <a:t>Independent review</a:t>
            </a:r>
          </a:p>
          <a:p>
            <a:pPr algn="l"/>
            <a:r>
              <a:rPr lang="en-US" dirty="0"/>
              <a:t>* Note: For sufficiency   General Practitioner VS  Specialist / Impact of improper credentials</a:t>
            </a:r>
          </a:p>
        </p:txBody>
      </p:sp>
      <p:pic>
        <p:nvPicPr>
          <p:cNvPr id="5" name="Picture 4">
            <a:extLst>
              <a:ext uri="{FF2B5EF4-FFF2-40B4-BE49-F238E27FC236}">
                <a16:creationId xmlns:a16="http://schemas.microsoft.com/office/drawing/2014/main" id="{5B05D8C7-049B-9E88-4627-66A00D6C297B}"/>
              </a:ext>
            </a:extLst>
          </p:cNvPr>
          <p:cNvPicPr>
            <a:picLocks noChangeAspect="1"/>
          </p:cNvPicPr>
          <p:nvPr/>
        </p:nvPicPr>
        <p:blipFill>
          <a:blip r:embed="rId3"/>
          <a:stretch>
            <a:fillRect/>
          </a:stretch>
        </p:blipFill>
        <p:spPr>
          <a:xfrm>
            <a:off x="8140459" y="2761349"/>
            <a:ext cx="3133162" cy="2484271"/>
          </a:xfrm>
          <a:prstGeom prst="rect">
            <a:avLst/>
          </a:prstGeom>
        </p:spPr>
      </p:pic>
    </p:spTree>
    <p:extLst>
      <p:ext uri="{BB962C8B-B14F-4D97-AF65-F5344CB8AC3E}">
        <p14:creationId xmlns:p14="http://schemas.microsoft.com/office/powerpoint/2010/main" val="242469827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4" name="Rectangle 2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6" name="Rectangle 2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D0D1E8C-E69E-FC17-9961-19B77869516F}"/>
              </a:ext>
            </a:extLst>
          </p:cNvPr>
          <p:cNvSpPr>
            <a:spLocks noGrp="1"/>
          </p:cNvSpPr>
          <p:nvPr>
            <p:ph type="title"/>
          </p:nvPr>
        </p:nvSpPr>
        <p:spPr>
          <a:xfrm>
            <a:off x="685802" y="685800"/>
            <a:ext cx="5821422" cy="1151965"/>
          </a:xfrm>
        </p:spPr>
        <p:txBody>
          <a:bodyPr vert="horz" lIns="91440" tIns="45720" rIns="91440" bIns="45720" rtlCol="0" anchor="ctr">
            <a:normAutofit fontScale="90000"/>
          </a:bodyPr>
          <a:lstStyle/>
          <a:p>
            <a:r>
              <a:rPr lang="en-US" sz="3800" dirty="0">
                <a:solidFill>
                  <a:schemeClr val="tx1"/>
                </a:solidFill>
              </a:rPr>
              <a:t>Obesity A steppingstone to secondary conditions </a:t>
            </a:r>
            <a:br>
              <a:rPr lang="en-US" sz="3800" dirty="0">
                <a:solidFill>
                  <a:schemeClr val="tx1"/>
                </a:solidFill>
              </a:rPr>
            </a:br>
            <a:r>
              <a:rPr lang="en-US" sz="3800" dirty="0">
                <a:solidFill>
                  <a:schemeClr val="tx1"/>
                </a:solidFill>
              </a:rPr>
              <a:t>Case#1</a:t>
            </a:r>
          </a:p>
        </p:txBody>
      </p:sp>
      <p:sp>
        <p:nvSpPr>
          <p:cNvPr id="4" name="Text Placeholder 3">
            <a:extLst>
              <a:ext uri="{FF2B5EF4-FFF2-40B4-BE49-F238E27FC236}">
                <a16:creationId xmlns:a16="http://schemas.microsoft.com/office/drawing/2014/main" id="{CDA05188-C74F-1D2C-0EED-C41F6F348050}"/>
              </a:ext>
            </a:extLst>
          </p:cNvPr>
          <p:cNvSpPr>
            <a:spLocks noGrp="1"/>
          </p:cNvSpPr>
          <p:nvPr>
            <p:ph type="body" sz="half" idx="2"/>
          </p:nvPr>
        </p:nvSpPr>
        <p:spPr>
          <a:xfrm>
            <a:off x="685801" y="2076423"/>
            <a:ext cx="5821424" cy="3288739"/>
          </a:xfrm>
        </p:spPr>
        <p:txBody>
          <a:bodyPr vert="horz" lIns="91440" tIns="45720" rIns="91440" bIns="45720" rtlCol="0" anchor="ctr">
            <a:normAutofit/>
          </a:bodyPr>
          <a:lstStyle/>
          <a:p>
            <a:pPr indent="-228600" algn="l">
              <a:buFont typeface="Arial" panose="020B0604020202020204" pitchFamily="34" charset="0"/>
              <a:buChar char="•"/>
            </a:pPr>
            <a:r>
              <a:rPr lang="en-US" dirty="0"/>
              <a:t>What are the primary Conditions?</a:t>
            </a:r>
          </a:p>
          <a:p>
            <a:pPr indent="-228600" algn="l">
              <a:buFont typeface="Arial" panose="020B0604020202020204" pitchFamily="34" charset="0"/>
              <a:buChar char="•"/>
            </a:pPr>
            <a:r>
              <a:rPr lang="en-US" dirty="0"/>
              <a:t>Cause and Effect</a:t>
            </a:r>
          </a:p>
          <a:p>
            <a:pPr indent="-228600" algn="l">
              <a:buFont typeface="Arial" panose="020B0604020202020204" pitchFamily="34" charset="0"/>
              <a:buChar char="•"/>
            </a:pPr>
            <a:r>
              <a:rPr lang="en-US" dirty="0"/>
              <a:t>M21-1 V.ii.3.C.3.b./ Sources</a:t>
            </a:r>
          </a:p>
        </p:txBody>
      </p:sp>
      <p:pic>
        <p:nvPicPr>
          <p:cNvPr id="10" name="Picture Placeholder 9">
            <a:extLst>
              <a:ext uri="{FF2B5EF4-FFF2-40B4-BE49-F238E27FC236}">
                <a16:creationId xmlns:a16="http://schemas.microsoft.com/office/drawing/2014/main" id="{9A5B833F-AC5C-809D-004F-222A3AEAF0A0}"/>
              </a:ext>
            </a:extLst>
          </p:cNvPr>
          <p:cNvPicPr>
            <a:picLocks noGrp="1" noChangeAspect="1"/>
          </p:cNvPicPr>
          <p:nvPr>
            <p:ph type="pic" idx="1"/>
          </p:nvPr>
        </p:nvPicPr>
        <p:blipFill>
          <a:blip r:embed="rId4"/>
          <a:srcRect t="11012" r="-2" b="3018"/>
          <a:stretch>
            <a:fillRect/>
          </a:stretch>
        </p:blipFill>
        <p:spPr>
          <a:xfrm>
            <a:off x="6907471" y="213919"/>
            <a:ext cx="4440175"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45711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2199-704D-D79E-1E48-A896417AF92C}"/>
              </a:ext>
            </a:extLst>
          </p:cNvPr>
          <p:cNvSpPr>
            <a:spLocks noGrp="1"/>
          </p:cNvSpPr>
          <p:nvPr>
            <p:ph type="title"/>
          </p:nvPr>
        </p:nvSpPr>
        <p:spPr/>
        <p:txBody>
          <a:bodyPr/>
          <a:lstStyle/>
          <a:p>
            <a:r>
              <a:rPr lang="en-US" dirty="0">
                <a:solidFill>
                  <a:schemeClr val="tx1"/>
                </a:solidFill>
              </a:rPr>
              <a:t>Acts</a:t>
            </a:r>
            <a:r>
              <a:rPr lang="en-US" dirty="0"/>
              <a:t> </a:t>
            </a:r>
          </a:p>
        </p:txBody>
      </p:sp>
      <p:sp>
        <p:nvSpPr>
          <p:cNvPr id="3" name="Text Placeholder 2">
            <a:extLst>
              <a:ext uri="{FF2B5EF4-FFF2-40B4-BE49-F238E27FC236}">
                <a16:creationId xmlns:a16="http://schemas.microsoft.com/office/drawing/2014/main" id="{5A52A54C-FFEF-6FD0-FF78-E4B25C708F01}"/>
              </a:ext>
            </a:extLst>
          </p:cNvPr>
          <p:cNvSpPr>
            <a:spLocks noGrp="1"/>
          </p:cNvSpPr>
          <p:nvPr>
            <p:ph type="body" idx="1"/>
          </p:nvPr>
        </p:nvSpPr>
        <p:spPr/>
        <p:txBody>
          <a:bodyPr/>
          <a:lstStyle/>
          <a:p>
            <a:r>
              <a:rPr lang="en-US" dirty="0"/>
              <a:t>I</a:t>
            </a:r>
          </a:p>
        </p:txBody>
      </p:sp>
      <p:sp>
        <p:nvSpPr>
          <p:cNvPr id="4" name="Text Placeholder 3">
            <a:extLst>
              <a:ext uri="{FF2B5EF4-FFF2-40B4-BE49-F238E27FC236}">
                <a16:creationId xmlns:a16="http://schemas.microsoft.com/office/drawing/2014/main" id="{1139D9CA-B943-3563-83D0-EB35A136389D}"/>
              </a:ext>
            </a:extLst>
          </p:cNvPr>
          <p:cNvSpPr>
            <a:spLocks noGrp="1"/>
          </p:cNvSpPr>
          <p:nvPr>
            <p:ph type="body" sz="half" idx="15"/>
          </p:nvPr>
        </p:nvSpPr>
        <p:spPr/>
        <p:txBody>
          <a:bodyPr/>
          <a:lstStyle/>
          <a:p>
            <a:r>
              <a:rPr lang="en-US" dirty="0"/>
              <a:t>The Mission Foundation</a:t>
            </a:r>
          </a:p>
          <a:p>
            <a:r>
              <a:rPr lang="en-US" dirty="0"/>
              <a:t>The Body Break Down</a:t>
            </a:r>
          </a:p>
          <a:p>
            <a:r>
              <a:rPr lang="en-US" dirty="0"/>
              <a:t>Secondary Conditions</a:t>
            </a:r>
          </a:p>
          <a:p>
            <a:r>
              <a:rPr lang="en-US" dirty="0"/>
              <a:t>The Tools in the tools Box</a:t>
            </a:r>
          </a:p>
          <a:p>
            <a:r>
              <a:rPr lang="en-US" dirty="0"/>
              <a:t>Obesity :is not a primary  it is a pathway to secondary</a:t>
            </a:r>
          </a:p>
          <a:p>
            <a:endParaRPr lang="en-US" dirty="0"/>
          </a:p>
        </p:txBody>
      </p:sp>
      <p:sp>
        <p:nvSpPr>
          <p:cNvPr id="5" name="Text Placeholder 4">
            <a:extLst>
              <a:ext uri="{FF2B5EF4-FFF2-40B4-BE49-F238E27FC236}">
                <a16:creationId xmlns:a16="http://schemas.microsoft.com/office/drawing/2014/main" id="{656E5EB7-3741-3740-26B9-EF761C12ED16}"/>
              </a:ext>
            </a:extLst>
          </p:cNvPr>
          <p:cNvSpPr>
            <a:spLocks noGrp="1"/>
          </p:cNvSpPr>
          <p:nvPr>
            <p:ph type="body" sz="quarter" idx="3"/>
          </p:nvPr>
        </p:nvSpPr>
        <p:spPr/>
        <p:txBody>
          <a:bodyPr/>
          <a:lstStyle/>
          <a:p>
            <a:r>
              <a:rPr lang="en-US" dirty="0"/>
              <a:t>II</a:t>
            </a:r>
          </a:p>
        </p:txBody>
      </p:sp>
      <p:sp>
        <p:nvSpPr>
          <p:cNvPr id="6" name="Text Placeholder 5">
            <a:extLst>
              <a:ext uri="{FF2B5EF4-FFF2-40B4-BE49-F238E27FC236}">
                <a16:creationId xmlns:a16="http://schemas.microsoft.com/office/drawing/2014/main" id="{B227E974-20E7-376F-8EE4-9AD6A6FE3B7A}"/>
              </a:ext>
            </a:extLst>
          </p:cNvPr>
          <p:cNvSpPr>
            <a:spLocks noGrp="1"/>
          </p:cNvSpPr>
          <p:nvPr>
            <p:ph type="body" sz="half" idx="16"/>
          </p:nvPr>
        </p:nvSpPr>
        <p:spPr/>
        <p:txBody>
          <a:bodyPr/>
          <a:lstStyle/>
          <a:p>
            <a:r>
              <a:rPr lang="en-US" dirty="0"/>
              <a:t>Common Primary Conditions/Diseases</a:t>
            </a:r>
          </a:p>
          <a:p>
            <a:r>
              <a:rPr lang="en-US" dirty="0"/>
              <a:t>Diabetes Mellites II: </a:t>
            </a:r>
          </a:p>
          <a:p>
            <a:r>
              <a:rPr lang="en-US" dirty="0"/>
              <a:t>Back Conditions</a:t>
            </a:r>
          </a:p>
          <a:p>
            <a:r>
              <a:rPr lang="en-US" dirty="0"/>
              <a:t>Cardiovascular conditions</a:t>
            </a:r>
          </a:p>
          <a:p>
            <a:r>
              <a:rPr lang="en-US" dirty="0"/>
              <a:t>Joints/ Pain / Arthritis</a:t>
            </a:r>
          </a:p>
          <a:p>
            <a:r>
              <a:rPr lang="en-US" dirty="0"/>
              <a:t>Respiratory Conditions</a:t>
            </a:r>
          </a:p>
          <a:p>
            <a:endParaRPr lang="en-US" dirty="0"/>
          </a:p>
        </p:txBody>
      </p:sp>
      <p:sp>
        <p:nvSpPr>
          <p:cNvPr id="7" name="Text Placeholder 6">
            <a:extLst>
              <a:ext uri="{FF2B5EF4-FFF2-40B4-BE49-F238E27FC236}">
                <a16:creationId xmlns:a16="http://schemas.microsoft.com/office/drawing/2014/main" id="{9060E91A-4DE5-EB4A-D831-BF834383F23C}"/>
              </a:ext>
            </a:extLst>
          </p:cNvPr>
          <p:cNvSpPr>
            <a:spLocks noGrp="1"/>
          </p:cNvSpPr>
          <p:nvPr>
            <p:ph type="body" sz="quarter" idx="13"/>
          </p:nvPr>
        </p:nvSpPr>
        <p:spPr/>
        <p:txBody>
          <a:bodyPr/>
          <a:lstStyle/>
          <a:p>
            <a:r>
              <a:rPr lang="en-US" dirty="0"/>
              <a:t>III</a:t>
            </a:r>
          </a:p>
        </p:txBody>
      </p:sp>
      <p:sp>
        <p:nvSpPr>
          <p:cNvPr id="8" name="Text Placeholder 7">
            <a:extLst>
              <a:ext uri="{FF2B5EF4-FFF2-40B4-BE49-F238E27FC236}">
                <a16:creationId xmlns:a16="http://schemas.microsoft.com/office/drawing/2014/main" id="{1CEC91E9-2C0D-C765-4DF8-346A2E8A00C9}"/>
              </a:ext>
            </a:extLst>
          </p:cNvPr>
          <p:cNvSpPr>
            <a:spLocks noGrp="1"/>
          </p:cNvSpPr>
          <p:nvPr>
            <p:ph type="body" sz="half" idx="17"/>
          </p:nvPr>
        </p:nvSpPr>
        <p:spPr/>
        <p:txBody>
          <a:bodyPr/>
          <a:lstStyle/>
          <a:p>
            <a:r>
              <a:rPr lang="en-US" dirty="0"/>
              <a:t>Closing Statements: Listen</a:t>
            </a:r>
          </a:p>
          <a:p>
            <a:r>
              <a:rPr lang="en-US" dirty="0"/>
              <a:t>Brief You tube Video: old Glory</a:t>
            </a:r>
          </a:p>
          <a:p>
            <a:r>
              <a:rPr lang="en-US" dirty="0"/>
              <a:t>Questions?</a:t>
            </a:r>
          </a:p>
          <a:p>
            <a:r>
              <a:rPr lang="en-US" dirty="0"/>
              <a:t>The END</a:t>
            </a:r>
          </a:p>
          <a:p>
            <a:endParaRPr lang="en-US" dirty="0"/>
          </a:p>
        </p:txBody>
      </p:sp>
      <p:pic>
        <p:nvPicPr>
          <p:cNvPr id="12" name="Picture 11">
            <a:extLst>
              <a:ext uri="{FF2B5EF4-FFF2-40B4-BE49-F238E27FC236}">
                <a16:creationId xmlns:a16="http://schemas.microsoft.com/office/drawing/2014/main" id="{1234DFD9-AB6B-BABC-03E4-867BD3E03D2B}"/>
              </a:ext>
            </a:extLst>
          </p:cNvPr>
          <p:cNvPicPr>
            <a:picLocks noChangeAspect="1"/>
          </p:cNvPicPr>
          <p:nvPr/>
        </p:nvPicPr>
        <p:blipFill>
          <a:blip r:embed="rId2"/>
          <a:stretch>
            <a:fillRect/>
          </a:stretch>
        </p:blipFill>
        <p:spPr>
          <a:xfrm>
            <a:off x="1219631" y="304547"/>
            <a:ext cx="3071144" cy="1678078"/>
          </a:xfrm>
          <a:prstGeom prst="rect">
            <a:avLst/>
          </a:prstGeom>
        </p:spPr>
      </p:pic>
      <p:pic>
        <p:nvPicPr>
          <p:cNvPr id="14" name="Picture 13">
            <a:extLst>
              <a:ext uri="{FF2B5EF4-FFF2-40B4-BE49-F238E27FC236}">
                <a16:creationId xmlns:a16="http://schemas.microsoft.com/office/drawing/2014/main" id="{022DA8D5-0DC9-6332-8312-4F1CBCBA4991}"/>
              </a:ext>
            </a:extLst>
          </p:cNvPr>
          <p:cNvPicPr>
            <a:picLocks noChangeAspect="1"/>
          </p:cNvPicPr>
          <p:nvPr/>
        </p:nvPicPr>
        <p:blipFill>
          <a:blip r:embed="rId3"/>
          <a:stretch>
            <a:fillRect/>
          </a:stretch>
        </p:blipFill>
        <p:spPr>
          <a:xfrm>
            <a:off x="7678890" y="306080"/>
            <a:ext cx="3072650" cy="1676545"/>
          </a:xfrm>
          <a:prstGeom prst="rect">
            <a:avLst/>
          </a:prstGeom>
        </p:spPr>
      </p:pic>
    </p:spTree>
    <p:extLst>
      <p:ext uri="{BB962C8B-B14F-4D97-AF65-F5344CB8AC3E}">
        <p14:creationId xmlns:p14="http://schemas.microsoft.com/office/powerpoint/2010/main" val="185330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61F4-265A-5B3C-B998-41B6912EFC0C}"/>
              </a:ext>
            </a:extLst>
          </p:cNvPr>
          <p:cNvSpPr>
            <a:spLocks noGrp="1"/>
          </p:cNvSpPr>
          <p:nvPr>
            <p:ph type="title"/>
          </p:nvPr>
        </p:nvSpPr>
        <p:spPr/>
        <p:txBody>
          <a:bodyPr>
            <a:normAutofit fontScale="90000"/>
          </a:bodyPr>
          <a:lstStyle/>
          <a:p>
            <a:pPr algn="ctr"/>
            <a:r>
              <a:rPr lang="en-US" dirty="0">
                <a:solidFill>
                  <a:schemeClr val="tx1"/>
                </a:solidFill>
              </a:rPr>
              <a:t>Obesity: A steppingstone to secondary conditions </a:t>
            </a:r>
          </a:p>
        </p:txBody>
      </p:sp>
      <p:sp>
        <p:nvSpPr>
          <p:cNvPr id="3" name="Text Placeholder 2">
            <a:extLst>
              <a:ext uri="{FF2B5EF4-FFF2-40B4-BE49-F238E27FC236}">
                <a16:creationId xmlns:a16="http://schemas.microsoft.com/office/drawing/2014/main" id="{79751E1B-EB40-1858-5EF0-A46EC1F0DF74}"/>
              </a:ext>
            </a:extLst>
          </p:cNvPr>
          <p:cNvSpPr>
            <a:spLocks noGrp="1"/>
          </p:cNvSpPr>
          <p:nvPr>
            <p:ph type="body" idx="1"/>
          </p:nvPr>
        </p:nvSpPr>
        <p:spPr/>
        <p:txBody>
          <a:bodyPr/>
          <a:lstStyle/>
          <a:p>
            <a:r>
              <a:rPr lang="en-US" dirty="0">
                <a:solidFill>
                  <a:schemeClr val="tx1"/>
                </a:solidFill>
              </a:rPr>
              <a:t>Primary Behavioral and Environmental Drivers</a:t>
            </a:r>
          </a:p>
        </p:txBody>
      </p:sp>
      <p:sp>
        <p:nvSpPr>
          <p:cNvPr id="4" name="Content Placeholder 3">
            <a:extLst>
              <a:ext uri="{FF2B5EF4-FFF2-40B4-BE49-F238E27FC236}">
                <a16:creationId xmlns:a16="http://schemas.microsoft.com/office/drawing/2014/main" id="{6EDBB3BC-F11E-0310-FCE6-4052DE619711}"/>
              </a:ext>
            </a:extLst>
          </p:cNvPr>
          <p:cNvSpPr>
            <a:spLocks noGrp="1"/>
          </p:cNvSpPr>
          <p:nvPr>
            <p:ph sz="quarter" idx="13"/>
          </p:nvPr>
        </p:nvSpPr>
        <p:spPr/>
        <p:txBody>
          <a:bodyPr>
            <a:normAutofit fontScale="55000" lnSpcReduction="20000"/>
          </a:bodyPr>
          <a:lstStyle/>
          <a:p>
            <a:pPr marL="0" indent="0">
              <a:buNone/>
            </a:pPr>
            <a:endParaRPr lang="en-US" dirty="0"/>
          </a:p>
          <a:p>
            <a:r>
              <a:rPr lang="en-US" dirty="0"/>
              <a:t>Energy Imbalance: Consuming more calories (particularly processed, sugary foods) than are expended through daily activities.</a:t>
            </a:r>
          </a:p>
          <a:p>
            <a:r>
              <a:rPr lang="en-US" dirty="0"/>
              <a:t>Lack of Physical Activity: Modern, sedentary lifestyles and reduced manual labor limit calorie burning.</a:t>
            </a:r>
          </a:p>
          <a:p>
            <a:r>
              <a:rPr lang="en-US" dirty="0"/>
              <a:t>Dietary Patterns: High-calorie fast food, sugar-sweetened beverages, and lack of fiber.</a:t>
            </a:r>
          </a:p>
          <a:p>
            <a:r>
              <a:rPr lang="en-US" dirty="0"/>
              <a:t>Environmental Factors: Unhealthy food availability, high-calorie food advertising, and lack of safe spaces for exercise</a:t>
            </a:r>
          </a:p>
        </p:txBody>
      </p:sp>
      <p:sp>
        <p:nvSpPr>
          <p:cNvPr id="5" name="Text Placeholder 4">
            <a:extLst>
              <a:ext uri="{FF2B5EF4-FFF2-40B4-BE49-F238E27FC236}">
                <a16:creationId xmlns:a16="http://schemas.microsoft.com/office/drawing/2014/main" id="{9D1CF354-C342-4189-1503-48D22EC04605}"/>
              </a:ext>
            </a:extLst>
          </p:cNvPr>
          <p:cNvSpPr>
            <a:spLocks noGrp="1"/>
          </p:cNvSpPr>
          <p:nvPr>
            <p:ph type="body" sz="quarter" idx="3"/>
          </p:nvPr>
        </p:nvSpPr>
        <p:spPr/>
        <p:txBody>
          <a:bodyPr/>
          <a:lstStyle/>
          <a:p>
            <a:r>
              <a:rPr lang="en-US" dirty="0">
                <a:solidFill>
                  <a:schemeClr val="tx1"/>
                </a:solidFill>
              </a:rPr>
              <a:t>Biological and Physiological Factors</a:t>
            </a:r>
          </a:p>
        </p:txBody>
      </p:sp>
      <p:sp>
        <p:nvSpPr>
          <p:cNvPr id="6" name="Content Placeholder 5">
            <a:extLst>
              <a:ext uri="{FF2B5EF4-FFF2-40B4-BE49-F238E27FC236}">
                <a16:creationId xmlns:a16="http://schemas.microsoft.com/office/drawing/2014/main" id="{ADF8863A-BCB7-8E55-2D6C-5C1B8F7AE71A}"/>
              </a:ext>
            </a:extLst>
          </p:cNvPr>
          <p:cNvSpPr>
            <a:spLocks noGrp="1"/>
          </p:cNvSpPr>
          <p:nvPr>
            <p:ph sz="quarter" idx="14"/>
          </p:nvPr>
        </p:nvSpPr>
        <p:spPr/>
        <p:txBody>
          <a:bodyPr>
            <a:normAutofit fontScale="77500" lnSpcReduction="20000"/>
          </a:bodyPr>
          <a:lstStyle/>
          <a:p>
            <a:pPr marL="0" indent="0">
              <a:buNone/>
            </a:pPr>
            <a:endParaRPr lang="en-US" dirty="0"/>
          </a:p>
          <a:p>
            <a:r>
              <a:rPr lang="en-US" dirty="0"/>
              <a:t>Genetics: Genetic makeup can influence hunger levels, metabolism, and fat distribution.</a:t>
            </a:r>
          </a:p>
          <a:p>
            <a:r>
              <a:rPr lang="en-US" dirty="0"/>
              <a:t>Hormonal Imbalance: Disruption in appetite-regulating hormones (ghrelin and leptin) can lead to increased hunger and lower satiety.</a:t>
            </a:r>
          </a:p>
          <a:p>
            <a:r>
              <a:rPr lang="en-US" dirty="0"/>
              <a:t>Metabolic Factors: Some individuals have lower energy expenditure, making weight gain easier. </a:t>
            </a:r>
          </a:p>
        </p:txBody>
      </p:sp>
    </p:spTree>
    <p:extLst>
      <p:ext uri="{BB962C8B-B14F-4D97-AF65-F5344CB8AC3E}">
        <p14:creationId xmlns:p14="http://schemas.microsoft.com/office/powerpoint/2010/main" val="241727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3458D-4378-1E85-D9A4-38D308BFE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B9DDB-3B44-38FE-E5AA-1439118E6A0F}"/>
              </a:ext>
            </a:extLst>
          </p:cNvPr>
          <p:cNvSpPr>
            <a:spLocks noGrp="1"/>
          </p:cNvSpPr>
          <p:nvPr>
            <p:ph type="title"/>
          </p:nvPr>
        </p:nvSpPr>
        <p:spPr/>
        <p:txBody>
          <a:bodyPr>
            <a:normAutofit fontScale="90000"/>
          </a:bodyPr>
          <a:lstStyle/>
          <a:p>
            <a:pPr algn="ctr"/>
            <a:r>
              <a:rPr lang="en-US" dirty="0">
                <a:solidFill>
                  <a:schemeClr val="tx1"/>
                </a:solidFill>
              </a:rPr>
              <a:t>Obesity A steppingstone </a:t>
            </a:r>
            <a:br>
              <a:rPr lang="en-US" dirty="0">
                <a:solidFill>
                  <a:schemeClr val="tx1"/>
                </a:solidFill>
              </a:rPr>
            </a:br>
            <a:r>
              <a:rPr lang="en-US" dirty="0">
                <a:solidFill>
                  <a:schemeClr val="tx1"/>
                </a:solidFill>
              </a:rPr>
              <a:t>to secondary conditions</a:t>
            </a:r>
            <a:endParaRPr lang="en-US" dirty="0"/>
          </a:p>
        </p:txBody>
      </p:sp>
      <p:sp>
        <p:nvSpPr>
          <p:cNvPr id="3" name="Text Placeholder 2">
            <a:extLst>
              <a:ext uri="{FF2B5EF4-FFF2-40B4-BE49-F238E27FC236}">
                <a16:creationId xmlns:a16="http://schemas.microsoft.com/office/drawing/2014/main" id="{2237F441-A460-83A1-3D26-8F8E8B129F79}"/>
              </a:ext>
            </a:extLst>
          </p:cNvPr>
          <p:cNvSpPr>
            <a:spLocks noGrp="1"/>
          </p:cNvSpPr>
          <p:nvPr>
            <p:ph type="body" idx="1"/>
          </p:nvPr>
        </p:nvSpPr>
        <p:spPr/>
        <p:txBody>
          <a:bodyPr/>
          <a:lstStyle/>
          <a:p>
            <a:r>
              <a:rPr lang="en-US" dirty="0">
                <a:solidFill>
                  <a:schemeClr val="tx1"/>
                </a:solidFill>
              </a:rPr>
              <a:t>Lifestyle and Other Contributing factors</a:t>
            </a:r>
          </a:p>
        </p:txBody>
      </p:sp>
      <p:sp>
        <p:nvSpPr>
          <p:cNvPr id="4" name="Content Placeholder 3">
            <a:extLst>
              <a:ext uri="{FF2B5EF4-FFF2-40B4-BE49-F238E27FC236}">
                <a16:creationId xmlns:a16="http://schemas.microsoft.com/office/drawing/2014/main" id="{409CB831-CBCC-E08C-C2DE-0A7D5F547D70}"/>
              </a:ext>
            </a:extLst>
          </p:cNvPr>
          <p:cNvSpPr>
            <a:spLocks noGrp="1"/>
          </p:cNvSpPr>
          <p:nvPr>
            <p:ph sz="quarter" idx="13"/>
          </p:nvPr>
        </p:nvSpPr>
        <p:spPr/>
        <p:txBody>
          <a:bodyPr>
            <a:normAutofit fontScale="62500" lnSpcReduction="20000"/>
          </a:bodyPr>
          <a:lstStyle/>
          <a:p>
            <a:pPr marL="0" indent="0">
              <a:buNone/>
            </a:pPr>
            <a:r>
              <a:rPr lang="en-US" dirty="0"/>
              <a:t>Sleep Deprivation: Lack of sleep alters hormones that control appetite, leading to increased hunger.</a:t>
            </a:r>
          </a:p>
          <a:p>
            <a:pPr marL="0" indent="0">
              <a:buNone/>
            </a:pPr>
            <a:r>
              <a:rPr lang="en-US" dirty="0"/>
              <a:t>Stress: Chronic stress increases cortisol levels, which promotes belly fat storage and cravings.</a:t>
            </a:r>
          </a:p>
          <a:p>
            <a:pPr marL="0" indent="0">
              <a:buNone/>
            </a:pPr>
            <a:r>
              <a:rPr lang="en-US" dirty="0"/>
              <a:t>Medications: Certain antidepressants, corticosteroids, and anti-seizure drugs can cause weight gain.</a:t>
            </a:r>
          </a:p>
          <a:p>
            <a:pPr marL="0" indent="0">
              <a:buNone/>
            </a:pPr>
            <a:r>
              <a:rPr lang="en-US" dirty="0"/>
              <a:t>Health Conditions: Underlying conditions like Cushing's syndrome or hypothyroidism.</a:t>
            </a:r>
          </a:p>
          <a:p>
            <a:pPr marL="0" indent="0">
              <a:buNone/>
            </a:pPr>
            <a:r>
              <a:rPr lang="en-US" dirty="0"/>
              <a:t>Psychological Factors: Emotional eating or depression</a:t>
            </a:r>
          </a:p>
        </p:txBody>
      </p:sp>
      <p:sp>
        <p:nvSpPr>
          <p:cNvPr id="5" name="Text Placeholder 4">
            <a:extLst>
              <a:ext uri="{FF2B5EF4-FFF2-40B4-BE49-F238E27FC236}">
                <a16:creationId xmlns:a16="http://schemas.microsoft.com/office/drawing/2014/main" id="{86C75849-E170-1424-E4CB-7533F36A8229}"/>
              </a:ext>
            </a:extLst>
          </p:cNvPr>
          <p:cNvSpPr>
            <a:spLocks noGrp="1"/>
          </p:cNvSpPr>
          <p:nvPr>
            <p:ph type="body" sz="quarter" idx="3"/>
          </p:nvPr>
        </p:nvSpPr>
        <p:spPr/>
        <p:txBody>
          <a:bodyPr/>
          <a:lstStyle/>
          <a:p>
            <a:r>
              <a:rPr lang="en-US" dirty="0"/>
              <a:t>Sources:</a:t>
            </a:r>
          </a:p>
        </p:txBody>
      </p:sp>
      <p:sp>
        <p:nvSpPr>
          <p:cNvPr id="6" name="Content Placeholder 5">
            <a:extLst>
              <a:ext uri="{FF2B5EF4-FFF2-40B4-BE49-F238E27FC236}">
                <a16:creationId xmlns:a16="http://schemas.microsoft.com/office/drawing/2014/main" id="{F14370C6-47C5-D5AC-E42F-80E697CAF99C}"/>
              </a:ext>
            </a:extLst>
          </p:cNvPr>
          <p:cNvSpPr>
            <a:spLocks noGrp="1"/>
          </p:cNvSpPr>
          <p:nvPr>
            <p:ph sz="quarter" idx="14"/>
          </p:nvPr>
        </p:nvSpPr>
        <p:spPr/>
        <p:txBody>
          <a:bodyPr>
            <a:normAutofit fontScale="25000" lnSpcReduction="20000"/>
          </a:bodyPr>
          <a:lstStyle/>
          <a:p>
            <a:pPr marL="0" indent="0">
              <a:buNone/>
            </a:pPr>
            <a:endParaRPr lang="en-US" dirty="0"/>
          </a:p>
          <a:p>
            <a:r>
              <a:rPr lang="en-US" sz="3100" dirty="0"/>
              <a:t>MAYO Clinic: </a:t>
            </a:r>
          </a:p>
          <a:p>
            <a:pPr marL="0" indent="0">
              <a:buNone/>
            </a:pPr>
            <a:r>
              <a:rPr lang="en-US" sz="3100" dirty="0">
                <a:hlinkClick r:id="rId2"/>
              </a:rPr>
              <a:t>https://www.mayoclinic.org/diseases-conditions/obesity/symptoms-causes/syc-20375742</a:t>
            </a:r>
            <a:endParaRPr lang="en-US" sz="3100" dirty="0"/>
          </a:p>
          <a:p>
            <a:r>
              <a:rPr lang="en-US" sz="3100" dirty="0"/>
              <a:t>National Library Of Medicine:</a:t>
            </a:r>
          </a:p>
          <a:p>
            <a:pPr marL="0" indent="0">
              <a:buNone/>
            </a:pPr>
            <a:r>
              <a:rPr lang="en-US" sz="3100" dirty="0"/>
              <a:t> </a:t>
            </a:r>
            <a:r>
              <a:rPr lang="en-US" sz="3100" dirty="0">
                <a:hlinkClick r:id="rId3"/>
              </a:rPr>
              <a:t>https://pmc.ncbi.nlm.nih.gov/articles/PMC6530037/</a:t>
            </a:r>
            <a:endParaRPr lang="en-US" sz="3100" dirty="0"/>
          </a:p>
          <a:p>
            <a:r>
              <a:rPr lang="en-US" sz="3100" dirty="0"/>
              <a:t>National Heart, Lung and Blood Institute:</a:t>
            </a:r>
          </a:p>
          <a:p>
            <a:pPr marL="0" indent="0">
              <a:buNone/>
            </a:pPr>
            <a:r>
              <a:rPr lang="en-US" sz="3100" dirty="0">
                <a:hlinkClick r:id="rId4"/>
              </a:rPr>
              <a:t>https://www.nhlbi.nih.gov/health/overweight-and-obesity/causes</a:t>
            </a:r>
            <a:r>
              <a:rPr lang="en-US" sz="3100" dirty="0"/>
              <a:t>.</a:t>
            </a:r>
          </a:p>
          <a:p>
            <a:r>
              <a:rPr lang="en-US" sz="3100" dirty="0"/>
              <a:t>(CDC )Center For Disease Control: </a:t>
            </a:r>
          </a:p>
          <a:p>
            <a:pPr marL="0" indent="0">
              <a:buNone/>
            </a:pPr>
            <a:r>
              <a:rPr lang="en-US" sz="3100" dirty="0">
                <a:hlinkClick r:id="rId5"/>
              </a:rPr>
              <a:t>https://www.cdc.gov/obesity/risk-factors/risk-factors.html</a:t>
            </a:r>
            <a:endParaRPr lang="en-US" sz="3100" dirty="0"/>
          </a:p>
          <a:p>
            <a:endParaRPr lang="en-US" dirty="0"/>
          </a:p>
        </p:txBody>
      </p:sp>
    </p:spTree>
    <p:extLst>
      <p:ext uri="{BB962C8B-B14F-4D97-AF65-F5344CB8AC3E}">
        <p14:creationId xmlns:p14="http://schemas.microsoft.com/office/powerpoint/2010/main" val="75042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D5E74816-D0F1-3A51-3112-06CAB43F34B7}"/>
              </a:ext>
            </a:extLst>
          </p:cNvPr>
          <p:cNvPicPr>
            <a:picLocks noChangeAspect="1"/>
          </p:cNvPicPr>
          <p:nvPr/>
        </p:nvPicPr>
        <p:blipFill>
          <a:blip r:embed="rId3"/>
          <a:srcRect l="2667"/>
          <a:stretch>
            <a:fill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5CD1F-A170-C969-E089-FA0A4494608E}"/>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6000">
                <a:solidFill>
                  <a:schemeClr val="tx1"/>
                </a:solidFill>
              </a:rPr>
              <a:t>ACT II</a:t>
            </a:r>
          </a:p>
        </p:txBody>
      </p:sp>
      <p:sp>
        <p:nvSpPr>
          <p:cNvPr id="23"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5673494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570B920-2AF3-DA97-A6A1-B9ECC4C53B8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EC6B8C82-F226-D1F3-6A8A-1EBF32A5A1B5}"/>
              </a:ext>
            </a:extLst>
          </p:cNvPr>
          <p:cNvSpPr>
            <a:spLocks noGrp="1"/>
          </p:cNvSpPr>
          <p:nvPr>
            <p:ph type="title"/>
          </p:nvPr>
        </p:nvSpPr>
        <p:spPr>
          <a:xfrm>
            <a:off x="446663" y="1304458"/>
            <a:ext cx="3326650" cy="2901781"/>
          </a:xfrm>
        </p:spPr>
        <p:txBody>
          <a:bodyPr vert="horz" lIns="91440" tIns="45720" rIns="91440" bIns="45720" rtlCol="0" anchor="b">
            <a:normAutofit/>
          </a:bodyPr>
          <a:lstStyle/>
          <a:p>
            <a:r>
              <a:rPr lang="en-US" sz="6600" dirty="0">
                <a:solidFill>
                  <a:schemeClr val="tx1"/>
                </a:solidFill>
              </a:rPr>
              <a:t>Diabetes Mellites Type I&amp;II </a:t>
            </a:r>
          </a:p>
        </p:txBody>
      </p:sp>
      <p:sp>
        <p:nvSpPr>
          <p:cNvPr id="4" name="Text Placeholder 3">
            <a:extLst>
              <a:ext uri="{FF2B5EF4-FFF2-40B4-BE49-F238E27FC236}">
                <a16:creationId xmlns:a16="http://schemas.microsoft.com/office/drawing/2014/main" id="{EE5374C6-67F5-AEF9-066C-147C2803E63D}"/>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a:solidFill>
                  <a:schemeClr val="bg1">
                    <a:lumMod val="50000"/>
                  </a:schemeClr>
                </a:solidFill>
              </a:rPr>
              <a:t>Case #2</a:t>
            </a:r>
          </a:p>
        </p:txBody>
      </p:sp>
      <p:sp>
        <p:nvSpPr>
          <p:cNvPr id="29" name="Rectangle 28">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694E246-CD15-4391-B4F9-5C21238A96E4}"/>
              </a:ext>
            </a:extLst>
          </p:cNvPr>
          <p:cNvPicPr>
            <a:picLocks noGrp="1" noChangeAspect="1"/>
          </p:cNvPicPr>
          <p:nvPr>
            <p:ph type="pic" idx="1"/>
          </p:nvPr>
        </p:nvPicPr>
        <p:blipFill>
          <a:blip r:embed="rId4"/>
          <a:srcRect t="2592" b="8617"/>
          <a:stretch>
            <a:fillRect/>
          </a:stretch>
        </p:blipFill>
        <p:spPr>
          <a:xfrm>
            <a:off x="5321367" y="684680"/>
            <a:ext cx="6174771" cy="5482657"/>
          </a:xfrm>
          <a:prstGeom prst="rect">
            <a:avLst/>
          </a:prstGeom>
        </p:spPr>
      </p:pic>
    </p:spTree>
    <p:extLst>
      <p:ext uri="{BB962C8B-B14F-4D97-AF65-F5344CB8AC3E}">
        <p14:creationId xmlns:p14="http://schemas.microsoft.com/office/powerpoint/2010/main" val="35880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313B903-64D4-5A54-E4B1-BFE3D52590B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1B84105-CD6C-B279-8815-B1DCEC7B382F}"/>
              </a:ext>
            </a:extLst>
          </p:cNvPr>
          <p:cNvSpPr>
            <a:spLocks noGrp="1"/>
          </p:cNvSpPr>
          <p:nvPr>
            <p:ph type="title"/>
          </p:nvPr>
        </p:nvSpPr>
        <p:spPr>
          <a:xfrm>
            <a:off x="685802" y="685800"/>
            <a:ext cx="4951408" cy="1151965"/>
          </a:xfrm>
        </p:spPr>
        <p:txBody>
          <a:bodyPr vert="horz" lIns="91440" tIns="45720" rIns="91440" bIns="45720" rtlCol="0" anchor="ctr">
            <a:normAutofit/>
          </a:bodyPr>
          <a:lstStyle/>
          <a:p>
            <a:pPr algn="l"/>
            <a:r>
              <a:rPr lang="en-US" sz="2600"/>
              <a:t>Common Secondary Conditions of Type II Diabetes</a:t>
            </a:r>
          </a:p>
        </p:txBody>
      </p:sp>
      <p:sp>
        <p:nvSpPr>
          <p:cNvPr id="4" name="Text Placeholder 3">
            <a:extLst>
              <a:ext uri="{FF2B5EF4-FFF2-40B4-BE49-F238E27FC236}">
                <a16:creationId xmlns:a16="http://schemas.microsoft.com/office/drawing/2014/main" id="{AFE8B395-53A3-D5E4-21D9-73E3272AFCA1}"/>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indent="-228600" algn="l">
              <a:lnSpc>
                <a:spcPct val="110000"/>
              </a:lnSpc>
              <a:buFont typeface="Arial" panose="020B0604020202020204" pitchFamily="34" charset="0"/>
              <a:buChar char="•"/>
            </a:pPr>
            <a:r>
              <a:rPr lang="en-US" sz="1500" dirty="0"/>
              <a:t>Diabetic </a:t>
            </a:r>
            <a:r>
              <a:rPr lang="en-US" sz="1500" dirty="0" err="1"/>
              <a:t>Neurapathy</a:t>
            </a:r>
            <a:r>
              <a:rPr lang="en-US" sz="1500" dirty="0"/>
              <a:t>: Nerve damage, including peripheral neuropathy (numbness/tingling in hands/feet) and autonomic neuropathy (affects digestion and bladder function)</a:t>
            </a:r>
          </a:p>
          <a:p>
            <a:pPr indent="-228600" algn="l">
              <a:lnSpc>
                <a:spcPct val="110000"/>
              </a:lnSpc>
              <a:buFont typeface="Arial" panose="020B0604020202020204" pitchFamily="34" charset="0"/>
              <a:buChar char="•"/>
            </a:pPr>
            <a:r>
              <a:rPr lang="en-US" sz="1500" dirty="0"/>
              <a:t>Kidney Disease (Diabetic Nephropathy):damage to Kidneys, which can lead to Kidney Failure</a:t>
            </a:r>
          </a:p>
          <a:p>
            <a:pPr indent="-228600" algn="l">
              <a:lnSpc>
                <a:spcPct val="110000"/>
              </a:lnSpc>
              <a:buFont typeface="Arial" panose="020B0604020202020204" pitchFamily="34" charset="0"/>
              <a:buChar char="•"/>
            </a:pPr>
            <a:r>
              <a:rPr lang="en-US" sz="1500" dirty="0"/>
              <a:t>eye Problems (Retinopathy): Diabetic retinopathy, cataracts, glaucoma, and macular edema.</a:t>
            </a:r>
          </a:p>
          <a:p>
            <a:pPr indent="-228600" algn="l">
              <a:lnSpc>
                <a:spcPct val="110000"/>
              </a:lnSpc>
              <a:buFont typeface="Arial" panose="020B0604020202020204" pitchFamily="34" charset="0"/>
              <a:buChar char="•"/>
            </a:pPr>
            <a:endParaRPr lang="en-US" sz="1500" dirty="0"/>
          </a:p>
        </p:txBody>
      </p:sp>
      <p:pic>
        <p:nvPicPr>
          <p:cNvPr id="6" name="Picture Placeholder 5">
            <a:extLst>
              <a:ext uri="{FF2B5EF4-FFF2-40B4-BE49-F238E27FC236}">
                <a16:creationId xmlns:a16="http://schemas.microsoft.com/office/drawing/2014/main" id="{6DB18577-1006-72EB-CA5C-5E41BCA51A96}"/>
              </a:ext>
            </a:extLst>
          </p:cNvPr>
          <p:cNvPicPr>
            <a:picLocks noGrp="1" noChangeAspect="1"/>
          </p:cNvPicPr>
          <p:nvPr>
            <p:ph type="pic" idx="1"/>
          </p:nvPr>
        </p:nvPicPr>
        <p:blipFill>
          <a:blip r:embed="rId4"/>
          <a:srcRect r="-1" b="605"/>
          <a:stretch>
            <a:fillRect/>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54646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EC7C20C-5852-260C-6BD5-AD859CD227BB}"/>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2" name="Rectangle 31">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4" name="Rectangle 33">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0EC41D6-8E30-74D3-1FAA-3BECFFC3820A}"/>
              </a:ext>
            </a:extLst>
          </p:cNvPr>
          <p:cNvSpPr>
            <a:spLocks noGrp="1"/>
          </p:cNvSpPr>
          <p:nvPr>
            <p:ph type="title"/>
          </p:nvPr>
        </p:nvSpPr>
        <p:spPr>
          <a:xfrm>
            <a:off x="6179229" y="685800"/>
            <a:ext cx="4903454" cy="1151965"/>
          </a:xfrm>
        </p:spPr>
        <p:txBody>
          <a:bodyPr vert="horz" lIns="91440" tIns="45720" rIns="91440" bIns="45720" rtlCol="0" anchor="ctr">
            <a:normAutofit/>
          </a:bodyPr>
          <a:lstStyle/>
          <a:p>
            <a:pPr algn="l"/>
            <a:r>
              <a:rPr lang="en-US" sz="2600"/>
              <a:t>Common Secondary Conditions of Type II Diabetes</a:t>
            </a:r>
          </a:p>
        </p:txBody>
      </p:sp>
      <p:pic>
        <p:nvPicPr>
          <p:cNvPr id="6" name="Picture Placeholder 5">
            <a:extLst>
              <a:ext uri="{FF2B5EF4-FFF2-40B4-BE49-F238E27FC236}">
                <a16:creationId xmlns:a16="http://schemas.microsoft.com/office/drawing/2014/main" id="{00D6684A-F51D-7BE7-E275-372000C115DD}"/>
              </a:ext>
            </a:extLst>
          </p:cNvPr>
          <p:cNvPicPr>
            <a:picLocks noGrp="1" noChangeAspect="1"/>
          </p:cNvPicPr>
          <p:nvPr>
            <p:ph type="pic" idx="1"/>
          </p:nvPr>
        </p:nvPicPr>
        <p:blipFill>
          <a:blip r:embed="rId4"/>
          <a:srcRect r="-1" b="651"/>
          <a:stretch>
            <a:fillRect/>
          </a:stretch>
        </p:blipFill>
        <p:spPr>
          <a:xfrm>
            <a:off x="404226" y="10"/>
            <a:ext cx="5312664" cy="5301586"/>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8D9173FA-1E03-009A-9694-158359A8D213}"/>
              </a:ext>
            </a:extLst>
          </p:cNvPr>
          <p:cNvSpPr>
            <a:spLocks noGrp="1"/>
          </p:cNvSpPr>
          <p:nvPr>
            <p:ph type="body" sz="half" idx="2"/>
          </p:nvPr>
        </p:nvSpPr>
        <p:spPr>
          <a:xfrm>
            <a:off x="6174089" y="2142066"/>
            <a:ext cx="4908593" cy="3232519"/>
          </a:xfrm>
        </p:spPr>
        <p:txBody>
          <a:bodyPr vert="horz" lIns="91440" tIns="45720" rIns="91440" bIns="45720" rtlCol="0" anchor="ctr">
            <a:normAutofit/>
          </a:bodyPr>
          <a:lstStyle/>
          <a:p>
            <a:pPr indent="-228600" algn="l">
              <a:lnSpc>
                <a:spcPct val="110000"/>
              </a:lnSpc>
              <a:buFont typeface="Arial" panose="020B0604020202020204" pitchFamily="34" charset="0"/>
              <a:buChar char="•"/>
            </a:pPr>
            <a:r>
              <a:rPr lang="en-US"/>
              <a:t>Skin Infections Issues:  Diabetic dermopathy, necrobiosis lipoidica diabeticorum, and increased susceptibility to fungal or bacterial infections. </a:t>
            </a:r>
          </a:p>
          <a:p>
            <a:pPr indent="-228600" algn="l">
              <a:lnSpc>
                <a:spcPct val="110000"/>
              </a:lnSpc>
              <a:buFont typeface="Arial" panose="020B0604020202020204" pitchFamily="34" charset="0"/>
              <a:buChar char="•"/>
            </a:pPr>
            <a:r>
              <a:rPr lang="en-US"/>
              <a:t>Mental Health :  Depression is commonly linked to managing the daily strain of diabetes.</a:t>
            </a:r>
          </a:p>
          <a:p>
            <a:pPr indent="-228600" algn="l">
              <a:lnSpc>
                <a:spcPct val="110000"/>
              </a:lnSpc>
              <a:buFont typeface="Arial" panose="020B0604020202020204" pitchFamily="34" charset="0"/>
              <a:buChar char="•"/>
            </a:pPr>
            <a:r>
              <a:rPr lang="en-US"/>
              <a:t>Other related Conditions:  Erectile dysfunction (ED), Gastroparesis, and peripheral vascular disease leading to amputations</a:t>
            </a:r>
          </a:p>
          <a:p>
            <a:pPr indent="-228600" algn="l">
              <a:lnSpc>
                <a:spcPct val="110000"/>
              </a:lnSpc>
              <a:buFont typeface="Arial" panose="020B0604020202020204" pitchFamily="34" charset="0"/>
              <a:buChar char="•"/>
            </a:pPr>
            <a:endParaRPr lang="en-US"/>
          </a:p>
          <a:p>
            <a:pPr indent="-228600" algn="l">
              <a:lnSpc>
                <a:spcPct val="110000"/>
              </a:lnSpc>
              <a:buFont typeface="Arial" panose="020B0604020202020204" pitchFamily="34" charset="0"/>
              <a:buChar char="•"/>
            </a:pPr>
            <a:endParaRPr lang="en-US"/>
          </a:p>
        </p:txBody>
      </p:sp>
    </p:spTree>
    <p:extLst>
      <p:ext uri="{BB962C8B-B14F-4D97-AF65-F5344CB8AC3E}">
        <p14:creationId xmlns:p14="http://schemas.microsoft.com/office/powerpoint/2010/main" val="4137792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B8537E1-D856-4FA9-C937-3C3E69AE128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2" name="Rectangle 21">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C3C29F7-E416-7CC9-1881-91F57AB38F5A}"/>
              </a:ext>
            </a:extLst>
          </p:cNvPr>
          <p:cNvSpPr>
            <a:spLocks noGrp="1"/>
          </p:cNvSpPr>
          <p:nvPr>
            <p:ph type="title"/>
          </p:nvPr>
        </p:nvSpPr>
        <p:spPr>
          <a:xfrm>
            <a:off x="4708586" y="685800"/>
            <a:ext cx="6374097" cy="1151965"/>
          </a:xfrm>
        </p:spPr>
        <p:txBody>
          <a:bodyPr vert="horz" lIns="91440" tIns="45720" rIns="91440" bIns="45720" rtlCol="0" anchor="ctr">
            <a:normAutofit/>
          </a:bodyPr>
          <a:lstStyle/>
          <a:p>
            <a:pPr algn="l"/>
            <a:r>
              <a:rPr lang="en-US" sz="5400" dirty="0">
                <a:solidFill>
                  <a:schemeClr val="tx1"/>
                </a:solidFill>
              </a:rPr>
              <a:t>Medications:</a:t>
            </a:r>
          </a:p>
        </p:txBody>
      </p:sp>
      <p:pic>
        <p:nvPicPr>
          <p:cNvPr id="6" name="Picture Placeholder 5">
            <a:extLst>
              <a:ext uri="{FF2B5EF4-FFF2-40B4-BE49-F238E27FC236}">
                <a16:creationId xmlns:a16="http://schemas.microsoft.com/office/drawing/2014/main" id="{546548BC-125F-F88F-22E1-8BC15D153392}"/>
              </a:ext>
            </a:extLst>
          </p:cNvPr>
          <p:cNvPicPr>
            <a:picLocks noGrp="1" noChangeAspect="1"/>
          </p:cNvPicPr>
          <p:nvPr>
            <p:ph type="pic" idx="1"/>
          </p:nvPr>
        </p:nvPicPr>
        <p:blipFill>
          <a:blip r:embed="rId4"/>
          <a:srcRect l="31751" r="31751"/>
          <a:stretch/>
        </p:blipFill>
        <p:spPr>
          <a:xfrm>
            <a:off x="603700" y="451343"/>
            <a:ext cx="3441532" cy="4850252"/>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94F350D5-BBE7-A9DF-739E-C3BB21A7A90A}"/>
              </a:ext>
            </a:extLst>
          </p:cNvPr>
          <p:cNvSpPr>
            <a:spLocks noGrp="1"/>
          </p:cNvSpPr>
          <p:nvPr>
            <p:ph type="body" sz="half" idx="2"/>
          </p:nvPr>
        </p:nvSpPr>
        <p:spPr>
          <a:xfrm>
            <a:off x="4701906" y="2142066"/>
            <a:ext cx="6380777" cy="3232519"/>
          </a:xfrm>
        </p:spPr>
        <p:txBody>
          <a:bodyPr vert="horz" lIns="91440" tIns="45720" rIns="91440" bIns="45720" rtlCol="0" anchor="ctr">
            <a:normAutofit/>
          </a:bodyPr>
          <a:lstStyle/>
          <a:p>
            <a:pPr>
              <a:lnSpc>
                <a:spcPct val="110000"/>
              </a:lnSpc>
            </a:pPr>
            <a:r>
              <a:rPr lang="en-US" sz="1500" dirty="0"/>
              <a:t>Secondary conditions can also arise from side effects of medications used to manage Type II diabetes: </a:t>
            </a:r>
          </a:p>
          <a:p>
            <a:pPr indent="-228600" algn="l">
              <a:lnSpc>
                <a:spcPct val="110000"/>
              </a:lnSpc>
              <a:buFont typeface="Arial" panose="020B0604020202020204" pitchFamily="34" charset="0"/>
              <a:buChar char="•"/>
            </a:pPr>
            <a:r>
              <a:rPr lang="en-US" sz="1500" dirty="0"/>
              <a:t>GLP-1 Agonists: May cause gastrointestinal issues like nausea, vomiting, constipation, or reflux.</a:t>
            </a:r>
          </a:p>
          <a:p>
            <a:pPr indent="-228600" algn="l">
              <a:lnSpc>
                <a:spcPct val="110000"/>
              </a:lnSpc>
              <a:buFont typeface="Arial" panose="020B0604020202020204" pitchFamily="34" charset="0"/>
              <a:buChar char="•"/>
            </a:pPr>
            <a:r>
              <a:rPr lang="en-US" sz="1500" dirty="0"/>
              <a:t>SGLT2 Inhibitors: Linked to increased urination, thirst, urinary tract infections, and yeast infections.</a:t>
            </a:r>
          </a:p>
          <a:p>
            <a:pPr indent="-228600" algn="l">
              <a:lnSpc>
                <a:spcPct val="110000"/>
              </a:lnSpc>
              <a:buFont typeface="Arial" panose="020B0604020202020204" pitchFamily="34" charset="0"/>
              <a:buChar char="•"/>
            </a:pPr>
            <a:r>
              <a:rPr lang="en-US" sz="1500" dirty="0"/>
              <a:t>Metformin: Commonly causes gastrointestinal upsets.</a:t>
            </a:r>
          </a:p>
          <a:p>
            <a:pPr indent="-228600" algn="l">
              <a:lnSpc>
                <a:spcPct val="110000"/>
              </a:lnSpc>
              <a:buFont typeface="Arial" panose="020B0604020202020204" pitchFamily="34" charset="0"/>
              <a:buChar char="•"/>
            </a:pPr>
            <a:r>
              <a:rPr lang="en-US" sz="1500" dirty="0"/>
              <a:t>Insulin: Main risk is hypoglycemia (low blood sugar).</a:t>
            </a:r>
          </a:p>
          <a:p>
            <a:pPr indent="-228600" algn="l">
              <a:lnSpc>
                <a:spcPct val="110000"/>
              </a:lnSpc>
              <a:buFont typeface="Arial" panose="020B0604020202020204" pitchFamily="34" charset="0"/>
              <a:buChar char="•"/>
            </a:pPr>
            <a:r>
              <a:rPr lang="en-US" sz="1500" dirty="0"/>
              <a:t>Thiazolidinediones (e.g., Avandia, Actos): May increase risk for heart failure</a:t>
            </a:r>
          </a:p>
        </p:txBody>
      </p:sp>
    </p:spTree>
    <p:extLst>
      <p:ext uri="{BB962C8B-B14F-4D97-AF65-F5344CB8AC3E}">
        <p14:creationId xmlns:p14="http://schemas.microsoft.com/office/powerpoint/2010/main" val="262495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0D2C-F14E-921C-8CC2-0DCC9805CF70}"/>
              </a:ext>
            </a:extLst>
          </p:cNvPr>
          <p:cNvSpPr>
            <a:spLocks noGrp="1"/>
          </p:cNvSpPr>
          <p:nvPr>
            <p:ph type="title"/>
          </p:nvPr>
        </p:nvSpPr>
        <p:spPr>
          <a:xfrm>
            <a:off x="795530" y="647164"/>
            <a:ext cx="10396882" cy="1158140"/>
          </a:xfrm>
        </p:spPr>
        <p:txBody>
          <a:bodyPr/>
          <a:lstStyle/>
          <a:p>
            <a:r>
              <a:rPr lang="en-US" dirty="0"/>
              <a:t>Key Resources: CFR, M21, Case Law</a:t>
            </a:r>
          </a:p>
        </p:txBody>
      </p:sp>
      <p:sp>
        <p:nvSpPr>
          <p:cNvPr id="3" name="Content Placeholder 2">
            <a:extLst>
              <a:ext uri="{FF2B5EF4-FFF2-40B4-BE49-F238E27FC236}">
                <a16:creationId xmlns:a16="http://schemas.microsoft.com/office/drawing/2014/main" id="{C356F407-D51C-7CAF-0AF9-C41FD4BCADEA}"/>
              </a:ext>
            </a:extLst>
          </p:cNvPr>
          <p:cNvSpPr>
            <a:spLocks noGrp="1"/>
          </p:cNvSpPr>
          <p:nvPr>
            <p:ph sz="quarter" idx="13"/>
          </p:nvPr>
        </p:nvSpPr>
        <p:spPr/>
        <p:txBody>
          <a:bodyPr/>
          <a:lstStyle/>
          <a:p>
            <a:r>
              <a:rPr lang="en-US" dirty="0"/>
              <a:t>diabetes mellitus (Type 1 or Type 2) are </a:t>
            </a:r>
          </a:p>
          <a:p>
            <a:pPr marL="0" indent="0">
              <a:buNone/>
            </a:pPr>
            <a:r>
              <a:rPr lang="en-US" dirty="0"/>
              <a:t> 38 CFR § 4.119, Diagnostic Code 7913</a:t>
            </a:r>
          </a:p>
          <a:p>
            <a:r>
              <a:rPr lang="fr-FR" u="sng" dirty="0">
                <a:hlinkClick r:id="rId2">
                  <a:extLst>
                    <a:ext uri="{A12FA001-AC4F-418D-AE19-62706E023703}">
                      <ahyp:hlinkClr xmlns:ahyp="http://schemas.microsoft.com/office/drawing/2018/hyperlinkcolor" val="tx"/>
                    </a:ext>
                  </a:extLst>
                </a:hlinkClick>
              </a:rPr>
              <a:t>M21-1, Part V, </a:t>
            </a:r>
            <a:r>
              <a:rPr lang="fr-FR" u="sng" dirty="0" err="1">
                <a:hlinkClick r:id="rId2">
                  <a:extLst>
                    <a:ext uri="{A12FA001-AC4F-418D-AE19-62706E023703}">
                      <ahyp:hlinkClr xmlns:ahyp="http://schemas.microsoft.com/office/drawing/2018/hyperlinkcolor" val="tx"/>
                    </a:ext>
                  </a:extLst>
                </a:hlinkClick>
              </a:rPr>
              <a:t>Subpart</a:t>
            </a:r>
            <a:r>
              <a:rPr lang="fr-FR" u="sng" dirty="0">
                <a:hlinkClick r:id="rId2">
                  <a:extLst>
                    <a:ext uri="{A12FA001-AC4F-418D-AE19-62706E023703}">
                      <ahyp:hlinkClr xmlns:ahyp="http://schemas.microsoft.com/office/drawing/2018/hyperlinkcolor" val="tx"/>
                    </a:ext>
                  </a:extLst>
                </a:hlinkClick>
              </a:rPr>
              <a:t> iii, </a:t>
            </a:r>
            <a:r>
              <a:rPr lang="fr-FR" u="sng" dirty="0" err="1">
                <a:hlinkClick r:id="rId2">
                  <a:extLst>
                    <a:ext uri="{A12FA001-AC4F-418D-AE19-62706E023703}">
                      <ahyp:hlinkClr xmlns:ahyp="http://schemas.microsoft.com/office/drawing/2018/hyperlinkcolor" val="tx"/>
                    </a:ext>
                  </a:extLst>
                </a:hlinkClick>
              </a:rPr>
              <a:t>Chapter</a:t>
            </a:r>
            <a:r>
              <a:rPr lang="fr-FR" u="sng" dirty="0">
                <a:hlinkClick r:id="rId2">
                  <a:extLst>
                    <a:ext uri="{A12FA001-AC4F-418D-AE19-62706E023703}">
                      <ahyp:hlinkClr xmlns:ahyp="http://schemas.microsoft.com/office/drawing/2018/hyperlinkcolor" val="tx"/>
                    </a:ext>
                  </a:extLst>
                </a:hlinkClick>
              </a:rPr>
              <a:t> 11 - Endocrine Conditions</a:t>
            </a:r>
          </a:p>
          <a:p>
            <a:r>
              <a:rPr lang="fr-FR" u="sng" dirty="0">
                <a:hlinkClick r:id="rId2">
                  <a:extLst>
                    <a:ext uri="{A12FA001-AC4F-418D-AE19-62706E023703}">
                      <ahyp:hlinkClr xmlns:ahyp="http://schemas.microsoft.com/office/drawing/2018/hyperlinkcolor" val="tx"/>
                    </a:ext>
                  </a:extLst>
                </a:hlinkClick>
              </a:rPr>
              <a:t>Case Law </a:t>
            </a:r>
            <a:r>
              <a:rPr lang="fr-FR" u="sng" dirty="0" err="1">
                <a:hlinkClick r:id="rId2">
                  <a:extLst>
                    <a:ext uri="{A12FA001-AC4F-418D-AE19-62706E023703}">
                      <ahyp:hlinkClr xmlns:ahyp="http://schemas.microsoft.com/office/drawing/2018/hyperlinkcolor" val="tx"/>
                    </a:ext>
                  </a:extLst>
                </a:hlinkClick>
              </a:rPr>
              <a:t>Searches</a:t>
            </a:r>
            <a:r>
              <a:rPr lang="fr-FR" u="sng" dirty="0">
                <a:hlinkClick r:id="rId2">
                  <a:extLst>
                    <a:ext uri="{A12FA001-AC4F-418D-AE19-62706E023703}">
                      <ahyp:hlinkClr xmlns:ahyp="http://schemas.microsoft.com/office/drawing/2018/hyperlinkcolor" val="tx"/>
                    </a:ext>
                  </a:extLst>
                </a:hlinkClick>
              </a:rPr>
              <a:t>?:</a:t>
            </a:r>
          </a:p>
          <a:p>
            <a:pPr marL="0" indent="0">
              <a:buNone/>
            </a:pPr>
            <a:r>
              <a:rPr lang="fr-FR" u="sng" dirty="0">
                <a:hlinkClick r:id="rId2">
                  <a:extLst>
                    <a:ext uri="{A12FA001-AC4F-418D-AE19-62706E023703}">
                      <ahyp:hlinkClr xmlns:ahyp="http://schemas.microsoft.com/office/drawing/2018/hyperlinkcolor" val="tx"/>
                    </a:ext>
                  </a:extLst>
                </a:hlinkClick>
              </a:rPr>
              <a:t>https://www.uscourts.cavc.gov</a:t>
            </a:r>
          </a:p>
          <a:p>
            <a:pPr marL="0" indent="0">
              <a:buNone/>
            </a:pPr>
            <a:endParaRPr lang="fr-FR" u="sng" dirty="0">
              <a:hlinkClick r:id="rId2">
                <a:extLst>
                  <a:ext uri="{A12FA001-AC4F-418D-AE19-62706E023703}">
                    <ahyp:hlinkClr xmlns:ahyp="http://schemas.microsoft.com/office/drawing/2018/hyperlinkcolor" val="tx"/>
                  </a:ext>
                </a:extLst>
              </a:hlinkClick>
            </a:endParaRPr>
          </a:p>
          <a:p>
            <a:pPr marL="0" indent="0">
              <a:buNone/>
            </a:pPr>
            <a:endParaRPr lang="fr-FR" u="sng" dirty="0">
              <a:hlinkClick r:id="rId2">
                <a:extLst>
                  <a:ext uri="{A12FA001-AC4F-418D-AE19-62706E023703}">
                    <ahyp:hlinkClr xmlns:ahyp="http://schemas.microsoft.com/office/drawing/2018/hyperlinkcolor" val="tx"/>
                  </a:ext>
                </a:extLst>
              </a:hlinkClick>
            </a:endParaRPr>
          </a:p>
          <a:p>
            <a:pPr marL="0" indent="0">
              <a:buNone/>
            </a:pPr>
            <a:endParaRPr lang="fr-FR" u="sng" dirty="0">
              <a:hlinkClick r:id="rId2">
                <a:extLst>
                  <a:ext uri="{A12FA001-AC4F-418D-AE19-62706E023703}">
                    <ahyp:hlinkClr xmlns:ahyp="http://schemas.microsoft.com/office/drawing/2018/hyperlinkcolor" val="tx"/>
                  </a:ext>
                </a:extLst>
              </a:hlinkClick>
            </a:endParaRP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B0ECCE81-E53C-1A48-62F6-45C9AADB8C7F}"/>
              </a:ext>
            </a:extLst>
          </p:cNvPr>
          <p:cNvSpPr>
            <a:spLocks noGrp="1"/>
          </p:cNvSpPr>
          <p:nvPr>
            <p:ph sz="quarter" idx="14"/>
          </p:nvPr>
        </p:nvSpPr>
        <p:spPr/>
        <p:txBody>
          <a:bodyPr>
            <a:normAutofit fontScale="77500" lnSpcReduction="20000"/>
          </a:bodyPr>
          <a:lstStyle/>
          <a:p>
            <a:r>
              <a:rPr lang="en-US" b="1" dirty="0"/>
              <a:t>Secondary Service Connection:</a:t>
            </a:r>
            <a:r>
              <a:rPr lang="en-US" dirty="0"/>
              <a:t> Cases often explore whether diabetes is proximately due to or aggravated by a service-connected disability, such as a lumbar spine condition causing inactivity or mental health issues leading to medication-induced obesity</a:t>
            </a:r>
          </a:p>
          <a:p>
            <a:r>
              <a:rPr lang="en-US" b="1" dirty="0"/>
              <a:t>Obesity as an Intermediate Step:</a:t>
            </a:r>
            <a:r>
              <a:rPr lang="en-US" dirty="0"/>
              <a:t> Recent Board decisions have recognized that if a service-connected condition causes a veteran to gain weight (obesity), and this obesity leads to Type II diabetes, the diabetes may be considered secondary to the original service-connected condition</a:t>
            </a:r>
          </a:p>
        </p:txBody>
      </p:sp>
    </p:spTree>
    <p:extLst>
      <p:ext uri="{BB962C8B-B14F-4D97-AF65-F5344CB8AC3E}">
        <p14:creationId xmlns:p14="http://schemas.microsoft.com/office/powerpoint/2010/main" val="3869438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2D14D47-3BBB-FDBE-D594-DD8853232B7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003EFD14-A464-26B5-5CC4-B0A768394918}"/>
              </a:ext>
            </a:extLst>
          </p:cNvPr>
          <p:cNvSpPr>
            <a:spLocks noGrp="1"/>
          </p:cNvSpPr>
          <p:nvPr>
            <p:ph type="title"/>
          </p:nvPr>
        </p:nvSpPr>
        <p:spPr>
          <a:xfrm>
            <a:off x="446663" y="1304458"/>
            <a:ext cx="3326650" cy="2901781"/>
          </a:xfrm>
        </p:spPr>
        <p:txBody>
          <a:bodyPr vert="horz" lIns="91440" tIns="45720" rIns="91440" bIns="45720" rtlCol="0" anchor="b">
            <a:normAutofit/>
          </a:bodyPr>
          <a:lstStyle/>
          <a:p>
            <a:r>
              <a:rPr lang="en-US" sz="5100">
                <a:solidFill>
                  <a:schemeClr val="tx1"/>
                </a:solidFill>
              </a:rPr>
              <a:t> Back Conditions</a:t>
            </a:r>
            <a:endParaRPr lang="en-US" sz="5100" dirty="0">
              <a:solidFill>
                <a:schemeClr val="tx1"/>
              </a:solidFill>
            </a:endParaRPr>
          </a:p>
        </p:txBody>
      </p:sp>
      <p:sp>
        <p:nvSpPr>
          <p:cNvPr id="4" name="Text Placeholder 3">
            <a:extLst>
              <a:ext uri="{FF2B5EF4-FFF2-40B4-BE49-F238E27FC236}">
                <a16:creationId xmlns:a16="http://schemas.microsoft.com/office/drawing/2014/main" id="{08CA3D4E-8EE4-A274-4518-AA12CAE56526}"/>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a:solidFill>
                  <a:schemeClr val="bg1">
                    <a:lumMod val="50000"/>
                  </a:schemeClr>
                </a:solidFill>
              </a:rPr>
              <a:t>Case#3</a:t>
            </a:r>
          </a:p>
        </p:txBody>
      </p:sp>
      <p:sp>
        <p:nvSpPr>
          <p:cNvPr id="29" name="Rectangle 28">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D0EB2F11-5CBC-5974-C105-DF13667E0438}"/>
              </a:ext>
            </a:extLst>
          </p:cNvPr>
          <p:cNvPicPr>
            <a:picLocks noGrp="1" noChangeAspect="1"/>
          </p:cNvPicPr>
          <p:nvPr>
            <p:ph type="pic" idx="1"/>
          </p:nvPr>
        </p:nvPicPr>
        <p:blipFill>
          <a:blip r:embed="rId4"/>
          <a:srcRect l="12527" r="12527"/>
          <a:stretch>
            <a:fillRect/>
          </a:stretch>
        </p:blipFill>
        <p:spPr>
          <a:xfrm>
            <a:off x="5321367" y="684680"/>
            <a:ext cx="6174771" cy="5482657"/>
          </a:xfrm>
          <a:prstGeom prst="rect">
            <a:avLst/>
          </a:prstGeom>
        </p:spPr>
      </p:pic>
    </p:spTree>
    <p:extLst>
      <p:ext uri="{BB962C8B-B14F-4D97-AF65-F5344CB8AC3E}">
        <p14:creationId xmlns:p14="http://schemas.microsoft.com/office/powerpoint/2010/main" val="27023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882638B-391E-64AE-C135-54E78D30C949}"/>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1" name="Rectangle 4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3" name="Rectangle 4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5" name="Picture 44">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7" name="Rectangle 46">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1886D77-E26A-274B-E136-5C2F61F52038}"/>
              </a:ext>
            </a:extLst>
          </p:cNvPr>
          <p:cNvPicPr>
            <a:picLocks noGrp="1" noChangeAspect="1"/>
          </p:cNvPicPr>
          <p:nvPr>
            <p:ph type="pic" idx="1"/>
          </p:nvPr>
        </p:nvPicPr>
        <p:blipFill>
          <a:blip r:embed="rId4"/>
          <a:srcRect r="7085" b="-1"/>
          <a:stretch>
            <a:fillRect/>
          </a:stretch>
        </p:blipFill>
        <p:spPr>
          <a:xfrm>
            <a:off x="3068147" y="321733"/>
            <a:ext cx="5589855" cy="4963329"/>
          </a:xfrm>
          <a:prstGeom prst="rect">
            <a:avLst/>
          </a:prstGeom>
        </p:spPr>
      </p:pic>
      <p:sp>
        <p:nvSpPr>
          <p:cNvPr id="51" name="Rectangle 5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10" name="Picture 9">
            <a:extLst>
              <a:ext uri="{FF2B5EF4-FFF2-40B4-BE49-F238E27FC236}">
                <a16:creationId xmlns:a16="http://schemas.microsoft.com/office/drawing/2014/main" id="{F48043BD-0F34-8F6B-F592-B93DCBAD90D5}"/>
              </a:ext>
            </a:extLst>
          </p:cNvPr>
          <p:cNvPicPr>
            <a:picLocks noChangeAspect="1"/>
          </p:cNvPicPr>
          <p:nvPr/>
        </p:nvPicPr>
        <p:blipFill>
          <a:blip r:embed="rId4"/>
          <a:stretch>
            <a:fillRect/>
          </a:stretch>
        </p:blipFill>
        <p:spPr>
          <a:xfrm>
            <a:off x="2310008" y="100765"/>
            <a:ext cx="7143750" cy="5886450"/>
          </a:xfrm>
          <a:prstGeom prst="rect">
            <a:avLst/>
          </a:prstGeom>
        </p:spPr>
      </p:pic>
    </p:spTree>
    <p:extLst>
      <p:ext uri="{BB962C8B-B14F-4D97-AF65-F5344CB8AC3E}">
        <p14:creationId xmlns:p14="http://schemas.microsoft.com/office/powerpoint/2010/main" val="93411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BEC25364-B241-2A96-E505-3E339E2E300D}"/>
              </a:ext>
            </a:extLst>
          </p:cNvPr>
          <p:cNvPicPr>
            <a:picLocks noChangeAspect="1"/>
          </p:cNvPicPr>
          <p:nvPr/>
        </p:nvPicPr>
        <p:blipFill>
          <a:blip r:embed="rId3"/>
          <a:srcRect l="2667"/>
          <a:stretch>
            <a:fill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D7B4B-B8E8-A04E-313B-8D00B0FCA764}"/>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6000">
                <a:solidFill>
                  <a:schemeClr val="tx1"/>
                </a:solidFill>
              </a:rPr>
              <a:t>Act I</a:t>
            </a:r>
          </a:p>
        </p:txBody>
      </p:sp>
      <p:sp>
        <p:nvSpPr>
          <p:cNvPr id="23"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1764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7FC7-F6FB-D2DE-95F9-7289C72AD3CB}"/>
              </a:ext>
            </a:extLst>
          </p:cNvPr>
          <p:cNvSpPr>
            <a:spLocks noGrp="1"/>
          </p:cNvSpPr>
          <p:nvPr>
            <p:ph type="title"/>
          </p:nvPr>
        </p:nvSpPr>
        <p:spPr>
          <a:xfrm>
            <a:off x="685800" y="685800"/>
            <a:ext cx="6345302" cy="707164"/>
          </a:xfrm>
        </p:spPr>
        <p:txBody>
          <a:bodyPr/>
          <a:lstStyle/>
          <a:p>
            <a:r>
              <a:rPr lang="en-US" dirty="0" err="1">
                <a:solidFill>
                  <a:schemeClr val="tx1"/>
                </a:solidFill>
              </a:rPr>
              <a:t>UppEr</a:t>
            </a:r>
            <a:r>
              <a:rPr lang="en-US" dirty="0">
                <a:solidFill>
                  <a:schemeClr val="tx1"/>
                </a:solidFill>
              </a:rPr>
              <a:t>: Cervical </a:t>
            </a:r>
          </a:p>
        </p:txBody>
      </p:sp>
      <p:pic>
        <p:nvPicPr>
          <p:cNvPr id="6" name="Picture Placeholder 5">
            <a:extLst>
              <a:ext uri="{FF2B5EF4-FFF2-40B4-BE49-F238E27FC236}">
                <a16:creationId xmlns:a16="http://schemas.microsoft.com/office/drawing/2014/main" id="{A2DB6E90-E4EC-3FFD-CA5C-60564A6280C4}"/>
              </a:ext>
            </a:extLst>
          </p:cNvPr>
          <p:cNvPicPr>
            <a:picLocks noGrp="1" noChangeAspect="1"/>
          </p:cNvPicPr>
          <p:nvPr>
            <p:ph type="pic" idx="1"/>
          </p:nvPr>
        </p:nvPicPr>
        <p:blipFill>
          <a:blip r:embed="rId2"/>
          <a:srcRect l="3126" r="3126"/>
          <a:stretch/>
        </p:blipFill>
        <p:spPr>
          <a:xfrm>
            <a:off x="7491887" y="409575"/>
            <a:ext cx="3598146" cy="5071533"/>
          </a:xfrm>
          <a:prstGeom prst="rect">
            <a:avLst/>
          </a:prstGeom>
          <a:ln w="57150" cmpd="thinThick">
            <a:solidFill>
              <a:prstClr val="white">
                <a:lumMod val="50000"/>
              </a:prstClr>
            </a:solidFill>
            <a:miter lim="800000"/>
          </a:ln>
        </p:spPr>
      </p:pic>
      <p:sp>
        <p:nvSpPr>
          <p:cNvPr id="4" name="Text Placeholder 3">
            <a:extLst>
              <a:ext uri="{FF2B5EF4-FFF2-40B4-BE49-F238E27FC236}">
                <a16:creationId xmlns:a16="http://schemas.microsoft.com/office/drawing/2014/main" id="{A1C0E7BE-8E2A-F852-43AA-9237BAC90487}"/>
              </a:ext>
            </a:extLst>
          </p:cNvPr>
          <p:cNvSpPr>
            <a:spLocks noGrp="1"/>
          </p:cNvSpPr>
          <p:nvPr>
            <p:ph type="body" sz="half" idx="2"/>
          </p:nvPr>
        </p:nvSpPr>
        <p:spPr>
          <a:xfrm>
            <a:off x="685801" y="1392964"/>
            <a:ext cx="6345301" cy="3678569"/>
          </a:xfrm>
        </p:spPr>
        <p:txBody>
          <a:bodyPr>
            <a:normAutofit fontScale="85000" lnSpcReduction="10000"/>
          </a:bodyPr>
          <a:lstStyle/>
          <a:p>
            <a:pPr algn="l"/>
            <a:r>
              <a:rPr lang="en-US" dirty="0"/>
              <a:t>Common Secondary Conditions to Cervical Spine Issues:</a:t>
            </a:r>
          </a:p>
          <a:p>
            <a:pPr algn="l"/>
            <a:r>
              <a:rPr lang="en-US" dirty="0"/>
              <a:t>Cervical Radiculopathy: Pinched nerves causing pain, numbness, or tingling in the shoulders, arms, hands, and fingers.</a:t>
            </a:r>
          </a:p>
          <a:p>
            <a:pPr algn="l"/>
            <a:r>
              <a:rPr lang="en-US" dirty="0"/>
              <a:t>Chronic Headaches/Migraines: Muscle tension and nerve irritation resulting from neck strain.</a:t>
            </a:r>
          </a:p>
          <a:p>
            <a:pPr algn="l"/>
            <a:r>
              <a:rPr lang="en-US" dirty="0"/>
              <a:t>Cervical Myelopathy: Severe compression of the spinal cord in the neck, potentially leading to balance issues and hand dysfunction.</a:t>
            </a:r>
          </a:p>
          <a:p>
            <a:pPr algn="l"/>
            <a:r>
              <a:rPr lang="en-US" dirty="0"/>
              <a:t>Thoracic Outlet Syndrome: Compression of nerves or blood vessels at the top of the ribs, causing arm pain or numbness.</a:t>
            </a:r>
          </a:p>
          <a:p>
            <a:pPr algn="l"/>
            <a:r>
              <a:rPr lang="en-US" dirty="0"/>
              <a:t>TMJ (Temporomandibular Joint) Dysfunction: Altered jaw mechanics resulting from chronic neck tension</a:t>
            </a:r>
          </a:p>
        </p:txBody>
      </p:sp>
    </p:spTree>
    <p:extLst>
      <p:ext uri="{BB962C8B-B14F-4D97-AF65-F5344CB8AC3E}">
        <p14:creationId xmlns:p14="http://schemas.microsoft.com/office/powerpoint/2010/main" val="2396700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36DE3A2-C9EF-2A59-1EE8-CDCC901B0FD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7" name="Rectangle 26">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9" name="Rectangle 28">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5FEA69E-8B07-A75D-4F25-D6780F0B0D7D}"/>
              </a:ext>
            </a:extLst>
          </p:cNvPr>
          <p:cNvSpPr>
            <a:spLocks noGrp="1"/>
          </p:cNvSpPr>
          <p:nvPr>
            <p:ph type="title"/>
          </p:nvPr>
        </p:nvSpPr>
        <p:spPr>
          <a:xfrm>
            <a:off x="685802" y="685800"/>
            <a:ext cx="4951408" cy="1151965"/>
          </a:xfrm>
        </p:spPr>
        <p:txBody>
          <a:bodyPr vert="horz" lIns="91440" tIns="45720" rIns="91440" bIns="45720" rtlCol="0" anchor="ctr">
            <a:normAutofit/>
          </a:bodyPr>
          <a:lstStyle/>
          <a:p>
            <a:pPr algn="l"/>
            <a:r>
              <a:rPr lang="en-US" sz="5000" dirty="0" err="1">
                <a:solidFill>
                  <a:schemeClr val="tx1"/>
                </a:solidFill>
              </a:rPr>
              <a:t>UppEr</a:t>
            </a:r>
            <a:r>
              <a:rPr lang="en-US" sz="5000" dirty="0">
                <a:solidFill>
                  <a:schemeClr val="tx1"/>
                </a:solidFill>
              </a:rPr>
              <a:t>:  Thoracic</a:t>
            </a:r>
          </a:p>
        </p:txBody>
      </p:sp>
      <p:sp>
        <p:nvSpPr>
          <p:cNvPr id="4" name="Text Placeholder 3">
            <a:extLst>
              <a:ext uri="{FF2B5EF4-FFF2-40B4-BE49-F238E27FC236}">
                <a16:creationId xmlns:a16="http://schemas.microsoft.com/office/drawing/2014/main" id="{F9FE7C59-46B8-BEAC-1862-ABD200DCBF6E}"/>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indent="-228600" algn="l">
              <a:lnSpc>
                <a:spcPct val="110000"/>
              </a:lnSpc>
              <a:buFont typeface="Arial" panose="020B0604020202020204" pitchFamily="34" charset="0"/>
              <a:buChar char="•"/>
            </a:pPr>
            <a:r>
              <a:rPr lang="en-US" sz="1500"/>
              <a:t>Thoracic Radiculopathy: Pinched nerves in the mid-back causing pain that wraps around the chest or torso.</a:t>
            </a:r>
          </a:p>
          <a:p>
            <a:pPr indent="-228600" algn="l">
              <a:lnSpc>
                <a:spcPct val="110000"/>
              </a:lnSpc>
              <a:buFont typeface="Arial" panose="020B0604020202020204" pitchFamily="34" charset="0"/>
              <a:buChar char="•"/>
            </a:pPr>
            <a:r>
              <a:rPr lang="en-US" sz="1500"/>
              <a:t>Degenerative Disc Disease: Accelerated wear and tear in the thoracic spine, often caused by compensation for cervical or lumbar issues.</a:t>
            </a:r>
          </a:p>
          <a:p>
            <a:pPr indent="-228600" algn="l">
              <a:lnSpc>
                <a:spcPct val="110000"/>
              </a:lnSpc>
              <a:buFont typeface="Arial" panose="020B0604020202020204" pitchFamily="34" charset="0"/>
              <a:buChar char="•"/>
            </a:pPr>
            <a:r>
              <a:rPr lang="en-US" sz="1500"/>
              <a:t>Respiratory Issues: Reduced lung capacity or breathing difficulty due to rigidity or pain in the thoracic cage.</a:t>
            </a:r>
          </a:p>
          <a:p>
            <a:pPr indent="-228600" algn="l">
              <a:lnSpc>
                <a:spcPct val="110000"/>
              </a:lnSpc>
              <a:buFont typeface="Arial" panose="020B0604020202020204" pitchFamily="34" charset="0"/>
              <a:buChar char="•"/>
            </a:pPr>
            <a:r>
              <a:rPr lang="en-US" sz="1500"/>
              <a:t>Postural Changes/Kyphosis: Increased thoracic curvature leading to pain, decreased mobility, and cosmetic changes</a:t>
            </a:r>
          </a:p>
        </p:txBody>
      </p:sp>
      <p:pic>
        <p:nvPicPr>
          <p:cNvPr id="19" name="Picture Placeholder 18">
            <a:extLst>
              <a:ext uri="{FF2B5EF4-FFF2-40B4-BE49-F238E27FC236}">
                <a16:creationId xmlns:a16="http://schemas.microsoft.com/office/drawing/2014/main" id="{3D1824C9-DC12-2DDC-4C98-0FF3B5A14FF4}"/>
              </a:ext>
            </a:extLst>
          </p:cNvPr>
          <p:cNvPicPr>
            <a:picLocks noGrp="1" noChangeAspect="1"/>
          </p:cNvPicPr>
          <p:nvPr>
            <p:ph type="pic" idx="1"/>
          </p:nvPr>
        </p:nvPicPr>
        <p:blipFill>
          <a:blip r:embed="rId4"/>
          <a:srcRect l="8852" r="1" b="1"/>
          <a:stretch>
            <a:fillRect/>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48466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F9F9A-1E66-E03E-F355-45B3EEFAD248}"/>
              </a:ext>
            </a:extLst>
          </p:cNvPr>
          <p:cNvPicPr>
            <a:picLocks noChangeAspect="1"/>
          </p:cNvPicPr>
          <p:nvPr/>
        </p:nvPicPr>
        <p:blipFill>
          <a:blip r:embed="rId3"/>
          <a:srcRect r="4890" b="1"/>
          <a:stretch>
            <a:fillRect/>
          </a:stretch>
        </p:blipFill>
        <p:spPr>
          <a:xfrm>
            <a:off x="20" y="10"/>
            <a:ext cx="12191980" cy="6857990"/>
          </a:xfrm>
          <a:prstGeom prst="rect">
            <a:avLst/>
          </a:prstGeom>
        </p:spPr>
      </p:pic>
    </p:spTree>
    <p:extLst>
      <p:ext uri="{BB962C8B-B14F-4D97-AF65-F5344CB8AC3E}">
        <p14:creationId xmlns:p14="http://schemas.microsoft.com/office/powerpoint/2010/main" val="247089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2" name="Rectangle 21">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8D04022-C71D-6013-20B6-7BA5D7F67580}"/>
              </a:ext>
            </a:extLst>
          </p:cNvPr>
          <p:cNvSpPr>
            <a:spLocks noGrp="1"/>
          </p:cNvSpPr>
          <p:nvPr>
            <p:ph type="title"/>
          </p:nvPr>
        </p:nvSpPr>
        <p:spPr>
          <a:xfrm>
            <a:off x="685802" y="685800"/>
            <a:ext cx="4951408" cy="1151965"/>
          </a:xfrm>
        </p:spPr>
        <p:txBody>
          <a:bodyPr vert="horz" lIns="91440" tIns="45720" rIns="91440" bIns="45720" rtlCol="0" anchor="ctr">
            <a:normAutofit/>
          </a:bodyPr>
          <a:lstStyle/>
          <a:p>
            <a:pPr algn="l"/>
            <a:r>
              <a:rPr lang="en-US" sz="3800" dirty="0">
                <a:solidFill>
                  <a:schemeClr val="tx1"/>
                </a:solidFill>
              </a:rPr>
              <a:t>Systematic Secondary Conditions Combined</a:t>
            </a:r>
          </a:p>
        </p:txBody>
      </p:sp>
      <p:sp>
        <p:nvSpPr>
          <p:cNvPr id="4" name="Text Placeholder 3">
            <a:extLst>
              <a:ext uri="{FF2B5EF4-FFF2-40B4-BE49-F238E27FC236}">
                <a16:creationId xmlns:a16="http://schemas.microsoft.com/office/drawing/2014/main" id="{24DB003C-1CD4-7691-A7D8-3E4B5B05FC97}"/>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indent="-228600" algn="l">
              <a:buFont typeface="Arial" panose="020B0604020202020204" pitchFamily="34" charset="0"/>
              <a:buChar char="•"/>
            </a:pPr>
            <a:r>
              <a:rPr lang="en-US"/>
              <a:t>Chronic Pain Syndrome &amp; Mental Health: Ongoing pain can cause depression, anxiety, and sleep apnea.</a:t>
            </a:r>
          </a:p>
          <a:p>
            <a:pPr indent="-228600" algn="l">
              <a:buFont typeface="Arial" panose="020B0604020202020204" pitchFamily="34" charset="0"/>
              <a:buChar char="•"/>
            </a:pPr>
            <a:r>
              <a:rPr lang="en-US"/>
              <a:t>Fibromyalgia: Widespread musculoskeletal pain often triggered by chronic spinal issues.</a:t>
            </a:r>
          </a:p>
          <a:p>
            <a:pPr indent="-228600" algn="l">
              <a:buFont typeface="Arial" panose="020B0604020202020204" pitchFamily="34" charset="0"/>
              <a:buChar char="•"/>
            </a:pPr>
            <a:r>
              <a:rPr lang="en-US"/>
              <a:t>Secondary Muscle Weakness: Loss of grip strength or reduced mobility in arms/torso</a:t>
            </a:r>
          </a:p>
        </p:txBody>
      </p:sp>
      <p:pic>
        <p:nvPicPr>
          <p:cNvPr id="8" name="Picture Placeholder 7">
            <a:extLst>
              <a:ext uri="{FF2B5EF4-FFF2-40B4-BE49-F238E27FC236}">
                <a16:creationId xmlns:a16="http://schemas.microsoft.com/office/drawing/2014/main" id="{992CC4C4-BD31-A884-AC5E-4E647254879F}"/>
              </a:ext>
            </a:extLst>
          </p:cNvPr>
          <p:cNvPicPr>
            <a:picLocks noGrp="1" noChangeAspect="1"/>
          </p:cNvPicPr>
          <p:nvPr>
            <p:ph type="pic" idx="1"/>
          </p:nvPr>
        </p:nvPicPr>
        <p:blipFill>
          <a:blip r:embed="rId4"/>
          <a:srcRect l="11837" r="19552" b="1"/>
          <a:stretch>
            <a:fillRect/>
          </a:stretch>
        </p:blipFill>
        <p:spPr>
          <a:xfrm>
            <a:off x="5989977" y="213919"/>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161963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8214D59-BCB4-BBD3-3D17-B546889F9B6D}"/>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5" name="Rectangle 34">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7" name="Rectangle 36">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D52B047-E473-BD43-A5DD-A836614F0B97}"/>
              </a:ext>
            </a:extLst>
          </p:cNvPr>
          <p:cNvSpPr>
            <a:spLocks noGrp="1"/>
          </p:cNvSpPr>
          <p:nvPr>
            <p:ph type="title"/>
          </p:nvPr>
        </p:nvSpPr>
        <p:spPr>
          <a:xfrm>
            <a:off x="6556354" y="571500"/>
            <a:ext cx="4526328" cy="1266265"/>
          </a:xfrm>
        </p:spPr>
        <p:txBody>
          <a:bodyPr vert="horz" lIns="91440" tIns="45720" rIns="91440" bIns="45720" rtlCol="0" anchor="ctr">
            <a:normAutofit/>
          </a:bodyPr>
          <a:lstStyle/>
          <a:p>
            <a:pPr algn="l"/>
            <a:r>
              <a:rPr lang="en-US" sz="4400" dirty="0">
                <a:solidFill>
                  <a:schemeClr val="tx1"/>
                </a:solidFill>
              </a:rPr>
              <a:t>Lower: Lumbar</a:t>
            </a:r>
          </a:p>
        </p:txBody>
      </p:sp>
      <p:sp>
        <p:nvSpPr>
          <p:cNvPr id="49" name="Rectangle 48">
            <a:extLst>
              <a:ext uri="{FF2B5EF4-FFF2-40B4-BE49-F238E27FC236}">
                <a16:creationId xmlns:a16="http://schemas.microsoft.com/office/drawing/2014/main" id="{0276CF47-78D1-45D4-B8A5-05DD68D9F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5589425"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AE1B03B8-193A-CF5E-DC03-8C732294CCB9}"/>
              </a:ext>
            </a:extLst>
          </p:cNvPr>
          <p:cNvPicPr>
            <a:picLocks noGrp="1" noChangeAspect="1"/>
          </p:cNvPicPr>
          <p:nvPr>
            <p:ph type="pic" idx="1"/>
          </p:nvPr>
        </p:nvPicPr>
        <p:blipFill>
          <a:blip r:embed="rId4"/>
          <a:srcRect l="26901" r="26901"/>
          <a:stretch/>
        </p:blipFill>
        <p:spPr>
          <a:xfrm>
            <a:off x="1803598" y="689358"/>
            <a:ext cx="2994083" cy="4219634"/>
          </a:xfrm>
          <a:prstGeom prst="rect">
            <a:avLst/>
          </a:prstGeom>
        </p:spPr>
      </p:pic>
      <p:sp>
        <p:nvSpPr>
          <p:cNvPr id="4" name="Text Placeholder 3">
            <a:extLst>
              <a:ext uri="{FF2B5EF4-FFF2-40B4-BE49-F238E27FC236}">
                <a16:creationId xmlns:a16="http://schemas.microsoft.com/office/drawing/2014/main" id="{1911485A-27B8-25BF-A357-AA35D3858C62}"/>
              </a:ext>
            </a:extLst>
          </p:cNvPr>
          <p:cNvSpPr>
            <a:spLocks noGrp="1"/>
          </p:cNvSpPr>
          <p:nvPr>
            <p:ph type="body" sz="half" idx="2"/>
          </p:nvPr>
        </p:nvSpPr>
        <p:spPr>
          <a:xfrm>
            <a:off x="6551610" y="2071048"/>
            <a:ext cx="4531072" cy="3072290"/>
          </a:xfrm>
        </p:spPr>
        <p:txBody>
          <a:bodyPr vert="horz" lIns="91440" tIns="45720" rIns="91440" bIns="45720" rtlCol="0" anchor="t">
            <a:normAutofit/>
          </a:bodyPr>
          <a:lstStyle/>
          <a:p>
            <a:pPr indent="-228600" algn="l">
              <a:lnSpc>
                <a:spcPct val="110000"/>
              </a:lnSpc>
              <a:buFont typeface="Arial" panose="020B0604020202020204" pitchFamily="34" charset="0"/>
              <a:buChar char="•"/>
            </a:pPr>
            <a:endParaRPr lang="en-US" sz="1000"/>
          </a:p>
          <a:p>
            <a:pPr indent="-228600" algn="l">
              <a:lnSpc>
                <a:spcPct val="110000"/>
              </a:lnSpc>
              <a:buFont typeface="Arial" panose="020B0604020202020204" pitchFamily="34" charset="0"/>
              <a:buChar char="•"/>
            </a:pPr>
            <a:r>
              <a:rPr lang="en-US" sz="1000"/>
              <a:t>Radiculopathy (Nerve Damage): Pinched nerves from herniated discs can cause numbness, tingling, or pain in the legs, hips, and feet.</a:t>
            </a:r>
          </a:p>
          <a:p>
            <a:pPr indent="-228600" algn="l">
              <a:lnSpc>
                <a:spcPct val="110000"/>
              </a:lnSpc>
              <a:buFont typeface="Arial" panose="020B0604020202020204" pitchFamily="34" charset="0"/>
              <a:buChar char="•"/>
            </a:pPr>
            <a:r>
              <a:rPr lang="en-US" sz="1000"/>
              <a:t>Joint and Musculoskeletal Issues: Altered movement patterns (gait) often cause arthritis in the hips or knees, as well as plantar fasciitis.</a:t>
            </a:r>
          </a:p>
          <a:p>
            <a:pPr indent="-228600" algn="l">
              <a:lnSpc>
                <a:spcPct val="110000"/>
              </a:lnSpc>
              <a:buFont typeface="Arial" panose="020B0604020202020204" pitchFamily="34" charset="0"/>
              <a:buChar char="•"/>
            </a:pPr>
            <a:r>
              <a:rPr lang="en-US" sz="1000"/>
              <a:t>Mental Health Disorders: Chronic pain frequently leads to depression and anxiety.</a:t>
            </a:r>
          </a:p>
          <a:p>
            <a:pPr indent="-228600" algn="l">
              <a:lnSpc>
                <a:spcPct val="110000"/>
              </a:lnSpc>
              <a:buFont typeface="Arial" panose="020B0604020202020204" pitchFamily="34" charset="0"/>
              <a:buChar char="•"/>
            </a:pPr>
            <a:r>
              <a:rPr lang="en-US" sz="1000"/>
              <a:t>Sleep Disorders: Persistent discomfort can cause or exacerbate insomnia.</a:t>
            </a:r>
          </a:p>
          <a:p>
            <a:pPr indent="-228600" algn="l">
              <a:lnSpc>
                <a:spcPct val="110000"/>
              </a:lnSpc>
              <a:buFont typeface="Arial" panose="020B0604020202020204" pitchFamily="34" charset="0"/>
              <a:buChar char="•"/>
            </a:pPr>
            <a:r>
              <a:rPr lang="en-US" sz="1000"/>
              <a:t>Sexual Dysfunction: Back issues may cause or worsen erectile dysfunction in men or sexual arousal disorders in women.</a:t>
            </a:r>
          </a:p>
          <a:p>
            <a:pPr indent="-228600" algn="l">
              <a:lnSpc>
                <a:spcPct val="110000"/>
              </a:lnSpc>
              <a:buFont typeface="Arial" panose="020B0604020202020204" pitchFamily="34" charset="0"/>
              <a:buChar char="•"/>
            </a:pPr>
            <a:r>
              <a:rPr lang="en-US" sz="1000"/>
              <a:t>Gastrointestinal Issues: Chronic pain medications can lead to secondary gastrointestinal problems.</a:t>
            </a:r>
          </a:p>
        </p:txBody>
      </p:sp>
    </p:spTree>
    <p:extLst>
      <p:ext uri="{BB962C8B-B14F-4D97-AF65-F5344CB8AC3E}">
        <p14:creationId xmlns:p14="http://schemas.microsoft.com/office/powerpoint/2010/main" val="2878554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6" name="Rectangle 15">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 name="Rectangle 17">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AD3533C3-AA88-D4A2-0F95-54DE3FE9209F}"/>
              </a:ext>
            </a:extLst>
          </p:cNvPr>
          <p:cNvSpPr>
            <a:spLocks noGrp="1"/>
          </p:cNvSpPr>
          <p:nvPr>
            <p:ph type="title"/>
          </p:nvPr>
        </p:nvSpPr>
        <p:spPr>
          <a:xfrm>
            <a:off x="685802" y="685800"/>
            <a:ext cx="4951408" cy="733425"/>
          </a:xfrm>
        </p:spPr>
        <p:txBody>
          <a:bodyPr vert="horz" lIns="91440" tIns="45720" rIns="91440" bIns="45720" rtlCol="0" anchor="ctr">
            <a:normAutofit fontScale="90000"/>
          </a:bodyPr>
          <a:lstStyle/>
          <a:p>
            <a:pPr algn="l"/>
            <a:r>
              <a:rPr lang="en-US" sz="3800" dirty="0">
                <a:solidFill>
                  <a:schemeClr val="tx1"/>
                </a:solidFill>
              </a:rPr>
              <a:t>Lower: Sacrum/Coccyx</a:t>
            </a:r>
          </a:p>
        </p:txBody>
      </p:sp>
      <p:sp>
        <p:nvSpPr>
          <p:cNvPr id="4" name="Text Placeholder 3">
            <a:extLst>
              <a:ext uri="{FF2B5EF4-FFF2-40B4-BE49-F238E27FC236}">
                <a16:creationId xmlns:a16="http://schemas.microsoft.com/office/drawing/2014/main" id="{234655C0-433A-551C-1E3D-6D4D9BB38B62}"/>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indent="-228600" algn="l">
              <a:lnSpc>
                <a:spcPct val="110000"/>
              </a:lnSpc>
              <a:buFont typeface="Arial" panose="020B0604020202020204" pitchFamily="34" charset="0"/>
              <a:buChar char="•"/>
            </a:pPr>
            <a:r>
              <a:rPr lang="en-US" sz="1500" dirty="0"/>
              <a:t>Radiculopathy (Sciatica): Pinched nerves in the lower spine can cause radiating pain, numbness, tingling, or weakness in the buttocks and legs</a:t>
            </a:r>
          </a:p>
          <a:p>
            <a:pPr indent="-228600" algn="l">
              <a:lnSpc>
                <a:spcPct val="110000"/>
              </a:lnSpc>
              <a:buFont typeface="Arial" panose="020B0604020202020204" pitchFamily="34" charset="0"/>
              <a:buChar char="•"/>
            </a:pPr>
            <a:r>
              <a:rPr lang="en-US" sz="1500" dirty="0"/>
              <a:t>Sacroiliac (SI) Joint Dysfunction: Pain, stiffness, or instability in the joints connecting the sacrum to the pelvis</a:t>
            </a:r>
          </a:p>
          <a:p>
            <a:pPr indent="-228600" algn="l">
              <a:lnSpc>
                <a:spcPct val="110000"/>
              </a:lnSpc>
              <a:buFont typeface="Arial" panose="020B0604020202020204" pitchFamily="34" charset="0"/>
              <a:buChar char="•"/>
            </a:pPr>
            <a:r>
              <a:rPr lang="en-US" sz="1500" dirty="0"/>
              <a:t>Coccydynia (Chronic Coccyx Pain): Persistent pain in the tailbone, often caused by dislocation or injury</a:t>
            </a:r>
          </a:p>
          <a:p>
            <a:pPr indent="-228600" algn="l">
              <a:lnSpc>
                <a:spcPct val="110000"/>
              </a:lnSpc>
              <a:buFont typeface="Arial" panose="020B0604020202020204" pitchFamily="34" charset="0"/>
              <a:buChar char="•"/>
            </a:pPr>
            <a:r>
              <a:rPr lang="en-US" sz="1500" dirty="0"/>
              <a:t>Musculoskeletal Changes: Muscle tension and spasms in the pelvic floor, hips, and lower back, often leading to restricted mobility</a:t>
            </a:r>
          </a:p>
          <a:p>
            <a:pPr indent="-228600" algn="l">
              <a:lnSpc>
                <a:spcPct val="110000"/>
              </a:lnSpc>
              <a:buFont typeface="Arial" panose="020B0604020202020204" pitchFamily="34" charset="0"/>
              <a:buChar char="•"/>
            </a:pPr>
            <a:endParaRPr lang="en-US" sz="1500" dirty="0"/>
          </a:p>
          <a:p>
            <a:pPr indent="-228600" algn="l">
              <a:lnSpc>
                <a:spcPct val="110000"/>
              </a:lnSpc>
              <a:buFont typeface="Arial" panose="020B0604020202020204" pitchFamily="34" charset="0"/>
              <a:buChar char="•"/>
            </a:pPr>
            <a:endParaRPr lang="en-US" sz="1500" dirty="0"/>
          </a:p>
          <a:p>
            <a:pPr indent="-228600" algn="l">
              <a:lnSpc>
                <a:spcPct val="110000"/>
              </a:lnSpc>
              <a:buFont typeface="Arial" panose="020B0604020202020204" pitchFamily="34" charset="0"/>
              <a:buChar char="•"/>
            </a:pPr>
            <a:endParaRPr lang="en-US" sz="1500" dirty="0"/>
          </a:p>
        </p:txBody>
      </p:sp>
      <p:pic>
        <p:nvPicPr>
          <p:cNvPr id="8" name="Picture Placeholder 7">
            <a:extLst>
              <a:ext uri="{FF2B5EF4-FFF2-40B4-BE49-F238E27FC236}">
                <a16:creationId xmlns:a16="http://schemas.microsoft.com/office/drawing/2014/main" id="{D4715561-88E9-F2E9-44B2-04C1FBDB7E60}"/>
              </a:ext>
            </a:extLst>
          </p:cNvPr>
          <p:cNvPicPr>
            <a:picLocks noGrp="1" noChangeAspect="1"/>
          </p:cNvPicPr>
          <p:nvPr>
            <p:ph type="pic" idx="1"/>
          </p:nvPr>
        </p:nvPicPr>
        <p:blipFill>
          <a:blip r:embed="rId4"/>
          <a:srcRect t="2007" r="1" b="5644"/>
          <a:stretch>
            <a:fillRect/>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675198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705C552-2AE3-7647-49E7-B8785A6CDB2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7" name="Rectangle 26">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9" name="Rectangle 28">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A0AB2494-45A5-E26E-6F72-F4DAA42EEFFC}"/>
              </a:ext>
            </a:extLst>
          </p:cNvPr>
          <p:cNvSpPr>
            <a:spLocks noGrp="1"/>
          </p:cNvSpPr>
          <p:nvPr>
            <p:ph type="title"/>
          </p:nvPr>
        </p:nvSpPr>
        <p:spPr>
          <a:xfrm>
            <a:off x="6179229" y="685800"/>
            <a:ext cx="4903454" cy="1151965"/>
          </a:xfrm>
        </p:spPr>
        <p:txBody>
          <a:bodyPr vert="horz" lIns="91440" tIns="45720" rIns="91440" bIns="45720" rtlCol="0" anchor="ctr">
            <a:normAutofit/>
          </a:bodyPr>
          <a:lstStyle/>
          <a:p>
            <a:pPr algn="l"/>
            <a:r>
              <a:rPr lang="en-US" sz="3400" dirty="0">
                <a:solidFill>
                  <a:schemeClr val="tx1"/>
                </a:solidFill>
              </a:rPr>
              <a:t>Lower: Sacrum/Coccyx CONT….</a:t>
            </a:r>
          </a:p>
        </p:txBody>
      </p:sp>
      <p:pic>
        <p:nvPicPr>
          <p:cNvPr id="19" name="Picture Placeholder 18">
            <a:extLst>
              <a:ext uri="{FF2B5EF4-FFF2-40B4-BE49-F238E27FC236}">
                <a16:creationId xmlns:a16="http://schemas.microsoft.com/office/drawing/2014/main" id="{1B1635E4-1F11-7C0F-1B14-6A10C852BDC3}"/>
              </a:ext>
            </a:extLst>
          </p:cNvPr>
          <p:cNvPicPr>
            <a:picLocks noGrp="1" noChangeAspect="1"/>
          </p:cNvPicPr>
          <p:nvPr>
            <p:ph type="pic" idx="1"/>
          </p:nvPr>
        </p:nvPicPr>
        <p:blipFill>
          <a:blip r:embed="rId4"/>
          <a:srcRect l="5804"/>
          <a:stretch>
            <a:fillRect/>
          </a:stretch>
        </p:blipFill>
        <p:spPr>
          <a:xfrm>
            <a:off x="428143" y="137382"/>
            <a:ext cx="5312664" cy="5301586"/>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10F737C2-2208-0C60-C50C-D23C45477F28}"/>
              </a:ext>
            </a:extLst>
          </p:cNvPr>
          <p:cNvSpPr>
            <a:spLocks noGrp="1"/>
          </p:cNvSpPr>
          <p:nvPr>
            <p:ph type="body" sz="half" idx="2"/>
          </p:nvPr>
        </p:nvSpPr>
        <p:spPr>
          <a:xfrm>
            <a:off x="6174089" y="2142066"/>
            <a:ext cx="4908593" cy="3232519"/>
          </a:xfrm>
        </p:spPr>
        <p:txBody>
          <a:bodyPr vert="horz" lIns="91440" tIns="45720" rIns="91440" bIns="45720" rtlCol="0" anchor="ctr">
            <a:normAutofit/>
          </a:bodyPr>
          <a:lstStyle/>
          <a:p>
            <a:pPr indent="-228600" algn="l">
              <a:lnSpc>
                <a:spcPct val="110000"/>
              </a:lnSpc>
              <a:buFont typeface="Arial" panose="020B0604020202020204" pitchFamily="34" charset="0"/>
              <a:buChar char="•"/>
            </a:pPr>
            <a:endParaRPr lang="en-US"/>
          </a:p>
          <a:p>
            <a:pPr indent="-228600" algn="l">
              <a:lnSpc>
                <a:spcPct val="110000"/>
              </a:lnSpc>
              <a:buFont typeface="Arial" panose="020B0604020202020204" pitchFamily="34" charset="0"/>
              <a:buChar char="•"/>
            </a:pPr>
            <a:r>
              <a:rPr lang="en-US"/>
              <a:t>Lower Extremity Complications: Hip pain, knee pain, or plantar fasciitis</a:t>
            </a:r>
          </a:p>
          <a:p>
            <a:pPr indent="-228600" algn="l">
              <a:lnSpc>
                <a:spcPct val="110000"/>
              </a:lnSpc>
              <a:buFont typeface="Arial" panose="020B0604020202020204" pitchFamily="34" charset="0"/>
              <a:buChar char="•"/>
            </a:pPr>
            <a:r>
              <a:rPr lang="en-US"/>
              <a:t>Functional Limitations: Difficulty walking, standing, or sitting for extended periods</a:t>
            </a:r>
          </a:p>
          <a:p>
            <a:pPr indent="-228600" algn="l">
              <a:lnSpc>
                <a:spcPct val="110000"/>
              </a:lnSpc>
              <a:buFont typeface="Arial" panose="020B0604020202020204" pitchFamily="34" charset="0"/>
              <a:buChar char="•"/>
            </a:pPr>
            <a:r>
              <a:rPr lang="en-US"/>
              <a:t>Systemic/Psychological Impacts: Sleep disorders, depression, anxiety, and in rare cases, bladder/bowel incontinence related to spinal dysfunction</a:t>
            </a:r>
          </a:p>
          <a:p>
            <a:pPr indent="-228600" algn="l">
              <a:lnSpc>
                <a:spcPct val="110000"/>
              </a:lnSpc>
              <a:buFont typeface="Arial" panose="020B0604020202020204" pitchFamily="34" charset="0"/>
              <a:buChar char="•"/>
            </a:pPr>
            <a:endParaRPr lang="en-US"/>
          </a:p>
        </p:txBody>
      </p:sp>
    </p:spTree>
    <p:extLst>
      <p:ext uri="{BB962C8B-B14F-4D97-AF65-F5344CB8AC3E}">
        <p14:creationId xmlns:p14="http://schemas.microsoft.com/office/powerpoint/2010/main" val="517296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5DF6D99-D31B-4E1C-8BB4-D686E2BCC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3F8B6D54-9DDC-2E73-22E0-94E409AC78E0}"/>
              </a:ext>
            </a:extLst>
          </p:cNvPr>
          <p:cNvPicPr>
            <a:picLocks noChangeAspect="1"/>
          </p:cNvPicPr>
          <p:nvPr/>
        </p:nvPicPr>
        <p:blipFill>
          <a:blip r:embed="rId3"/>
          <a:srcRect l="29559" r="2" b="2"/>
          <a:stretch>
            <a:fillRect/>
          </a:stretch>
        </p:blipFill>
        <p:spPr>
          <a:xfrm>
            <a:off x="1" y="10"/>
            <a:ext cx="5865876" cy="5600205"/>
          </a:xfrm>
          <a:prstGeom prst="rect">
            <a:avLst/>
          </a:prstGeom>
        </p:spPr>
      </p:pic>
      <p:sp>
        <p:nvSpPr>
          <p:cNvPr id="32" name="Rectangle 31">
            <a:extLst>
              <a:ext uri="{FF2B5EF4-FFF2-40B4-BE49-F238E27FC236}">
                <a16:creationId xmlns:a16="http://schemas.microsoft.com/office/drawing/2014/main" id="{1AC5276B-964E-4B1A-BEC5-309252FE9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3381375" cy="5600215"/>
          </a:xfrm>
          <a:prstGeom prst="rect">
            <a:avLst/>
          </a:prstGeom>
          <a:gradFill flip="none" rotWithShape="1">
            <a:gsLst>
              <a:gs pos="0">
                <a:schemeClr val="tx1">
                  <a:alpha val="0"/>
                </a:schemeClr>
              </a:gs>
              <a:gs pos="54000">
                <a:srgbClr val="000000">
                  <a:alpha val="8000"/>
                </a:srgbClr>
              </a:gs>
              <a:gs pos="100000">
                <a:schemeClr val="tx1">
                  <a:alpha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0AA33B-820A-052E-5826-692FCF234380}"/>
              </a:ext>
            </a:extLst>
          </p:cNvPr>
          <p:cNvPicPr>
            <a:picLocks noChangeAspect="1"/>
          </p:cNvPicPr>
          <p:nvPr/>
        </p:nvPicPr>
        <p:blipFill>
          <a:blip r:embed="rId4"/>
          <a:srcRect l="17241" r="31958"/>
          <a:stretch>
            <a:fillRect/>
          </a:stretch>
        </p:blipFill>
        <p:spPr>
          <a:xfrm>
            <a:off x="5865875" y="10"/>
            <a:ext cx="5865877" cy="5600205"/>
          </a:xfrm>
          <a:prstGeom prst="rect">
            <a:avLst/>
          </a:prstGeom>
        </p:spPr>
      </p:pic>
      <p:sp>
        <p:nvSpPr>
          <p:cNvPr id="29" name="Rectangle 28">
            <a:extLst>
              <a:ext uri="{FF2B5EF4-FFF2-40B4-BE49-F238E27FC236}">
                <a16:creationId xmlns:a16="http://schemas.microsoft.com/office/drawing/2014/main" id="{3761607B-47C5-4315-AE51-77D1D932F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29499" y="0"/>
            <a:ext cx="4302253" cy="5600215"/>
          </a:xfrm>
          <a:prstGeom prst="rect">
            <a:avLst/>
          </a:prstGeom>
          <a:gradFill flip="none" rotWithShape="1">
            <a:gsLst>
              <a:gs pos="0">
                <a:schemeClr val="tx1">
                  <a:alpha val="0"/>
                </a:schemeClr>
              </a:gs>
              <a:gs pos="54900">
                <a:srgbClr val="000000">
                  <a:alpha val="8000"/>
                </a:srgbClr>
              </a:gs>
              <a:gs pos="100000">
                <a:schemeClr val="tx1">
                  <a:alpha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9186C06-4881-4C5A-B576-EB2EAAEFE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9">
            <a:extLst>
              <a:ext uri="{FF2B5EF4-FFF2-40B4-BE49-F238E27FC236}">
                <a16:creationId xmlns:a16="http://schemas.microsoft.com/office/drawing/2014/main" id="{E9FA52D3-6624-4D6B-B735-F266CBA29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751959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34CA93-176A-99EE-D536-5E7B921AF086}"/>
              </a:ext>
            </a:extLst>
          </p:cNvPr>
          <p:cNvPicPr>
            <a:picLocks noChangeAspect="1"/>
          </p:cNvPicPr>
          <p:nvPr/>
        </p:nvPicPr>
        <p:blipFill>
          <a:blip r:embed="rId4"/>
          <a:srcRect b="8907"/>
          <a:stretch>
            <a:fillRect/>
          </a:stretch>
        </p:blipFill>
        <p:spPr>
          <a:xfrm>
            <a:off x="1451220" y="321733"/>
            <a:ext cx="8823709" cy="4963329"/>
          </a:xfrm>
          <a:prstGeom prst="rect">
            <a:avLst/>
          </a:prstGeom>
        </p:spPr>
      </p:pic>
      <p:sp>
        <p:nvSpPr>
          <p:cNvPr id="14" name="Rectangle 1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5" name="Picture 4">
            <a:extLst>
              <a:ext uri="{FF2B5EF4-FFF2-40B4-BE49-F238E27FC236}">
                <a16:creationId xmlns:a16="http://schemas.microsoft.com/office/drawing/2014/main" id="{16E59BD4-BF5A-6DD9-EB59-C62492A26742}"/>
              </a:ext>
            </a:extLst>
          </p:cNvPr>
          <p:cNvPicPr>
            <a:picLocks noChangeAspect="1"/>
          </p:cNvPicPr>
          <p:nvPr/>
        </p:nvPicPr>
        <p:blipFill>
          <a:blip r:embed="rId5"/>
          <a:stretch>
            <a:fillRect/>
          </a:stretch>
        </p:blipFill>
        <p:spPr>
          <a:xfrm>
            <a:off x="8661206" y="4545519"/>
            <a:ext cx="3636818" cy="2424545"/>
          </a:xfrm>
          <a:prstGeom prst="rect">
            <a:avLst/>
          </a:prstGeom>
        </p:spPr>
      </p:pic>
    </p:spTree>
    <p:extLst>
      <p:ext uri="{BB962C8B-B14F-4D97-AF65-F5344CB8AC3E}">
        <p14:creationId xmlns:p14="http://schemas.microsoft.com/office/powerpoint/2010/main" val="3309104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3B5D03-6328-6330-9E4F-9FA1F1D12E7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59EACA9E-8906-4196-8BD2-641FB35B76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518D124B-418D-44DE-BA73-90C617190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36666"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DF650842-BA14-4137-95A6-2F419707C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4" y="0"/>
            <a:ext cx="5308097"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A35EFC13-022B-A6C4-0B6D-DE69C4FB8C49}"/>
              </a:ext>
            </a:extLst>
          </p:cNvPr>
          <p:cNvSpPr>
            <a:spLocks noGrp="1"/>
          </p:cNvSpPr>
          <p:nvPr>
            <p:ph type="title"/>
          </p:nvPr>
        </p:nvSpPr>
        <p:spPr>
          <a:xfrm>
            <a:off x="447039" y="2575743"/>
            <a:ext cx="4333118" cy="1630496"/>
          </a:xfrm>
        </p:spPr>
        <p:txBody>
          <a:bodyPr vert="horz" lIns="91440" tIns="45720" rIns="91440" bIns="45720" rtlCol="0" anchor="b">
            <a:normAutofit/>
          </a:bodyPr>
          <a:lstStyle/>
          <a:p>
            <a:r>
              <a:rPr lang="en-US" sz="4400" dirty="0">
                <a:solidFill>
                  <a:schemeClr val="tx1"/>
                </a:solidFill>
              </a:rPr>
              <a:t>Cardiovascular issues</a:t>
            </a:r>
          </a:p>
        </p:txBody>
      </p:sp>
      <p:sp>
        <p:nvSpPr>
          <p:cNvPr id="4" name="Text Placeholder 3">
            <a:extLst>
              <a:ext uri="{FF2B5EF4-FFF2-40B4-BE49-F238E27FC236}">
                <a16:creationId xmlns:a16="http://schemas.microsoft.com/office/drawing/2014/main" id="{C8DFBCEC-AD8E-57B9-CAC2-29BD5450CE0E}"/>
              </a:ext>
            </a:extLst>
          </p:cNvPr>
          <p:cNvSpPr>
            <a:spLocks noGrp="1"/>
          </p:cNvSpPr>
          <p:nvPr>
            <p:ph type="body" sz="half" idx="2"/>
          </p:nvPr>
        </p:nvSpPr>
        <p:spPr>
          <a:xfrm>
            <a:off x="447039" y="4206239"/>
            <a:ext cx="4333117" cy="1066971"/>
          </a:xfrm>
        </p:spPr>
        <p:txBody>
          <a:bodyPr vert="horz" lIns="91440" tIns="45720" rIns="91440" bIns="45720" rtlCol="0" anchor="t">
            <a:normAutofit/>
          </a:bodyPr>
          <a:lstStyle/>
          <a:p>
            <a:pPr algn="r"/>
            <a:r>
              <a:rPr lang="en-US" sz="2800" dirty="0">
                <a:solidFill>
                  <a:schemeClr val="bg1">
                    <a:lumMod val="50000"/>
                  </a:schemeClr>
                </a:solidFill>
              </a:rPr>
              <a:t>Case#4</a:t>
            </a:r>
          </a:p>
        </p:txBody>
      </p:sp>
      <p:sp>
        <p:nvSpPr>
          <p:cNvPr id="29" name="Rectangle 28">
            <a:extLst>
              <a:ext uri="{FF2B5EF4-FFF2-40B4-BE49-F238E27FC236}">
                <a16:creationId xmlns:a16="http://schemas.microsoft.com/office/drawing/2014/main" id="{29A657C2-966C-477E-A494-B7C32AF3D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2" y="0"/>
            <a:ext cx="525502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7029E0A2-B8BF-4890-8C82-51F2C06C4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3" y="5762147"/>
            <a:ext cx="5266944"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C00D4AC3-9039-4677-98C7-8034ED12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2" y="450792"/>
            <a:ext cx="5634294"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03F336FD-1478-667F-4B1C-A2704E94DBF6}"/>
              </a:ext>
            </a:extLst>
          </p:cNvPr>
          <p:cNvPicPr>
            <a:picLocks noGrp="1" noChangeAspect="1"/>
          </p:cNvPicPr>
          <p:nvPr>
            <p:ph type="pic" idx="1"/>
          </p:nvPr>
        </p:nvPicPr>
        <p:blipFill>
          <a:blip r:embed="rId4"/>
          <a:srcRect l="904" r="5471"/>
          <a:stretch>
            <a:fillRect/>
          </a:stretch>
        </p:blipFill>
        <p:spPr>
          <a:xfrm>
            <a:off x="6336120" y="684680"/>
            <a:ext cx="5160018" cy="5482657"/>
          </a:xfrm>
          <a:prstGeom prst="rect">
            <a:avLst/>
          </a:prstGeom>
        </p:spPr>
      </p:pic>
    </p:spTree>
    <p:extLst>
      <p:ext uri="{BB962C8B-B14F-4D97-AF65-F5344CB8AC3E}">
        <p14:creationId xmlns:p14="http://schemas.microsoft.com/office/powerpoint/2010/main" val="251584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B162BBB8-F44B-010E-0808-331A77AE1F11}"/>
              </a:ext>
            </a:extLst>
          </p:cNvPr>
          <p:cNvPicPr>
            <a:picLocks noChangeAspect="1"/>
          </p:cNvPicPr>
          <p:nvPr/>
        </p:nvPicPr>
        <p:blipFill>
          <a:blip r:embed="rId4">
            <a:alphaModFix amt="43000"/>
          </a:blip>
          <a:srcRect t="17875"/>
          <a:stretch>
            <a:fillRect/>
          </a:stretch>
        </p:blipFill>
        <p:spPr>
          <a:xfrm>
            <a:off x="20" y="10"/>
            <a:ext cx="11734780" cy="6408728"/>
          </a:xfrm>
          <a:prstGeom prst="rect">
            <a:avLst/>
          </a:prstGeom>
          <a:ln>
            <a:noFill/>
          </a:ln>
        </p:spPr>
      </p:pic>
      <p:sp>
        <p:nvSpPr>
          <p:cNvPr id="14"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082B7DEE-3484-4400-AD48-A4AC1A9097F1}"/>
              </a:ext>
            </a:extLst>
          </p:cNvPr>
          <p:cNvSpPr>
            <a:spLocks noGrp="1"/>
          </p:cNvSpPr>
          <p:nvPr>
            <p:ph type="title"/>
          </p:nvPr>
        </p:nvSpPr>
        <p:spPr>
          <a:xfrm>
            <a:off x="685801" y="685800"/>
            <a:ext cx="10396882" cy="1151965"/>
          </a:xfrm>
        </p:spPr>
        <p:txBody>
          <a:bodyPr>
            <a:normAutofit/>
          </a:bodyPr>
          <a:lstStyle/>
          <a:p>
            <a:pPr algn="ctr"/>
            <a:r>
              <a:rPr lang="en-US" sz="3800" dirty="0"/>
              <a:t> </a:t>
            </a:r>
            <a:r>
              <a:rPr lang="en-US" sz="3800" dirty="0">
                <a:solidFill>
                  <a:schemeClr val="tx1"/>
                </a:solidFill>
              </a:rPr>
              <a:t>County /Tribal  Veteran Service Office</a:t>
            </a:r>
            <a:br>
              <a:rPr lang="en-US" sz="3800" dirty="0">
                <a:solidFill>
                  <a:schemeClr val="tx1"/>
                </a:solidFill>
              </a:rPr>
            </a:br>
            <a:r>
              <a:rPr lang="en-US" sz="3800" dirty="0">
                <a:solidFill>
                  <a:schemeClr val="tx1"/>
                </a:solidFill>
              </a:rPr>
              <a:t> Mission  </a:t>
            </a:r>
          </a:p>
        </p:txBody>
      </p:sp>
      <p:sp>
        <p:nvSpPr>
          <p:cNvPr id="5" name="Content Placeholder 4">
            <a:extLst>
              <a:ext uri="{FF2B5EF4-FFF2-40B4-BE49-F238E27FC236}">
                <a16:creationId xmlns:a16="http://schemas.microsoft.com/office/drawing/2014/main" id="{59D0D121-FA56-FB07-3A53-E9C5134B9CC5}"/>
              </a:ext>
            </a:extLst>
          </p:cNvPr>
          <p:cNvSpPr>
            <a:spLocks noGrp="1"/>
          </p:cNvSpPr>
          <p:nvPr>
            <p:ph sz="quarter" idx="13"/>
          </p:nvPr>
        </p:nvSpPr>
        <p:spPr>
          <a:xfrm>
            <a:off x="685800" y="2063396"/>
            <a:ext cx="10394707" cy="3311189"/>
          </a:xfrm>
        </p:spPr>
        <p:txBody>
          <a:bodyPr>
            <a:normAutofit/>
          </a:bodyPr>
          <a:lstStyle/>
          <a:p>
            <a:pPr marL="0" marR="0" lvl="0" indent="0" defTabSz="914400" rtl="0" eaLnBrk="1" fontAlgn="auto" latinLnBrk="0" hangingPunct="1">
              <a:lnSpc>
                <a:spcPct val="110000"/>
              </a:lnSpc>
              <a:spcBef>
                <a:spcPts val="1000"/>
              </a:spcBef>
              <a:spcAft>
                <a:spcPts val="0"/>
              </a:spcAft>
              <a:buClr>
                <a:srgbClr val="B80E0F"/>
              </a:buClr>
              <a:buSzPct val="160000"/>
              <a:buFont typeface="Arial" panose="020B0604020202020204" pitchFamily="34" charset="0"/>
              <a:buNone/>
              <a:tabLst/>
              <a:defRPr/>
            </a:pPr>
            <a:endParaRPr kumimoji="0" lang="en-US" sz="1600" b="0" i="0" u="none" strike="noStrike" kern="1200" cap="all" spc="0" normalizeH="0" baseline="0" noProof="0" dirty="0">
              <a:ln>
                <a:noFill/>
              </a:ln>
              <a:effectLst/>
              <a:uLnTx/>
              <a:uFillTx/>
              <a:latin typeface="Impact" panose="020B0806030902050204"/>
              <a:ea typeface="+mn-ea"/>
              <a:cs typeface="+mn-cs"/>
            </a:endParaRPr>
          </a:p>
          <a:p>
            <a:pPr marL="0" marR="0" lvl="0" indent="0" defTabSz="914400" rtl="0" eaLnBrk="1" fontAlgn="auto" latinLnBrk="0" hangingPunct="1">
              <a:lnSpc>
                <a:spcPct val="110000"/>
              </a:lnSpc>
              <a:spcBef>
                <a:spcPts val="1000"/>
              </a:spcBef>
              <a:spcAft>
                <a:spcPts val="0"/>
              </a:spcAft>
              <a:buClr>
                <a:srgbClr val="B80E0F"/>
              </a:buClr>
              <a:buSzPct val="160000"/>
              <a:buFont typeface="Arial" panose="020B0604020202020204" pitchFamily="34" charset="0"/>
              <a:buNone/>
              <a:tabLst/>
              <a:defRPr/>
            </a:pPr>
            <a:r>
              <a:rPr kumimoji="0" lang="en-US" sz="1600" b="0" i="0" u="none" strike="noStrike" kern="1200" cap="all" spc="0" normalizeH="0" baseline="0" noProof="0" dirty="0">
                <a:ln>
                  <a:noFill/>
                </a:ln>
                <a:effectLst/>
                <a:uLnTx/>
                <a:uFillTx/>
                <a:latin typeface="Arimo"/>
                <a:ea typeface="+mn-ea"/>
                <a:cs typeface="+mn-cs"/>
              </a:rPr>
              <a:t> </a:t>
            </a:r>
            <a:r>
              <a:rPr kumimoji="0" lang="en-US" sz="1600" b="1" i="0" u="none" strike="noStrike" kern="1200" cap="all" spc="0" normalizeH="0" baseline="0" noProof="0" dirty="0">
                <a:ln>
                  <a:noFill/>
                </a:ln>
                <a:effectLst/>
                <a:uLnTx/>
                <a:uFillTx/>
                <a:latin typeface="Arial Rounded MT Bold" panose="020F0704030504030204" pitchFamily="34" charset="0"/>
              </a:rPr>
              <a:t>In Wisconsin, the County /Tribal Veterans Service Officer plays a critical role in the veteran's advocacy system and is often the initial contact in the community for veteran’s services.  Through the County Veterans Service Office, we  provide a vital and efficient system of services and advocacy to veterans, their dependents, and survivors. we promotes legislation and policy at both the state and federal levels that is supportive of veterans’ rights and issues that are in harmony with our national obligation to veterans of the United States armed forces.  It is the intent of this Department that every veteran residing in </a:t>
            </a:r>
            <a:r>
              <a:rPr lang="en-US" sz="1600" b="1" dirty="0">
                <a:latin typeface="Arial Rounded MT Bold" panose="020F0704030504030204" pitchFamily="34" charset="0"/>
              </a:rPr>
              <a:t>a</a:t>
            </a:r>
            <a:r>
              <a:rPr kumimoji="0" lang="en-US" sz="1600" b="1" i="0" u="none" strike="noStrike" kern="1200" cap="all" spc="0" normalizeH="0" baseline="0" noProof="0" dirty="0">
                <a:ln>
                  <a:noFill/>
                </a:ln>
                <a:effectLst/>
                <a:uLnTx/>
                <a:uFillTx/>
                <a:latin typeface="Arial Rounded MT Bold" panose="020F0704030504030204" pitchFamily="34" charset="0"/>
              </a:rPr>
              <a:t> County/Tribe receives the benefits and services to which they are entitled by law and moral obligation.</a:t>
            </a:r>
          </a:p>
          <a:p>
            <a:pPr marL="228600" marR="0" lvl="0" indent="-228600" defTabSz="914400" rtl="0" eaLnBrk="1" fontAlgn="auto" latinLnBrk="0" hangingPunct="1">
              <a:lnSpc>
                <a:spcPct val="110000"/>
              </a:lnSpc>
              <a:spcBef>
                <a:spcPts val="1000"/>
              </a:spcBef>
              <a:spcAft>
                <a:spcPts val="0"/>
              </a:spcAft>
              <a:buClr>
                <a:srgbClr val="B80E0F"/>
              </a:buClr>
              <a:buSzPct val="160000"/>
              <a:buFont typeface="Arial" panose="020B0604020202020204" pitchFamily="34" charset="0"/>
              <a:buChar char="•"/>
              <a:tabLst/>
              <a:defRPr/>
            </a:pPr>
            <a:endParaRPr kumimoji="0" lang="en-US" sz="1600" b="0" i="0" u="none" strike="noStrike" kern="1200" cap="all" spc="0" normalizeH="0" baseline="0" noProof="0" dirty="0">
              <a:ln>
                <a:noFill/>
              </a:ln>
              <a:effectLst/>
              <a:uLnTx/>
              <a:uFillTx/>
              <a:latin typeface="Arial Rounded MT Bold" panose="020F0704030504030204" pitchFamily="34" charset="0"/>
            </a:endParaRPr>
          </a:p>
          <a:p>
            <a:pPr>
              <a:lnSpc>
                <a:spcPct val="110000"/>
              </a:lnSpc>
            </a:pPr>
            <a:endParaRPr lang="en-US" sz="1600" dirty="0"/>
          </a:p>
        </p:txBody>
      </p:sp>
      <p:sp>
        <p:nvSpPr>
          <p:cNvPr id="16" name="Rectangle 15">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7608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50F7-F250-F1EF-87F4-31CCDBE52CDA}"/>
              </a:ext>
            </a:extLst>
          </p:cNvPr>
          <p:cNvSpPr>
            <a:spLocks noGrp="1"/>
          </p:cNvSpPr>
          <p:nvPr>
            <p:ph type="title"/>
          </p:nvPr>
        </p:nvSpPr>
        <p:spPr/>
        <p:txBody>
          <a:bodyPr>
            <a:noAutofit/>
          </a:bodyPr>
          <a:lstStyle/>
          <a:p>
            <a:pPr algn="ctr"/>
            <a:r>
              <a:rPr lang="en-US" sz="4400" dirty="0">
                <a:solidFill>
                  <a:schemeClr val="tx1"/>
                </a:solidFill>
              </a:rPr>
              <a:t>What are The  Primary  Cardiovascular  Conditions Leading to Secondary?</a:t>
            </a:r>
          </a:p>
        </p:txBody>
      </p:sp>
      <p:sp>
        <p:nvSpPr>
          <p:cNvPr id="3" name="Content Placeholder 2">
            <a:extLst>
              <a:ext uri="{FF2B5EF4-FFF2-40B4-BE49-F238E27FC236}">
                <a16:creationId xmlns:a16="http://schemas.microsoft.com/office/drawing/2014/main" id="{FCDFE9E4-CA52-FB68-8012-9DD1F9DCC194}"/>
              </a:ext>
            </a:extLst>
          </p:cNvPr>
          <p:cNvSpPr>
            <a:spLocks noGrp="1"/>
          </p:cNvSpPr>
          <p:nvPr>
            <p:ph sz="quarter" idx="13"/>
          </p:nvPr>
        </p:nvSpPr>
        <p:spPr/>
        <p:txBody>
          <a:bodyPr/>
          <a:lstStyle/>
          <a:p>
            <a:r>
              <a:rPr lang="en-US" b="1" dirty="0"/>
              <a:t>Hypertension (High Blood Pressure):</a:t>
            </a:r>
            <a:r>
              <a:rPr lang="en-US" dirty="0"/>
              <a:t> Leads to heart disease, strokes, and renal damage.</a:t>
            </a:r>
          </a:p>
          <a:p>
            <a:r>
              <a:rPr lang="en-US" b="1" dirty="0"/>
              <a:t>PTSD/Chronic Stress:</a:t>
            </a:r>
            <a:r>
              <a:rPr lang="en-US" dirty="0"/>
              <a:t> Elevated cortisol and chronic stress can damage the cardiovascular system over time.</a:t>
            </a:r>
          </a:p>
          <a:p>
            <a:endParaRPr lang="en-US" dirty="0"/>
          </a:p>
          <a:p>
            <a:endParaRPr lang="en-US" dirty="0"/>
          </a:p>
        </p:txBody>
      </p:sp>
      <p:sp>
        <p:nvSpPr>
          <p:cNvPr id="4" name="Content Placeholder 3">
            <a:extLst>
              <a:ext uri="{FF2B5EF4-FFF2-40B4-BE49-F238E27FC236}">
                <a16:creationId xmlns:a16="http://schemas.microsoft.com/office/drawing/2014/main" id="{C47D007A-E81A-D381-C43B-CC7938D5BE04}"/>
              </a:ext>
            </a:extLst>
          </p:cNvPr>
          <p:cNvSpPr>
            <a:spLocks noGrp="1"/>
          </p:cNvSpPr>
          <p:nvPr>
            <p:ph sz="quarter" idx="14"/>
          </p:nvPr>
        </p:nvSpPr>
        <p:spPr/>
        <p:txBody>
          <a:bodyPr/>
          <a:lstStyle/>
          <a:p>
            <a:r>
              <a:rPr lang="en-US" b="1" dirty="0"/>
              <a:t>Diabetes:</a:t>
            </a:r>
            <a:r>
              <a:rPr lang="en-US" dirty="0"/>
              <a:t> Increases risk of stroke, heart attack, and coronary artery disease.</a:t>
            </a:r>
          </a:p>
          <a:p>
            <a:r>
              <a:rPr lang="en-US" b="1" dirty="0"/>
              <a:t>Sleep Apnea:</a:t>
            </a:r>
            <a:r>
              <a:rPr lang="en-US" dirty="0"/>
              <a:t> Causes repeated oxygen deprivation, putting massive strain on the heart</a:t>
            </a:r>
          </a:p>
        </p:txBody>
      </p:sp>
    </p:spTree>
    <p:extLst>
      <p:ext uri="{BB962C8B-B14F-4D97-AF65-F5344CB8AC3E}">
        <p14:creationId xmlns:p14="http://schemas.microsoft.com/office/powerpoint/2010/main" val="3072794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7" name="Picture 16">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Placeholder 4">
            <a:extLst>
              <a:ext uri="{FF2B5EF4-FFF2-40B4-BE49-F238E27FC236}">
                <a16:creationId xmlns:a16="http://schemas.microsoft.com/office/drawing/2014/main" id="{BCB84212-B4C3-BE22-4844-835088A82A67}"/>
              </a:ext>
            </a:extLst>
          </p:cNvPr>
          <p:cNvPicPr>
            <a:picLocks noGrp="1" noChangeAspect="1"/>
          </p:cNvPicPr>
          <p:nvPr>
            <p:ph type="pic" idx="1"/>
          </p:nvPr>
        </p:nvPicPr>
        <p:blipFill>
          <a:blip r:embed="rId4">
            <a:alphaModFix amt="43000"/>
          </a:blip>
          <a:srcRect t="7223" b="5744"/>
          <a:stretch>
            <a:fillRect/>
          </a:stretch>
        </p:blipFill>
        <p:spPr>
          <a:xfrm>
            <a:off x="20" y="10"/>
            <a:ext cx="11734780" cy="6408728"/>
          </a:xfrm>
          <a:prstGeom prst="rect">
            <a:avLst/>
          </a:prstGeom>
          <a:ln>
            <a:noFill/>
          </a:ln>
        </p:spPr>
      </p:pic>
      <p:sp>
        <p:nvSpPr>
          <p:cNvPr id="21"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9DC320D1-B2C2-7E75-7500-0B2FDC1743DB}"/>
              </a:ext>
            </a:extLst>
          </p:cNvPr>
          <p:cNvSpPr>
            <a:spLocks noGrp="1"/>
          </p:cNvSpPr>
          <p:nvPr>
            <p:ph type="title"/>
          </p:nvPr>
        </p:nvSpPr>
        <p:spPr>
          <a:xfrm>
            <a:off x="685801" y="685800"/>
            <a:ext cx="10396882" cy="1151965"/>
          </a:xfrm>
        </p:spPr>
        <p:txBody>
          <a:bodyPr vert="horz" lIns="91440" tIns="45720" rIns="91440" bIns="45720" rtlCol="0" anchor="ctr">
            <a:normAutofit/>
          </a:bodyPr>
          <a:lstStyle/>
          <a:p>
            <a:r>
              <a:rPr lang="en-US" sz="3800" dirty="0"/>
              <a:t>Common Secondary For Cardiovascular Conditions</a:t>
            </a:r>
          </a:p>
        </p:txBody>
      </p:sp>
      <p:sp>
        <p:nvSpPr>
          <p:cNvPr id="4" name="Text Placeholder 3">
            <a:extLst>
              <a:ext uri="{FF2B5EF4-FFF2-40B4-BE49-F238E27FC236}">
                <a16:creationId xmlns:a16="http://schemas.microsoft.com/office/drawing/2014/main" id="{57A4C570-1891-6B5B-BEB7-863D99216A6E}"/>
              </a:ext>
            </a:extLst>
          </p:cNvPr>
          <p:cNvSpPr>
            <a:spLocks noGrp="1"/>
          </p:cNvSpPr>
          <p:nvPr>
            <p:ph type="body" sz="half" idx="2"/>
          </p:nvPr>
        </p:nvSpPr>
        <p:spPr>
          <a:xfrm>
            <a:off x="685800" y="2063396"/>
            <a:ext cx="10394707" cy="3311189"/>
          </a:xfrm>
        </p:spPr>
        <p:txBody>
          <a:bodyPr vert="horz" lIns="91440" tIns="45720" rIns="91440" bIns="45720" rtlCol="0" anchor="ctr">
            <a:normAutofit/>
          </a:bodyPr>
          <a:lstStyle/>
          <a:p>
            <a:pPr indent="-228600" algn="l">
              <a:buFont typeface="Arial" panose="020B0604020202020204" pitchFamily="34" charset="0"/>
              <a:buChar char="•"/>
            </a:pPr>
            <a:r>
              <a:rPr lang="en-US" b="1"/>
              <a:t>Kidney Disease:</a:t>
            </a:r>
            <a:r>
              <a:rPr lang="en-US"/>
              <a:t> The heart and kidneys work closely; cardiovascular disease can cause high blood pressure, leading to kidney strain or failure</a:t>
            </a:r>
          </a:p>
          <a:p>
            <a:pPr indent="-228600" algn="l">
              <a:buFont typeface="Arial" panose="020B0604020202020204" pitchFamily="34" charset="0"/>
              <a:buChar char="•"/>
            </a:pPr>
            <a:r>
              <a:rPr lang="en-US" b="1"/>
              <a:t>Stroke or TIA (Transient Ischemic Attack):</a:t>
            </a:r>
            <a:r>
              <a:rPr lang="en-US"/>
              <a:t> Poor circulation, blood clots, or high blood pressure can cause vascular blockages in the brain</a:t>
            </a:r>
          </a:p>
          <a:p>
            <a:pPr indent="-228600" algn="l">
              <a:buFont typeface="Arial" panose="020B0604020202020204" pitchFamily="34" charset="0"/>
              <a:buChar char="•"/>
            </a:pPr>
            <a:r>
              <a:rPr lang="en-US" b="1"/>
              <a:t>Peripheral Vascular Disease (PVD) / Peripheral Arterial Disease (PAD):</a:t>
            </a:r>
            <a:r>
              <a:rPr lang="en-US"/>
              <a:t> Arteries narrowing, affecting limbs</a:t>
            </a:r>
          </a:p>
        </p:txBody>
      </p:sp>
      <p:sp>
        <p:nvSpPr>
          <p:cNvPr id="23" name="Rectangle 22">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27547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8" name="Picture 17">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0" name="Rectangle 19">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a:extLst>
              <a:ext uri="{FF2B5EF4-FFF2-40B4-BE49-F238E27FC236}">
                <a16:creationId xmlns:a16="http://schemas.microsoft.com/office/drawing/2014/main" id="{01017EF5-3C0D-A91D-73A8-840FC91DAA85}"/>
              </a:ext>
            </a:extLst>
          </p:cNvPr>
          <p:cNvPicPr>
            <a:picLocks noGrp="1" noChangeAspect="1"/>
          </p:cNvPicPr>
          <p:nvPr>
            <p:ph type="pic" idx="1"/>
          </p:nvPr>
        </p:nvPicPr>
        <p:blipFill>
          <a:blip r:embed="rId4">
            <a:alphaModFix amt="43000"/>
          </a:blip>
          <a:srcRect t="7223" b="5744"/>
          <a:stretch>
            <a:fillRect/>
          </a:stretch>
        </p:blipFill>
        <p:spPr>
          <a:xfrm>
            <a:off x="20" y="10"/>
            <a:ext cx="11734780" cy="6408728"/>
          </a:xfrm>
          <a:prstGeom prst="rect">
            <a:avLst/>
          </a:prstGeom>
          <a:ln>
            <a:noFill/>
          </a:ln>
        </p:spPr>
      </p:pic>
      <p:sp>
        <p:nvSpPr>
          <p:cNvPr id="22"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F4599EB3-570D-0BF3-A6CB-E0712DC2362C}"/>
              </a:ext>
            </a:extLst>
          </p:cNvPr>
          <p:cNvSpPr>
            <a:spLocks noGrp="1"/>
          </p:cNvSpPr>
          <p:nvPr>
            <p:ph type="title"/>
          </p:nvPr>
        </p:nvSpPr>
        <p:spPr>
          <a:xfrm>
            <a:off x="685801" y="685800"/>
            <a:ext cx="10396882" cy="1151965"/>
          </a:xfrm>
        </p:spPr>
        <p:txBody>
          <a:bodyPr vert="horz" lIns="91440" tIns="45720" rIns="91440" bIns="45720" rtlCol="0" anchor="ctr">
            <a:normAutofit/>
          </a:bodyPr>
          <a:lstStyle/>
          <a:p>
            <a:pPr algn="l"/>
            <a:r>
              <a:rPr lang="en-US" sz="4600" dirty="0">
                <a:solidFill>
                  <a:schemeClr val="tx1"/>
                </a:solidFill>
              </a:rPr>
              <a:t>Secondary Cardiovascular Conditions</a:t>
            </a:r>
          </a:p>
        </p:txBody>
      </p:sp>
      <p:sp>
        <p:nvSpPr>
          <p:cNvPr id="4" name="Text Placeholder 3">
            <a:extLst>
              <a:ext uri="{FF2B5EF4-FFF2-40B4-BE49-F238E27FC236}">
                <a16:creationId xmlns:a16="http://schemas.microsoft.com/office/drawing/2014/main" id="{1B0F7FAA-E058-D423-7072-CCC5CDDCB106}"/>
              </a:ext>
            </a:extLst>
          </p:cNvPr>
          <p:cNvSpPr>
            <a:spLocks noGrp="1"/>
          </p:cNvSpPr>
          <p:nvPr>
            <p:ph type="body" sz="half" idx="2"/>
          </p:nvPr>
        </p:nvSpPr>
        <p:spPr>
          <a:xfrm>
            <a:off x="685800" y="2063396"/>
            <a:ext cx="10394707" cy="3311189"/>
          </a:xfrm>
        </p:spPr>
        <p:txBody>
          <a:bodyPr vert="horz" lIns="91440" tIns="45720" rIns="91440" bIns="45720" rtlCol="0" anchor="ctr">
            <a:normAutofit/>
          </a:bodyPr>
          <a:lstStyle/>
          <a:p>
            <a:pPr indent="-228600" algn="l">
              <a:buFont typeface="Arial" panose="020B0604020202020204" pitchFamily="34" charset="0"/>
              <a:buChar char="•"/>
            </a:pPr>
            <a:r>
              <a:rPr lang="en-US" b="1" dirty="0"/>
              <a:t>Mental Health Disorders:</a:t>
            </a:r>
            <a:r>
              <a:rPr lang="en-US" dirty="0"/>
              <a:t> Chronic cardiovascular diseases frequently cause depression, anxiety, or high stress.</a:t>
            </a:r>
            <a:endParaRPr lang="en-US"/>
          </a:p>
          <a:p>
            <a:pPr indent="-228600" algn="l">
              <a:buFont typeface="Arial" panose="020B0604020202020204" pitchFamily="34" charset="0"/>
              <a:buChar char="•"/>
            </a:pPr>
            <a:r>
              <a:rPr lang="en-US" b="1" dirty="0"/>
              <a:t>Erectile Dysfunction (ED):</a:t>
            </a:r>
            <a:r>
              <a:rPr lang="en-US" dirty="0"/>
              <a:t> Damage to blood vessels restricts blood flow to reproductive organs.</a:t>
            </a:r>
            <a:endParaRPr lang="en-US"/>
          </a:p>
          <a:p>
            <a:pPr indent="-228600" algn="l">
              <a:buFont typeface="Arial" panose="020B0604020202020204" pitchFamily="34" charset="0"/>
              <a:buChar char="•"/>
            </a:pPr>
            <a:r>
              <a:rPr lang="en-US" b="1" dirty="0"/>
              <a:t>Heart Failure/Atrial Fibrillation:</a:t>
            </a:r>
            <a:r>
              <a:rPr lang="en-US" dirty="0"/>
              <a:t> Weakened heart muscles can lead to secondary cardiac conditions</a:t>
            </a:r>
            <a:endParaRPr lang="en-US"/>
          </a:p>
          <a:p>
            <a:pPr indent="-228600" algn="l">
              <a:buFont typeface="Arial" panose="020B0604020202020204" pitchFamily="34" charset="0"/>
              <a:buChar char="•"/>
            </a:pPr>
            <a:endParaRPr lang="en-US" b="1"/>
          </a:p>
        </p:txBody>
      </p:sp>
      <p:sp>
        <p:nvSpPr>
          <p:cNvPr id="24" name="Rectangle 23">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39973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34BE635-920E-5A74-1CC9-2844E49BC97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8" name="Picture 17">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0" name="Rectangle 19">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a:extLst>
              <a:ext uri="{FF2B5EF4-FFF2-40B4-BE49-F238E27FC236}">
                <a16:creationId xmlns:a16="http://schemas.microsoft.com/office/drawing/2014/main" id="{FC4A45E1-7B92-608E-3424-7F71B9C8EAFC}"/>
              </a:ext>
            </a:extLst>
          </p:cNvPr>
          <p:cNvPicPr>
            <a:picLocks noGrp="1" noChangeAspect="1"/>
          </p:cNvPicPr>
          <p:nvPr>
            <p:ph type="pic" idx="1"/>
          </p:nvPr>
        </p:nvPicPr>
        <p:blipFill>
          <a:blip r:embed="rId4">
            <a:alphaModFix amt="43000"/>
          </a:blip>
          <a:srcRect t="15174" b="3009"/>
          <a:stretch>
            <a:fillRect/>
          </a:stretch>
        </p:blipFill>
        <p:spPr>
          <a:xfrm>
            <a:off x="20" y="10"/>
            <a:ext cx="11734780" cy="6408728"/>
          </a:xfrm>
          <a:prstGeom prst="rect">
            <a:avLst/>
          </a:prstGeom>
          <a:ln>
            <a:noFill/>
          </a:ln>
        </p:spPr>
      </p:pic>
      <p:sp>
        <p:nvSpPr>
          <p:cNvPr id="22"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F7A8CE08-D7BF-8F24-A1DD-D6E73D43C03D}"/>
              </a:ext>
            </a:extLst>
          </p:cNvPr>
          <p:cNvSpPr>
            <a:spLocks noGrp="1"/>
          </p:cNvSpPr>
          <p:nvPr>
            <p:ph type="title"/>
          </p:nvPr>
        </p:nvSpPr>
        <p:spPr>
          <a:xfrm>
            <a:off x="685801" y="685800"/>
            <a:ext cx="10396882" cy="1151965"/>
          </a:xfrm>
        </p:spPr>
        <p:txBody>
          <a:bodyPr vert="horz" lIns="91440" tIns="45720" rIns="91440" bIns="45720" rtlCol="0" anchor="ctr">
            <a:normAutofit/>
          </a:bodyPr>
          <a:lstStyle/>
          <a:p>
            <a:r>
              <a:rPr lang="en-US" sz="5400" dirty="0">
                <a:solidFill>
                  <a:schemeClr val="tx1"/>
                </a:solidFill>
              </a:rPr>
              <a:t>Medications</a:t>
            </a:r>
          </a:p>
        </p:txBody>
      </p:sp>
      <p:sp>
        <p:nvSpPr>
          <p:cNvPr id="4" name="Text Placeholder 3">
            <a:extLst>
              <a:ext uri="{FF2B5EF4-FFF2-40B4-BE49-F238E27FC236}">
                <a16:creationId xmlns:a16="http://schemas.microsoft.com/office/drawing/2014/main" id="{D4DF6BB4-D389-07BF-9D15-C18F2DB07501}"/>
              </a:ext>
            </a:extLst>
          </p:cNvPr>
          <p:cNvSpPr>
            <a:spLocks noGrp="1"/>
          </p:cNvSpPr>
          <p:nvPr>
            <p:ph type="body" sz="half" idx="2"/>
          </p:nvPr>
        </p:nvSpPr>
        <p:spPr>
          <a:xfrm>
            <a:off x="685800" y="2063396"/>
            <a:ext cx="10394707" cy="3311189"/>
          </a:xfrm>
        </p:spPr>
        <p:txBody>
          <a:bodyPr vert="horz" lIns="91440" tIns="45720" rIns="91440" bIns="45720" rtlCol="0" anchor="ctr">
            <a:normAutofit lnSpcReduction="10000"/>
          </a:bodyPr>
          <a:lstStyle/>
          <a:p>
            <a:pPr indent="-228600" algn="l">
              <a:buFont typeface="Arial" panose="020B0604020202020204" pitchFamily="34" charset="0"/>
              <a:buChar char="•"/>
            </a:pPr>
            <a:r>
              <a:rPr lang="en-US" dirty="0"/>
              <a:t>Cholesterol-Lowering Drugs (Statins): Atorvastatin (Lipitor), Rosuvastatin (Crestor), Simvastatin (Zocor), Ezetimibe.</a:t>
            </a:r>
          </a:p>
          <a:p>
            <a:pPr indent="-228600" algn="l">
              <a:buFont typeface="Arial" panose="020B0604020202020204" pitchFamily="34" charset="0"/>
              <a:buChar char="•"/>
            </a:pPr>
            <a:r>
              <a:rPr lang="en-US" dirty="0"/>
              <a:t>Beta-Blockers: Metoprolol (Lopressor), Carvedilol (Coreg), Atenolol (Tenormin).</a:t>
            </a:r>
          </a:p>
          <a:p>
            <a:pPr indent="-228600" algn="l">
              <a:buFont typeface="Arial" panose="020B0604020202020204" pitchFamily="34" charset="0"/>
              <a:buChar char="•"/>
            </a:pPr>
            <a:r>
              <a:rPr lang="en-US" dirty="0"/>
              <a:t>ACE Inhibitors/ARBs: Lisinopril (Prinivil), Enalapril (Vasotec), Losartan (Cozaar).</a:t>
            </a:r>
          </a:p>
          <a:p>
            <a:pPr indent="-228600" algn="l">
              <a:buFont typeface="Arial" panose="020B0604020202020204" pitchFamily="34" charset="0"/>
              <a:buChar char="•"/>
            </a:pPr>
            <a:r>
              <a:rPr lang="en-US" dirty="0"/>
              <a:t>Diuretics (Water Pills): Furosemide (Lasix), Hydrochlorothiazide (HCTZ), Spironolactone (Aldactone).</a:t>
            </a:r>
          </a:p>
          <a:p>
            <a:pPr indent="-228600" algn="l">
              <a:buFont typeface="Arial" panose="020B0604020202020204" pitchFamily="34" charset="0"/>
              <a:buChar char="•"/>
            </a:pPr>
            <a:r>
              <a:rPr lang="en-US" dirty="0"/>
              <a:t>Anticoagulants/Antiplatelets (Blood Thinners): Aspirin, Clopidogrel (Plavix), Rivaroxaban (Xarelto).</a:t>
            </a:r>
          </a:p>
          <a:p>
            <a:pPr indent="-228600" algn="l">
              <a:buFont typeface="Arial" panose="020B0604020202020204" pitchFamily="34" charset="0"/>
              <a:buChar char="•"/>
            </a:pPr>
            <a:r>
              <a:rPr lang="en-US" dirty="0"/>
              <a:t>Calcium Channel Blockers: Amlodipine (Norvasc), Diltiazem (Cardizem), Verapamil.</a:t>
            </a:r>
          </a:p>
          <a:p>
            <a:pPr indent="-228600" algn="l">
              <a:buFont typeface="Arial" panose="020B0604020202020204" pitchFamily="34" charset="0"/>
              <a:buChar char="•"/>
            </a:pPr>
            <a:r>
              <a:rPr lang="en-US" dirty="0"/>
              <a:t>Heart Failure Medications: Digoxin (Lanoxin), Ivabradine (</a:t>
            </a:r>
            <a:r>
              <a:rPr lang="en-US" dirty="0" err="1"/>
              <a:t>Corlanor</a:t>
            </a:r>
            <a:r>
              <a:rPr lang="en-US" dirty="0"/>
              <a:t>)</a:t>
            </a:r>
          </a:p>
        </p:txBody>
      </p:sp>
      <p:sp>
        <p:nvSpPr>
          <p:cNvPr id="24" name="Rectangle 23">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75544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A856-9A18-FD61-3ABC-74A5F000F0FF}"/>
              </a:ext>
            </a:extLst>
          </p:cNvPr>
          <p:cNvSpPr>
            <a:spLocks noGrp="1"/>
          </p:cNvSpPr>
          <p:nvPr>
            <p:ph type="title"/>
          </p:nvPr>
        </p:nvSpPr>
        <p:spPr/>
        <p:txBody>
          <a:bodyPr/>
          <a:lstStyle/>
          <a:p>
            <a:r>
              <a:rPr lang="en-US" dirty="0"/>
              <a:t>Key Resources: CFR, M21, Case Law</a:t>
            </a:r>
          </a:p>
        </p:txBody>
      </p:sp>
      <p:sp>
        <p:nvSpPr>
          <p:cNvPr id="3" name="Content Placeholder 2">
            <a:extLst>
              <a:ext uri="{FF2B5EF4-FFF2-40B4-BE49-F238E27FC236}">
                <a16:creationId xmlns:a16="http://schemas.microsoft.com/office/drawing/2014/main" id="{2A134ABF-AD42-8E0A-87B4-C975C98CBEAB}"/>
              </a:ext>
            </a:extLst>
          </p:cNvPr>
          <p:cNvSpPr>
            <a:spLocks noGrp="1"/>
          </p:cNvSpPr>
          <p:nvPr>
            <p:ph sz="quarter" idx="13"/>
          </p:nvPr>
        </p:nvSpPr>
        <p:spPr/>
        <p:txBody>
          <a:bodyPr>
            <a:normAutofit lnSpcReduction="10000"/>
          </a:bodyPr>
          <a:lstStyle/>
          <a:p>
            <a:pPr marL="0" indent="0">
              <a:buNone/>
            </a:pPr>
            <a:r>
              <a:rPr lang="en-US" b="1" dirty="0"/>
              <a:t>38 CFR § 4.104 (Diagnostic Codes 7000–7123)</a:t>
            </a:r>
            <a:r>
              <a:rPr lang="en-US" dirty="0"/>
              <a:t> based on METs (Metabolic Equivalents) testing, measuring functional capacity. Ratings of 10%, 30%, 60%, or 100% are assigned based on severity of heart failure symptoms (dyspnea, fatigue, angina, dizziness) during exertion, with 100% often representing incapacity. </a:t>
            </a:r>
            <a:br>
              <a:rPr lang="en-US" dirty="0"/>
            </a:br>
            <a:endParaRPr lang="en-US" dirty="0"/>
          </a:p>
        </p:txBody>
      </p:sp>
      <p:sp>
        <p:nvSpPr>
          <p:cNvPr id="4" name="Content Placeholder 3">
            <a:extLst>
              <a:ext uri="{FF2B5EF4-FFF2-40B4-BE49-F238E27FC236}">
                <a16:creationId xmlns:a16="http://schemas.microsoft.com/office/drawing/2014/main" id="{728AB638-F0D6-43B1-F531-8A66667CFC1F}"/>
              </a:ext>
            </a:extLst>
          </p:cNvPr>
          <p:cNvSpPr>
            <a:spLocks noGrp="1"/>
          </p:cNvSpPr>
          <p:nvPr>
            <p:ph sz="quarter" idx="14"/>
          </p:nvPr>
        </p:nvSpPr>
        <p:spPr/>
        <p:txBody>
          <a:bodyPr>
            <a:normAutofit fontScale="92500" lnSpcReduction="20000"/>
          </a:bodyPr>
          <a:lstStyle/>
          <a:p>
            <a:r>
              <a:rPr lang="en-US" dirty="0"/>
              <a:t> </a:t>
            </a:r>
            <a:r>
              <a:rPr lang="en-US" b="1" dirty="0"/>
              <a:t>M21</a:t>
            </a:r>
            <a:r>
              <a:rPr lang="en-US" dirty="0"/>
              <a:t>-1, Part V, Subpart iii, Chapter 5 - </a:t>
            </a:r>
            <a:r>
              <a:rPr lang="en-US" b="1" dirty="0"/>
              <a:t>Cardiovascular</a:t>
            </a:r>
            <a:r>
              <a:rPr lang="en-US" dirty="0"/>
              <a:t> System Conditions</a:t>
            </a:r>
          </a:p>
          <a:p>
            <a:r>
              <a:rPr lang="en-US" dirty="0"/>
              <a:t> applying the benefit-of-the-doubt rule (38 U.S.C. § 5107) when evidence is in equipoise</a:t>
            </a:r>
          </a:p>
          <a:p>
            <a:r>
              <a:rPr lang="en-US" b="1" dirty="0">
                <a:hlinkClick r:id="rId2">
                  <a:extLst>
                    <a:ext uri="{A12FA001-AC4F-418D-AE19-62706E023703}">
                      <ahyp:hlinkClr xmlns:ahyp="http://schemas.microsoft.com/office/drawing/2018/hyperlinkcolor" val="tx"/>
                    </a:ext>
                  </a:extLst>
                </a:hlinkClick>
              </a:rPr>
              <a:t>Heart Disease Secondary to PTSD</a:t>
            </a:r>
            <a:r>
              <a:rPr lang="en-US" b="1" dirty="0"/>
              <a:t>:</a:t>
            </a:r>
            <a:r>
              <a:rPr lang="en-US" dirty="0"/>
              <a:t> </a:t>
            </a:r>
            <a:r>
              <a:rPr lang="en-US" i="1" dirty="0"/>
              <a:t>Wise v. Shinseki</a:t>
            </a:r>
            <a:r>
              <a:rPr lang="en-US" dirty="0"/>
              <a:t> </a:t>
            </a:r>
          </a:p>
          <a:p>
            <a:r>
              <a:rPr lang="en-US" b="1" dirty="0">
                <a:hlinkClick r:id="rId3">
                  <a:extLst>
                    <a:ext uri="{A12FA001-AC4F-418D-AE19-62706E023703}">
                      <ahyp:hlinkClr xmlns:ahyp="http://schemas.microsoft.com/office/drawing/2018/hyperlinkcolor" val="tx"/>
                    </a:ext>
                  </a:extLst>
                </a:hlinkClick>
              </a:rPr>
              <a:t>Atrial Fibrillation Secondary to CAD</a:t>
            </a:r>
            <a:r>
              <a:rPr lang="en-US" b="1" dirty="0"/>
              <a:t>:</a:t>
            </a:r>
            <a:r>
              <a:rPr lang="en-US" dirty="0"/>
              <a:t> </a:t>
            </a:r>
            <a:r>
              <a:rPr lang="en-US" i="1" dirty="0"/>
              <a:t>Frost v. Shulkin</a:t>
            </a:r>
            <a:r>
              <a:rPr lang="en-US" dirty="0"/>
              <a:t> </a:t>
            </a:r>
          </a:p>
          <a:p>
            <a:r>
              <a:rPr lang="en-US" b="1" u="sng" dirty="0"/>
              <a:t>Benefit of the Doubt </a:t>
            </a:r>
            <a:r>
              <a:rPr lang="en-US" b="1" dirty="0"/>
              <a:t>:</a:t>
            </a:r>
            <a:r>
              <a:rPr lang="en-US" b="1" i="1" dirty="0"/>
              <a:t>Gilbert v. </a:t>
            </a:r>
            <a:r>
              <a:rPr lang="en-US" b="1" i="1" dirty="0" err="1"/>
              <a:t>Derwinski</a:t>
            </a:r>
            <a:r>
              <a:rPr lang="en-US" b="1" i="1" dirty="0"/>
              <a:t> )</a:t>
            </a:r>
            <a:endParaRPr lang="en-US" dirty="0"/>
          </a:p>
        </p:txBody>
      </p:sp>
    </p:spTree>
    <p:extLst>
      <p:ext uri="{BB962C8B-B14F-4D97-AF65-F5344CB8AC3E}">
        <p14:creationId xmlns:p14="http://schemas.microsoft.com/office/powerpoint/2010/main" val="815488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4944-17E5-0B07-5465-AB294000CFF6}"/>
              </a:ext>
            </a:extLst>
          </p:cNvPr>
          <p:cNvSpPr>
            <a:spLocks noGrp="1"/>
          </p:cNvSpPr>
          <p:nvPr>
            <p:ph type="title"/>
          </p:nvPr>
        </p:nvSpPr>
        <p:spPr>
          <a:xfrm>
            <a:off x="685801" y="685800"/>
            <a:ext cx="10394707" cy="587523"/>
          </a:xfrm>
        </p:spPr>
        <p:txBody>
          <a:bodyPr>
            <a:normAutofit fontScale="90000"/>
          </a:bodyPr>
          <a:lstStyle/>
          <a:p>
            <a:pPr algn="ctr"/>
            <a:r>
              <a:rPr lang="en-US" dirty="0"/>
              <a:t>Joints, Pain , and Arthritis </a:t>
            </a:r>
          </a:p>
        </p:txBody>
      </p:sp>
      <p:sp>
        <p:nvSpPr>
          <p:cNvPr id="3" name="Text Placeholder 2">
            <a:extLst>
              <a:ext uri="{FF2B5EF4-FFF2-40B4-BE49-F238E27FC236}">
                <a16:creationId xmlns:a16="http://schemas.microsoft.com/office/drawing/2014/main" id="{F3A97AEF-2262-52C5-65F4-4C5DB349DC5A}"/>
              </a:ext>
            </a:extLst>
          </p:cNvPr>
          <p:cNvSpPr>
            <a:spLocks noGrp="1"/>
          </p:cNvSpPr>
          <p:nvPr>
            <p:ph type="body" idx="1"/>
          </p:nvPr>
        </p:nvSpPr>
        <p:spPr/>
        <p:txBody>
          <a:bodyPr/>
          <a:lstStyle/>
          <a:p>
            <a:pPr algn="r"/>
            <a:r>
              <a:rPr lang="en-US" dirty="0"/>
              <a:t>Case # 5</a:t>
            </a:r>
          </a:p>
          <a:p>
            <a:pPr algn="r"/>
            <a:r>
              <a:rPr lang="en-US" dirty="0"/>
              <a:t>Oh My!!!!!</a:t>
            </a:r>
          </a:p>
        </p:txBody>
      </p:sp>
      <p:pic>
        <p:nvPicPr>
          <p:cNvPr id="5" name="Picture 4">
            <a:extLst>
              <a:ext uri="{FF2B5EF4-FFF2-40B4-BE49-F238E27FC236}">
                <a16:creationId xmlns:a16="http://schemas.microsoft.com/office/drawing/2014/main" id="{F7DF3D3D-5872-5CAE-5DC8-497F4205B8BF}"/>
              </a:ext>
            </a:extLst>
          </p:cNvPr>
          <p:cNvPicPr>
            <a:picLocks noChangeAspect="1"/>
          </p:cNvPicPr>
          <p:nvPr/>
        </p:nvPicPr>
        <p:blipFill>
          <a:blip r:embed="rId2"/>
          <a:stretch>
            <a:fillRect/>
          </a:stretch>
        </p:blipFill>
        <p:spPr>
          <a:xfrm>
            <a:off x="3740029" y="1333812"/>
            <a:ext cx="4286250" cy="3468924"/>
          </a:xfrm>
          <a:prstGeom prst="rect">
            <a:avLst/>
          </a:prstGeom>
        </p:spPr>
      </p:pic>
    </p:spTree>
    <p:extLst>
      <p:ext uri="{BB962C8B-B14F-4D97-AF65-F5344CB8AC3E}">
        <p14:creationId xmlns:p14="http://schemas.microsoft.com/office/powerpoint/2010/main" val="618513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8AC33F3-7925-EF2C-AEA7-6659672507C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8" name="Rectangle 17">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0" name="Rectangle 19">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F2C6281-B27B-CEAA-E2D2-A33174B56AF0}"/>
              </a:ext>
            </a:extLst>
          </p:cNvPr>
          <p:cNvSpPr>
            <a:spLocks noGrp="1"/>
          </p:cNvSpPr>
          <p:nvPr>
            <p:ph type="title"/>
          </p:nvPr>
        </p:nvSpPr>
        <p:spPr>
          <a:xfrm>
            <a:off x="4708586" y="685800"/>
            <a:ext cx="6374097" cy="1151965"/>
          </a:xfrm>
        </p:spPr>
        <p:txBody>
          <a:bodyPr vert="horz" lIns="91440" tIns="45720" rIns="91440" bIns="45720" rtlCol="0" anchor="ctr">
            <a:normAutofit/>
          </a:bodyPr>
          <a:lstStyle/>
          <a:p>
            <a:pPr algn="l"/>
            <a:r>
              <a:rPr lang="en-US" sz="5000"/>
              <a:t>Joints: Pain/Arthritis </a:t>
            </a:r>
          </a:p>
        </p:txBody>
      </p:sp>
      <p:pic>
        <p:nvPicPr>
          <p:cNvPr id="10" name="Picture Placeholder 9">
            <a:extLst>
              <a:ext uri="{FF2B5EF4-FFF2-40B4-BE49-F238E27FC236}">
                <a16:creationId xmlns:a16="http://schemas.microsoft.com/office/drawing/2014/main" id="{C1FF8A22-6F41-95E3-C8FB-A2BE7277A53B}"/>
              </a:ext>
            </a:extLst>
          </p:cNvPr>
          <p:cNvPicPr>
            <a:picLocks noGrp="1" noChangeAspect="1"/>
          </p:cNvPicPr>
          <p:nvPr>
            <p:ph type="pic" idx="1"/>
          </p:nvPr>
        </p:nvPicPr>
        <p:blipFill>
          <a:blip r:embed="rId4"/>
          <a:srcRect l="18819" r="23227" b="-3"/>
          <a:stretch>
            <a:fillRect/>
          </a:stretch>
        </p:blipFill>
        <p:spPr>
          <a:xfrm>
            <a:off x="427374" y="149315"/>
            <a:ext cx="3840480" cy="5301586"/>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D4F5AE3A-E7E4-ADC9-655A-E96DDC61D347}"/>
              </a:ext>
            </a:extLst>
          </p:cNvPr>
          <p:cNvSpPr>
            <a:spLocks noGrp="1"/>
          </p:cNvSpPr>
          <p:nvPr>
            <p:ph type="body" sz="half" idx="2"/>
          </p:nvPr>
        </p:nvSpPr>
        <p:spPr>
          <a:xfrm>
            <a:off x="4701906" y="2142066"/>
            <a:ext cx="6380777" cy="3232519"/>
          </a:xfrm>
        </p:spPr>
        <p:txBody>
          <a:bodyPr vert="horz" lIns="91440" tIns="45720" rIns="91440" bIns="45720" rtlCol="0" anchor="ctr">
            <a:normAutofit/>
          </a:bodyPr>
          <a:lstStyle/>
          <a:p>
            <a:pPr marL="285750" indent="-228600" algn="l">
              <a:lnSpc>
                <a:spcPct val="110000"/>
              </a:lnSpc>
              <a:buFont typeface="Arial" panose="020B0604020202020204" pitchFamily="34" charset="0"/>
              <a:buChar char="•"/>
            </a:pPr>
            <a:r>
              <a:rPr lang="en-US" sz="1500"/>
              <a:t>Case Law: Saunders VS. Wilkie</a:t>
            </a:r>
          </a:p>
          <a:p>
            <a:pPr marL="285750" indent="-228600" algn="l">
              <a:lnSpc>
                <a:spcPct val="110000"/>
              </a:lnSpc>
              <a:buFont typeface="Arial" panose="020B0604020202020204" pitchFamily="34" charset="0"/>
              <a:buChar char="•"/>
            </a:pPr>
            <a:r>
              <a:rPr lang="en-US" sz="1500"/>
              <a:t>38 USC  1110 Basic Entitlement:  For disability resulting from personal Injury suffered or disease contracted in line of duty, or for aggravation of a preexisting injury suffered in line of duty, in active military, naval , or air service  during a period of war, the united states will pay to any veteran this disabled and who was discharged or released under conditions other than Dishonorable from the period of service in which said injury  or disease was incurred ,or Preexisting injury  or disease was aggravated , compensation as provided in this sub chapter  , but no compensation shall be paid if the disability is a result o the Veterans own willful misconduct or abuse of alcohol or drugs. </a:t>
            </a:r>
          </a:p>
        </p:txBody>
      </p:sp>
    </p:spTree>
    <p:extLst>
      <p:ext uri="{BB962C8B-B14F-4D97-AF65-F5344CB8AC3E}">
        <p14:creationId xmlns:p14="http://schemas.microsoft.com/office/powerpoint/2010/main" val="3637687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581BF-FE76-F9BB-674D-D4725EFBC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44D0A-E6EA-2CCC-157B-47758D2301C5}"/>
              </a:ext>
            </a:extLst>
          </p:cNvPr>
          <p:cNvSpPr>
            <a:spLocks noGrp="1"/>
          </p:cNvSpPr>
          <p:nvPr>
            <p:ph type="title"/>
          </p:nvPr>
        </p:nvSpPr>
        <p:spPr>
          <a:xfrm>
            <a:off x="685800" y="685800"/>
            <a:ext cx="6345302" cy="903718"/>
          </a:xfrm>
        </p:spPr>
        <p:txBody>
          <a:bodyPr/>
          <a:lstStyle/>
          <a:p>
            <a:r>
              <a:rPr lang="en-US" dirty="0"/>
              <a:t>Joints: Facts</a:t>
            </a:r>
          </a:p>
        </p:txBody>
      </p:sp>
      <p:pic>
        <p:nvPicPr>
          <p:cNvPr id="6" name="Picture Placeholder 5">
            <a:extLst>
              <a:ext uri="{FF2B5EF4-FFF2-40B4-BE49-F238E27FC236}">
                <a16:creationId xmlns:a16="http://schemas.microsoft.com/office/drawing/2014/main" id="{EA5F275F-9218-58F4-A17B-532286318FEA}"/>
              </a:ext>
            </a:extLst>
          </p:cNvPr>
          <p:cNvPicPr>
            <a:picLocks noGrp="1" noChangeAspect="1"/>
          </p:cNvPicPr>
          <p:nvPr>
            <p:ph type="pic" idx="1"/>
          </p:nvPr>
        </p:nvPicPr>
        <p:blipFill>
          <a:blip r:embed="rId2"/>
          <a:srcRect l="8353" r="8353"/>
          <a:stretch/>
        </p:blipFill>
        <p:spPr>
          <a:xfrm>
            <a:off x="7472837" y="276225"/>
            <a:ext cx="3598146" cy="5071533"/>
          </a:xfrm>
          <a:prstGeom prst="rect">
            <a:avLst/>
          </a:prstGeom>
          <a:ln w="57150" cmpd="thinThick">
            <a:solidFill>
              <a:prstClr val="white">
                <a:lumMod val="50000"/>
              </a:prstClr>
            </a:solidFill>
            <a:miter lim="800000"/>
          </a:ln>
        </p:spPr>
      </p:pic>
      <p:sp>
        <p:nvSpPr>
          <p:cNvPr id="4" name="Text Placeholder 3">
            <a:extLst>
              <a:ext uri="{FF2B5EF4-FFF2-40B4-BE49-F238E27FC236}">
                <a16:creationId xmlns:a16="http://schemas.microsoft.com/office/drawing/2014/main" id="{D983C712-8FF2-14C1-6E46-EA846956D61D}"/>
              </a:ext>
            </a:extLst>
          </p:cNvPr>
          <p:cNvSpPr>
            <a:spLocks noGrp="1"/>
          </p:cNvSpPr>
          <p:nvPr>
            <p:ph type="body" sz="half" idx="2"/>
          </p:nvPr>
        </p:nvSpPr>
        <p:spPr>
          <a:xfrm>
            <a:off x="685801" y="1589518"/>
            <a:ext cx="6345301" cy="3482015"/>
          </a:xfrm>
        </p:spPr>
        <p:txBody>
          <a:bodyPr>
            <a:normAutofit fontScale="85000" lnSpcReduction="10000"/>
          </a:bodyPr>
          <a:lstStyle/>
          <a:p>
            <a:pPr marL="285750" indent="-285750" algn="l">
              <a:buFont typeface="Arial" panose="020B0604020202020204" pitchFamily="34" charset="0"/>
              <a:buChar char="•"/>
            </a:pPr>
            <a:r>
              <a:rPr lang="en-US" b="1" dirty="0"/>
              <a:t>Definition of Major Joints:</a:t>
            </a:r>
            <a:r>
              <a:rPr lang="en-US" dirty="0"/>
              <a:t> The shoulder, elbow, wrist, hip, knee, and ankle are considered major joints for evaluating arthritis</a:t>
            </a:r>
          </a:p>
          <a:p>
            <a:pPr marL="285750" indent="-285750" algn="l">
              <a:buFont typeface="Arial" panose="020B0604020202020204" pitchFamily="34" charset="0"/>
              <a:buChar char="•"/>
            </a:pPr>
            <a:r>
              <a:rPr lang="en-US" dirty="0"/>
              <a:t>Military members commonly suffer from joint injuries due to high-intensity training, heavy rucking, and combat, with knees, ankles, shoulders, and the lower back being most affected. Over 95% of injuries are musculoskeletal, often stemming from overuse (microtrauma), leading to conditions like sprains, tears (ACL/meniscus), and post-traumatic arthritis. </a:t>
            </a:r>
          </a:p>
          <a:p>
            <a:pPr marL="285750" indent="-285750" algn="l">
              <a:buFont typeface="Arial" panose="020B0604020202020204" pitchFamily="34" charset="0"/>
              <a:buChar char="•"/>
            </a:pPr>
            <a:r>
              <a:rPr lang="en-US" sz="1200" dirty="0">
                <a:hlinkClick r:id="rId3"/>
              </a:rPr>
              <a:t>https://pmc.ncbi.nlm.nih.gov/articles/PMC3867090/#:~:text=Jones%20et%20al3%20reported,positions%2C%20and%20prolonged%20static%20positioning</a:t>
            </a:r>
            <a:r>
              <a:rPr lang="en-US" dirty="0"/>
              <a:t>.</a:t>
            </a:r>
          </a:p>
          <a:p>
            <a:pPr algn="l"/>
            <a:br>
              <a:rPr lang="en-US" dirty="0"/>
            </a:br>
            <a:endParaRPr lang="en-US" dirty="0"/>
          </a:p>
        </p:txBody>
      </p:sp>
    </p:spTree>
    <p:extLst>
      <p:ext uri="{BB962C8B-B14F-4D97-AF65-F5344CB8AC3E}">
        <p14:creationId xmlns:p14="http://schemas.microsoft.com/office/powerpoint/2010/main" val="3434748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9938AA9-5A94-F6DF-46E0-D25D2EF51F9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9305F31-00AB-7E00-E85A-73701EF2736F}"/>
              </a:ext>
            </a:extLst>
          </p:cNvPr>
          <p:cNvSpPr>
            <a:spLocks noGrp="1"/>
          </p:cNvSpPr>
          <p:nvPr>
            <p:ph type="title"/>
          </p:nvPr>
        </p:nvSpPr>
        <p:spPr>
          <a:xfrm>
            <a:off x="4708586" y="685800"/>
            <a:ext cx="6374097" cy="1151965"/>
          </a:xfrm>
        </p:spPr>
        <p:txBody>
          <a:bodyPr vert="horz" lIns="91440" tIns="45720" rIns="91440" bIns="45720" rtlCol="0" anchor="ctr">
            <a:normAutofit/>
          </a:bodyPr>
          <a:lstStyle/>
          <a:p>
            <a:pPr algn="l"/>
            <a:r>
              <a:rPr lang="en-US" sz="5400"/>
              <a:t>Joints: Facts </a:t>
            </a:r>
          </a:p>
        </p:txBody>
      </p:sp>
      <p:pic>
        <p:nvPicPr>
          <p:cNvPr id="6" name="Picture Placeholder 5">
            <a:extLst>
              <a:ext uri="{FF2B5EF4-FFF2-40B4-BE49-F238E27FC236}">
                <a16:creationId xmlns:a16="http://schemas.microsoft.com/office/drawing/2014/main" id="{ECB18D0F-B70B-94F2-C3FD-BA7C3EBAF70B}"/>
              </a:ext>
            </a:extLst>
          </p:cNvPr>
          <p:cNvPicPr>
            <a:picLocks noGrp="1" noChangeAspect="1"/>
          </p:cNvPicPr>
          <p:nvPr>
            <p:ph type="pic" idx="1"/>
          </p:nvPr>
        </p:nvPicPr>
        <p:blipFill>
          <a:blip r:embed="rId4"/>
          <a:srcRect l="26391" r="26391"/>
          <a:stretch/>
        </p:blipFill>
        <p:spPr>
          <a:xfrm>
            <a:off x="603695" y="451343"/>
            <a:ext cx="3441543" cy="4850252"/>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AF2408ED-273F-355C-A34A-212A4FAB17D7}"/>
              </a:ext>
            </a:extLst>
          </p:cNvPr>
          <p:cNvSpPr>
            <a:spLocks noGrp="1"/>
          </p:cNvSpPr>
          <p:nvPr>
            <p:ph type="body" sz="half" idx="2"/>
          </p:nvPr>
        </p:nvSpPr>
        <p:spPr>
          <a:xfrm>
            <a:off x="4701906" y="2142066"/>
            <a:ext cx="6380777" cy="3232519"/>
          </a:xfrm>
        </p:spPr>
        <p:txBody>
          <a:bodyPr vert="horz" lIns="91440" tIns="45720" rIns="91440" bIns="45720" rtlCol="0" anchor="ctr">
            <a:normAutofit/>
          </a:bodyPr>
          <a:lstStyle/>
          <a:p>
            <a:pPr marL="285750" indent="-228600" algn="l">
              <a:buFont typeface="Arial" panose="020B0604020202020204" pitchFamily="34" charset="0"/>
              <a:buChar char="•"/>
            </a:pPr>
            <a:r>
              <a:rPr lang="en-US" dirty="0"/>
              <a:t>These injuries are the leading cause of medical evacuation from combat zones and top causes for medical separation from service. They often lead to a high rate of post-traumatic osteoarthritis</a:t>
            </a:r>
            <a:endParaRPr lang="en-US"/>
          </a:p>
          <a:p>
            <a:pPr marL="285750" indent="-228600" algn="l">
              <a:buFont typeface="Arial" panose="020B0604020202020204" pitchFamily="34" charset="0"/>
              <a:buChar char="•"/>
            </a:pPr>
            <a:r>
              <a:rPr lang="en-US">
                <a:hlinkClick r:id="rId5"/>
              </a:rPr>
              <a:t>https://ph.health.mil/topics/discond/ptsaip/Pages/Army-Injuries-Causes-Risk-Factors-and-Prevention-Overview.aspx#:~:text=What%20are%20the%20most%20common,compared%20to%20non%2Dparatroopers</a:t>
            </a:r>
            <a:r>
              <a:rPr lang="en-US"/>
              <a:t>).</a:t>
            </a:r>
          </a:p>
          <a:p>
            <a:pPr indent="-228600" algn="l">
              <a:buFont typeface="Arial" panose="020B0604020202020204" pitchFamily="34" charset="0"/>
              <a:buChar char="•"/>
            </a:pPr>
            <a:endParaRPr lang="en-US"/>
          </a:p>
        </p:txBody>
      </p:sp>
    </p:spTree>
    <p:extLst>
      <p:ext uri="{BB962C8B-B14F-4D97-AF65-F5344CB8AC3E}">
        <p14:creationId xmlns:p14="http://schemas.microsoft.com/office/powerpoint/2010/main" val="659739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1818-8911-8631-E41A-4AD45A08D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0F942-03E6-6C43-4EE5-B838CA1424BA}"/>
              </a:ext>
            </a:extLst>
          </p:cNvPr>
          <p:cNvSpPr>
            <a:spLocks noGrp="1"/>
          </p:cNvSpPr>
          <p:nvPr>
            <p:ph type="title"/>
          </p:nvPr>
        </p:nvSpPr>
        <p:spPr/>
        <p:txBody>
          <a:bodyPr/>
          <a:lstStyle/>
          <a:p>
            <a:pPr algn="ctr"/>
            <a:r>
              <a:rPr lang="en-US" dirty="0"/>
              <a:t>Common Injuries To Joints</a:t>
            </a:r>
          </a:p>
        </p:txBody>
      </p:sp>
      <p:sp>
        <p:nvSpPr>
          <p:cNvPr id="3" name="Text Placeholder 2">
            <a:extLst>
              <a:ext uri="{FF2B5EF4-FFF2-40B4-BE49-F238E27FC236}">
                <a16:creationId xmlns:a16="http://schemas.microsoft.com/office/drawing/2014/main" id="{70FF21BA-BA5C-B761-4F83-81A7E448C4B7}"/>
              </a:ext>
            </a:extLst>
          </p:cNvPr>
          <p:cNvSpPr>
            <a:spLocks noGrp="1"/>
          </p:cNvSpPr>
          <p:nvPr>
            <p:ph type="body" idx="1"/>
          </p:nvPr>
        </p:nvSpPr>
        <p:spPr/>
        <p:txBody>
          <a:bodyPr/>
          <a:lstStyle/>
          <a:p>
            <a:r>
              <a:rPr lang="en-US" dirty="0"/>
              <a:t>Commonly Injured Joints</a:t>
            </a:r>
          </a:p>
        </p:txBody>
      </p:sp>
      <p:sp>
        <p:nvSpPr>
          <p:cNvPr id="4" name="Content Placeholder 3">
            <a:extLst>
              <a:ext uri="{FF2B5EF4-FFF2-40B4-BE49-F238E27FC236}">
                <a16:creationId xmlns:a16="http://schemas.microsoft.com/office/drawing/2014/main" id="{ADDE96A6-24CF-B6D6-6977-40834E97A5E7}"/>
              </a:ext>
            </a:extLst>
          </p:cNvPr>
          <p:cNvSpPr>
            <a:spLocks noGrp="1"/>
          </p:cNvSpPr>
          <p:nvPr>
            <p:ph sz="quarter" idx="13"/>
          </p:nvPr>
        </p:nvSpPr>
        <p:spPr/>
        <p:txBody>
          <a:bodyPr>
            <a:normAutofit fontScale="55000" lnSpcReduction="20000"/>
          </a:bodyPr>
          <a:lstStyle/>
          <a:p>
            <a:r>
              <a:rPr lang="en-US" b="1" dirty="0"/>
              <a:t>Knee (Most Common):</a:t>
            </a:r>
            <a:r>
              <a:rPr lang="en-US" dirty="0"/>
              <a:t> Overuse injuries, ligament tears (ACL), and meniscus damage are frequent, particularly during running and marching.</a:t>
            </a:r>
          </a:p>
          <a:p>
            <a:r>
              <a:rPr lang="en-US" b="1" dirty="0"/>
              <a:t>Ankle/Foot:</a:t>
            </a:r>
            <a:r>
              <a:rPr lang="en-US" dirty="0"/>
              <a:t> Ankle sprains, fractures, and plantar fasciitis are common from running and physical training.</a:t>
            </a:r>
          </a:p>
          <a:p>
            <a:r>
              <a:rPr lang="en-US" b="1" dirty="0"/>
              <a:t>Shoulder:</a:t>
            </a:r>
            <a:r>
              <a:rPr lang="en-US" dirty="0"/>
              <a:t> Dislocations and overuse injuries occur frequently, often related to training and lifting, with higher rates seen in specialized units.</a:t>
            </a:r>
          </a:p>
          <a:p>
            <a:r>
              <a:rPr lang="en-US" b="1" dirty="0"/>
              <a:t>Lumbar Spine (Lower Back):</a:t>
            </a:r>
            <a:r>
              <a:rPr lang="en-US" dirty="0"/>
              <a:t> Chronic injury caused by lifting, carrying heavy gear, and repetitive strain.</a:t>
            </a:r>
          </a:p>
          <a:p>
            <a:r>
              <a:rPr lang="en-US" b="1" dirty="0"/>
              <a:t>Hip/Pelvis:</a:t>
            </a:r>
            <a:r>
              <a:rPr lang="en-US" dirty="0"/>
              <a:t> Often affected by repetitive strain and high-impact training</a:t>
            </a:r>
          </a:p>
          <a:p>
            <a:endParaRPr lang="en-US" dirty="0"/>
          </a:p>
        </p:txBody>
      </p:sp>
      <p:sp>
        <p:nvSpPr>
          <p:cNvPr id="5" name="Text Placeholder 4">
            <a:extLst>
              <a:ext uri="{FF2B5EF4-FFF2-40B4-BE49-F238E27FC236}">
                <a16:creationId xmlns:a16="http://schemas.microsoft.com/office/drawing/2014/main" id="{EC864688-A0F9-CCBD-8CAC-5E14F15556DE}"/>
              </a:ext>
            </a:extLst>
          </p:cNvPr>
          <p:cNvSpPr>
            <a:spLocks noGrp="1"/>
          </p:cNvSpPr>
          <p:nvPr>
            <p:ph type="body" sz="quarter" idx="3"/>
          </p:nvPr>
        </p:nvSpPr>
        <p:spPr/>
        <p:txBody>
          <a:bodyPr/>
          <a:lstStyle/>
          <a:p>
            <a:r>
              <a:rPr lang="en-US" dirty="0"/>
              <a:t>Leading Causes and Context</a:t>
            </a:r>
          </a:p>
        </p:txBody>
      </p:sp>
      <p:sp>
        <p:nvSpPr>
          <p:cNvPr id="6" name="Content Placeholder 5">
            <a:extLst>
              <a:ext uri="{FF2B5EF4-FFF2-40B4-BE49-F238E27FC236}">
                <a16:creationId xmlns:a16="http://schemas.microsoft.com/office/drawing/2014/main" id="{FDD45326-D948-F837-A9DD-408F77A90D9A}"/>
              </a:ext>
            </a:extLst>
          </p:cNvPr>
          <p:cNvSpPr>
            <a:spLocks noGrp="1"/>
          </p:cNvSpPr>
          <p:nvPr>
            <p:ph sz="quarter" idx="14"/>
          </p:nvPr>
        </p:nvSpPr>
        <p:spPr/>
        <p:txBody>
          <a:bodyPr>
            <a:normAutofit fontScale="70000" lnSpcReduction="20000"/>
          </a:bodyPr>
          <a:lstStyle/>
          <a:p>
            <a:r>
              <a:rPr lang="en-US" b="1" dirty="0"/>
              <a:t>Overuse/Overload:</a:t>
            </a:r>
            <a:r>
              <a:rPr lang="en-US" dirty="0"/>
              <a:t> Over two-thirds of injuries result from cumulative, repetitive strain on joints during training.</a:t>
            </a:r>
          </a:p>
          <a:p>
            <a:r>
              <a:rPr lang="en-US" b="1" dirty="0"/>
              <a:t>Acute Trauma:</a:t>
            </a:r>
            <a:r>
              <a:rPr lang="en-US" dirty="0"/>
              <a:t> Common in combat, including explosions which cause severe blast-related joint damage.</a:t>
            </a:r>
          </a:p>
          <a:p>
            <a:r>
              <a:rPr lang="en-US" b="1" dirty="0"/>
              <a:t>Non-Combat Activities:</a:t>
            </a:r>
            <a:r>
              <a:rPr lang="en-US" dirty="0"/>
              <a:t> The vast majority of injuries (over 75%) occur during physical training, sports, and daily activities rather than combat</a:t>
            </a:r>
          </a:p>
          <a:p>
            <a:endParaRPr lang="en-US" dirty="0"/>
          </a:p>
        </p:txBody>
      </p:sp>
    </p:spTree>
    <p:extLst>
      <p:ext uri="{BB962C8B-B14F-4D97-AF65-F5344CB8AC3E}">
        <p14:creationId xmlns:p14="http://schemas.microsoft.com/office/powerpoint/2010/main" val="399188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EBD3480-615C-3137-97AC-004B7DA79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099E3-1986-E402-4A26-1678D218F929}"/>
              </a:ext>
            </a:extLst>
          </p:cNvPr>
          <p:cNvSpPr>
            <a:spLocks noGrp="1"/>
          </p:cNvSpPr>
          <p:nvPr>
            <p:ph type="title"/>
          </p:nvPr>
        </p:nvSpPr>
        <p:spPr>
          <a:xfrm>
            <a:off x="685802" y="685800"/>
            <a:ext cx="4951408" cy="1151965"/>
          </a:xfrm>
        </p:spPr>
        <p:txBody>
          <a:bodyPr>
            <a:normAutofit/>
          </a:bodyPr>
          <a:lstStyle/>
          <a:p>
            <a:r>
              <a:rPr lang="en-US" sz="3800" dirty="0">
                <a:solidFill>
                  <a:schemeClr val="tx1"/>
                </a:solidFill>
              </a:rPr>
              <a:t>How Can we help you? </a:t>
            </a:r>
          </a:p>
        </p:txBody>
      </p:sp>
      <p:sp>
        <p:nvSpPr>
          <p:cNvPr id="5" name="Content Placeholder 4">
            <a:extLst>
              <a:ext uri="{FF2B5EF4-FFF2-40B4-BE49-F238E27FC236}">
                <a16:creationId xmlns:a16="http://schemas.microsoft.com/office/drawing/2014/main" id="{A943F4E6-500E-013B-4411-C88536421154}"/>
              </a:ext>
            </a:extLst>
          </p:cNvPr>
          <p:cNvSpPr>
            <a:spLocks noGrp="1"/>
          </p:cNvSpPr>
          <p:nvPr>
            <p:ph sz="quarter" idx="13"/>
          </p:nvPr>
        </p:nvSpPr>
        <p:spPr>
          <a:xfrm>
            <a:off x="685801" y="2076423"/>
            <a:ext cx="4951410" cy="3288739"/>
          </a:xfrm>
        </p:spPr>
        <p:txBody>
          <a:bodyPr>
            <a:normAutofit/>
          </a:bodyPr>
          <a:lstStyle/>
          <a:p>
            <a:pPr>
              <a:lnSpc>
                <a:spcPct val="110000"/>
              </a:lnSpc>
            </a:pPr>
            <a:r>
              <a:rPr lang="en-US" sz="1700" dirty="0">
                <a:latin typeface="Arial Rounded MT Bold" panose="020F0704030504030204" pitchFamily="34" charset="0"/>
              </a:rPr>
              <a:t>We Assist in Putting Claims Together From Medical Records, Timelines and processes needed for successful claims</a:t>
            </a:r>
          </a:p>
          <a:p>
            <a:pPr>
              <a:lnSpc>
                <a:spcPct val="110000"/>
              </a:lnSpc>
            </a:pPr>
            <a:r>
              <a:rPr lang="en-US" sz="1700" dirty="0">
                <a:latin typeface="Arial Rounded MT Bold" panose="020F0704030504030204" pitchFamily="34" charset="0"/>
              </a:rPr>
              <a:t>We Can Assist you in getting enrolled in the Health Benefit ( VA Form 10-10EZ)</a:t>
            </a:r>
          </a:p>
          <a:p>
            <a:pPr>
              <a:lnSpc>
                <a:spcPct val="110000"/>
              </a:lnSpc>
            </a:pPr>
            <a:r>
              <a:rPr lang="en-US" sz="1700" dirty="0">
                <a:latin typeface="Arial Rounded MT Bold" panose="020F0704030504030204" pitchFamily="34" charset="0"/>
              </a:rPr>
              <a:t>We Assist with State Benefits and Federal benefits</a:t>
            </a:r>
          </a:p>
          <a:p>
            <a:pPr>
              <a:lnSpc>
                <a:spcPct val="110000"/>
              </a:lnSpc>
            </a:pPr>
            <a:endParaRPr lang="en-US" sz="1700" dirty="0"/>
          </a:p>
          <a:p>
            <a:pPr>
              <a:lnSpc>
                <a:spcPct val="110000"/>
              </a:lnSpc>
            </a:pPr>
            <a:endParaRPr lang="en-US" sz="1700" dirty="0"/>
          </a:p>
        </p:txBody>
      </p:sp>
      <p:pic>
        <p:nvPicPr>
          <p:cNvPr id="3" name="Picture 2">
            <a:extLst>
              <a:ext uri="{FF2B5EF4-FFF2-40B4-BE49-F238E27FC236}">
                <a16:creationId xmlns:a16="http://schemas.microsoft.com/office/drawing/2014/main" id="{48091D2A-13DB-4D1C-34E3-6814ACCBDD4D}"/>
              </a:ext>
            </a:extLst>
          </p:cNvPr>
          <p:cNvPicPr>
            <a:picLocks noChangeAspect="1"/>
          </p:cNvPicPr>
          <p:nvPr/>
        </p:nvPicPr>
        <p:blipFill>
          <a:blip r:embed="rId3"/>
          <a:srcRect t="162" r="1" b="1"/>
          <a:stretch>
            <a:fillRect/>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111171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9815B75-A14D-3F82-A5ED-AFB2F9D3900C}"/>
              </a:ext>
            </a:extLst>
          </p:cNvPr>
          <p:cNvSpPr>
            <a:spLocks noGrp="1"/>
          </p:cNvSpPr>
          <p:nvPr>
            <p:ph type="title"/>
          </p:nvPr>
        </p:nvSpPr>
        <p:spPr>
          <a:xfrm>
            <a:off x="685802" y="685800"/>
            <a:ext cx="4951408" cy="1151965"/>
          </a:xfrm>
        </p:spPr>
        <p:txBody>
          <a:bodyPr vert="horz" lIns="91440" tIns="45720" rIns="91440" bIns="45720" rtlCol="0" anchor="ctr">
            <a:normAutofit/>
          </a:bodyPr>
          <a:lstStyle/>
          <a:p>
            <a:r>
              <a:rPr lang="en-US" sz="5400" dirty="0"/>
              <a:t>PAIN</a:t>
            </a:r>
          </a:p>
        </p:txBody>
      </p:sp>
      <p:sp>
        <p:nvSpPr>
          <p:cNvPr id="4" name="Text Placeholder 3">
            <a:extLst>
              <a:ext uri="{FF2B5EF4-FFF2-40B4-BE49-F238E27FC236}">
                <a16:creationId xmlns:a16="http://schemas.microsoft.com/office/drawing/2014/main" id="{705FD5E6-390E-CD04-50AE-B8C877A301B7}"/>
              </a:ext>
            </a:extLst>
          </p:cNvPr>
          <p:cNvSpPr>
            <a:spLocks noGrp="1"/>
          </p:cNvSpPr>
          <p:nvPr>
            <p:ph type="body" sz="half" idx="2"/>
          </p:nvPr>
        </p:nvSpPr>
        <p:spPr>
          <a:xfrm>
            <a:off x="685801" y="2076423"/>
            <a:ext cx="4951410" cy="3288739"/>
          </a:xfrm>
        </p:spPr>
        <p:txBody>
          <a:bodyPr vert="horz" lIns="91440" tIns="45720" rIns="91440" bIns="45720" rtlCol="0" anchor="ctr">
            <a:normAutofit/>
          </a:bodyPr>
          <a:lstStyle/>
          <a:p>
            <a:pPr indent="-228600" algn="l">
              <a:buFont typeface="Arial" panose="020B0604020202020204" pitchFamily="34" charset="0"/>
              <a:buChar char="•"/>
            </a:pPr>
            <a:r>
              <a:rPr lang="en-US" dirty="0"/>
              <a:t>Chronic Pain means Pain Lasting Longer than  6 Months</a:t>
            </a:r>
            <a:endParaRPr lang="en-US"/>
          </a:p>
          <a:p>
            <a:pPr indent="-228600" algn="l">
              <a:buFont typeface="Arial" panose="020B0604020202020204" pitchFamily="34" charset="0"/>
              <a:buChar char="•"/>
            </a:pPr>
            <a:r>
              <a:rPr lang="en-US" dirty="0"/>
              <a:t>Chronic Pain  “Disproportionally Affects” soldiers who are currently serving in the military or are Veterans of the Iraq and Afghanistan Wars</a:t>
            </a:r>
            <a:endParaRPr lang="en-US"/>
          </a:p>
        </p:txBody>
      </p:sp>
      <p:pic>
        <p:nvPicPr>
          <p:cNvPr id="6" name="Content Placeholder 5">
            <a:extLst>
              <a:ext uri="{FF2B5EF4-FFF2-40B4-BE49-F238E27FC236}">
                <a16:creationId xmlns:a16="http://schemas.microsoft.com/office/drawing/2014/main" id="{BDE17B6C-DC19-4552-8B31-202751460C48}"/>
              </a:ext>
            </a:extLst>
          </p:cNvPr>
          <p:cNvPicPr>
            <a:picLocks noGrp="1" noChangeAspect="1"/>
          </p:cNvPicPr>
          <p:nvPr>
            <p:ph sz="quarter" idx="13"/>
          </p:nvPr>
        </p:nvPicPr>
        <p:blipFill>
          <a:blip r:embed="rId4"/>
          <a:srcRect r="1" b="163"/>
          <a:stretch>
            <a:fillRect/>
          </a:stretch>
        </p:blipFill>
        <p:spPr>
          <a:xfrm>
            <a:off x="5989977" y="204367"/>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382934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1" name="Picture 5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3" name="Rectangle 5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0472CA1B-5193-E604-F00D-AE69C1C3DE45}"/>
              </a:ext>
            </a:extLst>
          </p:cNvPr>
          <p:cNvSpPr>
            <a:spLocks noGrp="1"/>
          </p:cNvSpPr>
          <p:nvPr>
            <p:ph type="title"/>
          </p:nvPr>
        </p:nvSpPr>
        <p:spPr>
          <a:xfrm>
            <a:off x="446663" y="1304458"/>
            <a:ext cx="3326650" cy="1271285"/>
          </a:xfrm>
        </p:spPr>
        <p:txBody>
          <a:bodyPr vert="horz" lIns="91440" tIns="45720" rIns="91440" bIns="45720" rtlCol="0" anchor="b">
            <a:normAutofit fontScale="90000"/>
          </a:bodyPr>
          <a:lstStyle/>
          <a:p>
            <a:pPr algn="ctr"/>
            <a:r>
              <a:rPr lang="en-US" sz="4000" dirty="0"/>
              <a:t>Dermatomes and </a:t>
            </a:r>
            <a:br>
              <a:rPr lang="en-US" sz="4000" dirty="0"/>
            </a:br>
            <a:r>
              <a:rPr lang="en-US" sz="4000" dirty="0"/>
              <a:t>Myotomes </a:t>
            </a:r>
          </a:p>
        </p:txBody>
      </p:sp>
      <p:sp>
        <p:nvSpPr>
          <p:cNvPr id="3" name="Text Placeholder 2">
            <a:extLst>
              <a:ext uri="{FF2B5EF4-FFF2-40B4-BE49-F238E27FC236}">
                <a16:creationId xmlns:a16="http://schemas.microsoft.com/office/drawing/2014/main" id="{F155E309-DA70-8B5F-6A71-235EDA572D1D}"/>
              </a:ext>
            </a:extLst>
          </p:cNvPr>
          <p:cNvSpPr>
            <a:spLocks noGrp="1"/>
          </p:cNvSpPr>
          <p:nvPr>
            <p:ph type="body" idx="1"/>
          </p:nvPr>
        </p:nvSpPr>
        <p:spPr>
          <a:xfrm>
            <a:off x="446663" y="2688489"/>
            <a:ext cx="3326649" cy="2584721"/>
          </a:xfrm>
        </p:spPr>
        <p:txBody>
          <a:bodyPr vert="horz" lIns="91440" tIns="45720" rIns="91440" bIns="45720" rtlCol="0" anchor="t">
            <a:normAutofit fontScale="70000" lnSpcReduction="20000"/>
          </a:bodyPr>
          <a:lstStyle/>
          <a:p>
            <a:r>
              <a:rPr lang="en-US" sz="2800" dirty="0">
                <a:solidFill>
                  <a:schemeClr val="tx1"/>
                </a:solidFill>
              </a:rPr>
              <a:t>Dermatomes are skin areas served by single spinal nerves, while myotomes are muscle groups innervated by them, mapped to diagnose neurological damage</a:t>
            </a:r>
            <a:r>
              <a:rPr lang="en-US" dirty="0">
                <a:solidFill>
                  <a:schemeClr val="tx1"/>
                </a:solidFill>
              </a:rPr>
              <a:t>. ( Very important for secondary Conditions)</a:t>
            </a:r>
            <a:endParaRPr lang="en-US" sz="2800" dirty="0"/>
          </a:p>
        </p:txBody>
      </p:sp>
      <p:sp>
        <p:nvSpPr>
          <p:cNvPr id="57" name="Rectangle 5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5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246A58-0074-E57E-3F56-F459500D8D21}"/>
              </a:ext>
            </a:extLst>
          </p:cNvPr>
          <p:cNvPicPr>
            <a:picLocks noChangeAspect="1"/>
          </p:cNvPicPr>
          <p:nvPr/>
        </p:nvPicPr>
        <p:blipFill>
          <a:blip r:embed="rId4"/>
          <a:stretch>
            <a:fillRect/>
          </a:stretch>
        </p:blipFill>
        <p:spPr>
          <a:xfrm>
            <a:off x="6551503" y="684680"/>
            <a:ext cx="3714499" cy="5482657"/>
          </a:xfrm>
          <a:prstGeom prst="rect">
            <a:avLst/>
          </a:prstGeom>
        </p:spPr>
      </p:pic>
    </p:spTree>
    <p:extLst>
      <p:ext uri="{BB962C8B-B14F-4D97-AF65-F5344CB8AC3E}">
        <p14:creationId xmlns:p14="http://schemas.microsoft.com/office/powerpoint/2010/main" val="2061275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EFC8-B2E8-5DDB-24D7-576A3F7238F5}"/>
              </a:ext>
            </a:extLst>
          </p:cNvPr>
          <p:cNvSpPr>
            <a:spLocks noGrp="1"/>
          </p:cNvSpPr>
          <p:nvPr>
            <p:ph type="title"/>
          </p:nvPr>
        </p:nvSpPr>
        <p:spPr/>
        <p:txBody>
          <a:bodyPr>
            <a:noAutofit/>
          </a:bodyPr>
          <a:lstStyle/>
          <a:p>
            <a:r>
              <a:rPr lang="en-US" sz="2800" dirty="0"/>
              <a:t>Arthritis: While there is often no cure, early diagnosis and treatment can improve mobility and prevent further joint damage, allowing many to manage symptoms effectively</a:t>
            </a:r>
          </a:p>
        </p:txBody>
      </p:sp>
      <p:sp>
        <p:nvSpPr>
          <p:cNvPr id="3" name="Text Placeholder 2">
            <a:extLst>
              <a:ext uri="{FF2B5EF4-FFF2-40B4-BE49-F238E27FC236}">
                <a16:creationId xmlns:a16="http://schemas.microsoft.com/office/drawing/2014/main" id="{7F70F2F4-37B9-25F3-CDD3-6B49D5348339}"/>
              </a:ext>
            </a:extLst>
          </p:cNvPr>
          <p:cNvSpPr>
            <a:spLocks noGrp="1"/>
          </p:cNvSpPr>
          <p:nvPr>
            <p:ph type="body" idx="1"/>
          </p:nvPr>
        </p:nvSpPr>
        <p:spPr/>
        <p:txBody>
          <a:bodyPr/>
          <a:lstStyle/>
          <a:p>
            <a:r>
              <a:rPr lang="en-US" dirty="0"/>
              <a:t>Common Causes and Types</a:t>
            </a:r>
          </a:p>
        </p:txBody>
      </p:sp>
      <p:sp>
        <p:nvSpPr>
          <p:cNvPr id="4" name="Content Placeholder 3">
            <a:extLst>
              <a:ext uri="{FF2B5EF4-FFF2-40B4-BE49-F238E27FC236}">
                <a16:creationId xmlns:a16="http://schemas.microsoft.com/office/drawing/2014/main" id="{BDD4B017-B662-6D8E-C418-16C04A74BCF0}"/>
              </a:ext>
            </a:extLst>
          </p:cNvPr>
          <p:cNvSpPr>
            <a:spLocks noGrp="1"/>
          </p:cNvSpPr>
          <p:nvPr>
            <p:ph sz="quarter" idx="13"/>
          </p:nvPr>
        </p:nvSpPr>
        <p:spPr/>
        <p:txBody>
          <a:bodyPr>
            <a:normAutofit fontScale="70000" lnSpcReduction="20000"/>
          </a:bodyPr>
          <a:lstStyle/>
          <a:p>
            <a:r>
              <a:rPr lang="en-US" dirty="0"/>
              <a:t>Osteoarthritis (OA): Degenerative, "wear-and-tear" breakdown of joint cartilage, common in older adults.</a:t>
            </a:r>
          </a:p>
          <a:p>
            <a:r>
              <a:rPr lang="en-US" dirty="0"/>
              <a:t>Rheumatoid Arthritis (RA): Autoimmune disorder where the immune system attacks joints.</a:t>
            </a:r>
          </a:p>
          <a:p>
            <a:r>
              <a:rPr lang="en-US" dirty="0"/>
              <a:t>Gout: Metabolic arthritis caused by uric acid buildup.</a:t>
            </a:r>
          </a:p>
          <a:p>
            <a:r>
              <a:rPr lang="en-US" dirty="0"/>
              <a:t>Psoriatic Arthritis: Inflammatory arthritis linked to psoriasis.</a:t>
            </a:r>
          </a:p>
        </p:txBody>
      </p:sp>
      <p:sp>
        <p:nvSpPr>
          <p:cNvPr id="5" name="Text Placeholder 4">
            <a:extLst>
              <a:ext uri="{FF2B5EF4-FFF2-40B4-BE49-F238E27FC236}">
                <a16:creationId xmlns:a16="http://schemas.microsoft.com/office/drawing/2014/main" id="{87EA3FC9-BE24-2DF1-F922-F439E24FBD63}"/>
              </a:ext>
            </a:extLst>
          </p:cNvPr>
          <p:cNvSpPr>
            <a:spLocks noGrp="1"/>
          </p:cNvSpPr>
          <p:nvPr>
            <p:ph type="body" sz="quarter" idx="3"/>
          </p:nvPr>
        </p:nvSpPr>
        <p:spPr/>
        <p:txBody>
          <a:bodyPr/>
          <a:lstStyle/>
          <a:p>
            <a:r>
              <a:rPr lang="en-US" dirty="0"/>
              <a:t>Treatment Options</a:t>
            </a:r>
          </a:p>
        </p:txBody>
      </p:sp>
      <p:sp>
        <p:nvSpPr>
          <p:cNvPr id="6" name="Content Placeholder 5">
            <a:extLst>
              <a:ext uri="{FF2B5EF4-FFF2-40B4-BE49-F238E27FC236}">
                <a16:creationId xmlns:a16="http://schemas.microsoft.com/office/drawing/2014/main" id="{68E14F05-CFD9-7F61-C9B4-76DCF834E86E}"/>
              </a:ext>
            </a:extLst>
          </p:cNvPr>
          <p:cNvSpPr>
            <a:spLocks noGrp="1"/>
          </p:cNvSpPr>
          <p:nvPr>
            <p:ph sz="quarter" idx="14"/>
          </p:nvPr>
        </p:nvSpPr>
        <p:spPr/>
        <p:txBody>
          <a:bodyPr>
            <a:normAutofit fontScale="77500" lnSpcReduction="20000"/>
          </a:bodyPr>
          <a:lstStyle/>
          <a:p>
            <a:r>
              <a:rPr lang="en-US" b="1" dirty="0"/>
              <a:t>Medications:</a:t>
            </a:r>
            <a:r>
              <a:rPr lang="en-US" dirty="0"/>
              <a:t> Over-the-counter NSAIDs (ibuprofen, naproxen) or acetaminophen.</a:t>
            </a:r>
          </a:p>
          <a:p>
            <a:r>
              <a:rPr lang="en-US" b="1" dirty="0"/>
              <a:t>Lifestyle:</a:t>
            </a:r>
            <a:r>
              <a:rPr lang="en-US" dirty="0"/>
              <a:t> Regular, low-impact exercise (walking, swimming) and maintaining a healthy weight.</a:t>
            </a:r>
          </a:p>
          <a:p>
            <a:r>
              <a:rPr lang="en-US" b="1" dirty="0"/>
              <a:t>Self-Care:</a:t>
            </a:r>
            <a:r>
              <a:rPr lang="en-US" dirty="0"/>
              <a:t> Applying heating pads or ice packs to reduce swelling and pain.</a:t>
            </a:r>
          </a:p>
          <a:p>
            <a:r>
              <a:rPr lang="en-US" b="1" dirty="0"/>
              <a:t>Medical Care:</a:t>
            </a:r>
            <a:r>
              <a:rPr lang="en-US" dirty="0"/>
              <a:t> Physical therapy, assistive devices (canes), or, for some, surgery</a:t>
            </a:r>
          </a:p>
          <a:p>
            <a:endParaRPr lang="en-US" dirty="0"/>
          </a:p>
        </p:txBody>
      </p:sp>
    </p:spTree>
    <p:extLst>
      <p:ext uri="{BB962C8B-B14F-4D97-AF65-F5344CB8AC3E}">
        <p14:creationId xmlns:p14="http://schemas.microsoft.com/office/powerpoint/2010/main" val="772864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E4B63DF-018A-8D7E-6835-28C377C6C94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4" name="Rectangle 23">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6" name="Rectangle 25">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8851631-7365-1B8D-8FE0-20489D41A31B}"/>
              </a:ext>
            </a:extLst>
          </p:cNvPr>
          <p:cNvSpPr>
            <a:spLocks noGrp="1"/>
          </p:cNvSpPr>
          <p:nvPr>
            <p:ph type="title"/>
          </p:nvPr>
        </p:nvSpPr>
        <p:spPr>
          <a:xfrm>
            <a:off x="685801" y="685800"/>
            <a:ext cx="6397155" cy="1151965"/>
          </a:xfrm>
        </p:spPr>
        <p:txBody>
          <a:bodyPr vert="horz" lIns="91440" tIns="45720" rIns="91440" bIns="45720" rtlCol="0" anchor="ctr">
            <a:normAutofit/>
          </a:bodyPr>
          <a:lstStyle/>
          <a:p>
            <a:r>
              <a:rPr lang="en-US" sz="5400" dirty="0"/>
              <a:t>Medications:</a:t>
            </a:r>
          </a:p>
        </p:txBody>
      </p:sp>
      <p:sp>
        <p:nvSpPr>
          <p:cNvPr id="4" name="Text Placeholder 3">
            <a:extLst>
              <a:ext uri="{FF2B5EF4-FFF2-40B4-BE49-F238E27FC236}">
                <a16:creationId xmlns:a16="http://schemas.microsoft.com/office/drawing/2014/main" id="{C49837CE-9A54-7F05-B1F4-1B664289677D}"/>
              </a:ext>
            </a:extLst>
          </p:cNvPr>
          <p:cNvSpPr>
            <a:spLocks noGrp="1"/>
          </p:cNvSpPr>
          <p:nvPr>
            <p:ph type="body" sz="half" idx="2"/>
          </p:nvPr>
        </p:nvSpPr>
        <p:spPr>
          <a:xfrm>
            <a:off x="685800" y="2076423"/>
            <a:ext cx="6397157" cy="3288739"/>
          </a:xfrm>
        </p:spPr>
        <p:txBody>
          <a:bodyPr vert="horz" lIns="91440" tIns="45720" rIns="91440" bIns="45720" rtlCol="0" anchor="t">
            <a:normAutofit lnSpcReduction="10000"/>
          </a:bodyPr>
          <a:lstStyle/>
          <a:p>
            <a:pPr algn="l">
              <a:lnSpc>
                <a:spcPct val="110000"/>
              </a:lnSpc>
            </a:pPr>
            <a:r>
              <a:rPr lang="en-US" sz="2400" dirty="0"/>
              <a:t>Over the Counter(OTC):</a:t>
            </a:r>
          </a:p>
          <a:p>
            <a:pPr marL="114300" indent="-228600" algn="l">
              <a:lnSpc>
                <a:spcPct val="110000"/>
              </a:lnSpc>
              <a:buFont typeface="Arial" panose="020B0604020202020204" pitchFamily="34" charset="0"/>
              <a:buChar char="•"/>
            </a:pPr>
            <a:r>
              <a:rPr lang="en-US" sz="1400" b="1" dirty="0">
                <a:hlinkClick r:id="rId4"/>
              </a:rPr>
              <a:t>NSAIDs (Nonsteroidal Anti-inflammatory Drugs)</a:t>
            </a:r>
            <a:r>
              <a:rPr lang="en-US" sz="1400" b="1" dirty="0"/>
              <a:t>:</a:t>
            </a:r>
            <a:r>
              <a:rPr lang="en-US" sz="1400" dirty="0"/>
              <a:t> Reduce pain and swelling. Examples include Ibuprofen (Advil, Motrin IB) and Naproxen (Aleve)</a:t>
            </a:r>
          </a:p>
          <a:p>
            <a:pPr marL="114300" indent="-228600" algn="l">
              <a:lnSpc>
                <a:spcPct val="110000"/>
              </a:lnSpc>
              <a:buFont typeface="Arial" panose="020B0604020202020204" pitchFamily="34" charset="0"/>
              <a:buChar char="•"/>
            </a:pPr>
            <a:r>
              <a:rPr lang="en-US" sz="1400" b="1" dirty="0">
                <a:hlinkClick r:id="rId5"/>
              </a:rPr>
              <a:t>Acetaminophen (Tylenol)</a:t>
            </a:r>
            <a:r>
              <a:rPr lang="en-US" sz="1400" b="1" dirty="0"/>
              <a:t>:</a:t>
            </a:r>
            <a:r>
              <a:rPr lang="en-US" sz="1400" dirty="0"/>
              <a:t> Relieves pain but does not reduce inflammation</a:t>
            </a:r>
          </a:p>
          <a:p>
            <a:pPr marL="114300" indent="-228600" algn="l">
              <a:lnSpc>
                <a:spcPct val="110000"/>
              </a:lnSpc>
              <a:buFont typeface="Arial" panose="020B0604020202020204" pitchFamily="34" charset="0"/>
              <a:buChar char="•"/>
            </a:pPr>
            <a:r>
              <a:rPr lang="en-US" sz="1400" b="1" dirty="0">
                <a:hlinkClick r:id="rId6"/>
              </a:rPr>
              <a:t>Topical Agents</a:t>
            </a:r>
            <a:r>
              <a:rPr lang="en-US" sz="1400" b="1" dirty="0"/>
              <a:t>:</a:t>
            </a:r>
            <a:r>
              <a:rPr lang="en-US" sz="1400" dirty="0"/>
              <a:t> Creams, gels, or patches containing diclofenac (</a:t>
            </a:r>
            <a:r>
              <a:rPr lang="en-US" sz="1400" dirty="0" err="1"/>
              <a:t>Voltaren</a:t>
            </a:r>
            <a:r>
              <a:rPr lang="en-US" sz="1400" dirty="0"/>
              <a:t>), menthol, or capsaicin provide targeted relief, especially for knee or hand arthritis</a:t>
            </a:r>
          </a:p>
          <a:p>
            <a:pPr marL="114300" indent="-228600" algn="l">
              <a:lnSpc>
                <a:spcPct val="110000"/>
              </a:lnSpc>
              <a:buFont typeface="Arial" panose="020B0604020202020204" pitchFamily="34" charset="0"/>
              <a:buChar char="•"/>
            </a:pPr>
            <a:r>
              <a:rPr lang="en-US" sz="1400" b="1" dirty="0">
                <a:hlinkClick r:id="rId7"/>
              </a:rPr>
              <a:t>Combination Therapy</a:t>
            </a:r>
            <a:r>
              <a:rPr lang="en-US" sz="1400" b="1" dirty="0"/>
              <a:t>:</a:t>
            </a:r>
            <a:r>
              <a:rPr lang="en-US" sz="1400" dirty="0"/>
              <a:t> Using both anti-inflammatory medications and acetaminophen can be more effective than either alone</a:t>
            </a:r>
          </a:p>
          <a:p>
            <a:pPr algn="l">
              <a:lnSpc>
                <a:spcPct val="110000"/>
              </a:lnSpc>
            </a:pPr>
            <a:r>
              <a:rPr lang="en-US" sz="1400" dirty="0"/>
              <a:t>*Note : </a:t>
            </a:r>
            <a:r>
              <a:rPr lang="en-US" sz="1400" b="1" dirty="0"/>
              <a:t>Side Effects:</a:t>
            </a:r>
            <a:r>
              <a:rPr lang="en-US" sz="1400" dirty="0"/>
              <a:t> Oral NSAIDs can cause stomach issues, heart issues, and kidney damage with long-term use</a:t>
            </a:r>
          </a:p>
        </p:txBody>
      </p:sp>
      <p:pic>
        <p:nvPicPr>
          <p:cNvPr id="6" name="Content Placeholder 5">
            <a:extLst>
              <a:ext uri="{FF2B5EF4-FFF2-40B4-BE49-F238E27FC236}">
                <a16:creationId xmlns:a16="http://schemas.microsoft.com/office/drawing/2014/main" id="{632A11B5-8842-1544-C557-6E655B0D3A8F}"/>
              </a:ext>
            </a:extLst>
          </p:cNvPr>
          <p:cNvPicPr>
            <a:picLocks noGrp="1" noChangeAspect="1"/>
          </p:cNvPicPr>
          <p:nvPr>
            <p:ph sz="quarter" idx="13"/>
          </p:nvPr>
        </p:nvPicPr>
        <p:blipFill>
          <a:blip r:embed="rId8"/>
          <a:srcRect t="13509" r="-2" b="8105"/>
          <a:stretch>
            <a:fillRect/>
          </a:stretch>
        </p:blipFill>
        <p:spPr>
          <a:xfrm>
            <a:off x="7568124" y="588023"/>
            <a:ext cx="3836475" cy="4576893"/>
          </a:xfrm>
          <a:prstGeom prst="rect">
            <a:avLst/>
          </a:prstGeom>
          <a:ln w="57150" cmpd="thinThick">
            <a:solidFill>
              <a:schemeClr val="bg1">
                <a:lumMod val="50000"/>
              </a:schemeClr>
            </a:solidFill>
            <a:miter lim="800000"/>
          </a:ln>
        </p:spPr>
      </p:pic>
      <p:pic>
        <p:nvPicPr>
          <p:cNvPr id="22" name="Picture 21">
            <a:extLst>
              <a:ext uri="{FF2B5EF4-FFF2-40B4-BE49-F238E27FC236}">
                <a16:creationId xmlns:a16="http://schemas.microsoft.com/office/drawing/2014/main" id="{85FD2C56-90CE-316D-7556-2B1522927BBC}"/>
              </a:ext>
            </a:extLst>
          </p:cNvPr>
          <p:cNvPicPr>
            <a:picLocks noChangeAspect="1"/>
          </p:cNvPicPr>
          <p:nvPr/>
        </p:nvPicPr>
        <p:blipFill>
          <a:blip r:embed="rId9"/>
          <a:stretch>
            <a:fillRect/>
          </a:stretch>
        </p:blipFill>
        <p:spPr>
          <a:xfrm>
            <a:off x="200633" y="68436"/>
            <a:ext cx="1577842" cy="1577842"/>
          </a:xfrm>
          <a:prstGeom prst="rect">
            <a:avLst/>
          </a:prstGeom>
        </p:spPr>
      </p:pic>
    </p:spTree>
    <p:extLst>
      <p:ext uri="{BB962C8B-B14F-4D97-AF65-F5344CB8AC3E}">
        <p14:creationId xmlns:p14="http://schemas.microsoft.com/office/powerpoint/2010/main" val="3730299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46B3911-84B9-3CB9-3289-7F5946480DE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FEAA200-DAED-7FB8-33B3-557728A9F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377098B9-C21D-F1C8-7D72-2A3A4E1C70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04A7B7E3-5B8E-63AE-A302-9AA963822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20F0E8E4-B747-3ED1-CF1C-DE6A1F12A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E6E5F513-6D9D-15B2-1B6C-0CE9A4FE24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08A92FB-E486-E350-E2F7-DC849C108425}"/>
              </a:ext>
            </a:extLst>
          </p:cNvPr>
          <p:cNvSpPr>
            <a:spLocks noGrp="1"/>
          </p:cNvSpPr>
          <p:nvPr>
            <p:ph type="title"/>
          </p:nvPr>
        </p:nvSpPr>
        <p:spPr>
          <a:xfrm>
            <a:off x="5312802" y="685800"/>
            <a:ext cx="5769881" cy="1151965"/>
          </a:xfrm>
        </p:spPr>
        <p:txBody>
          <a:bodyPr vert="horz" lIns="91440" tIns="45720" rIns="91440" bIns="45720" rtlCol="0" anchor="ctr">
            <a:normAutofit/>
          </a:bodyPr>
          <a:lstStyle/>
          <a:p>
            <a:pPr algn="l"/>
            <a:r>
              <a:rPr lang="en-US" sz="5400" dirty="0"/>
              <a:t>Medications:</a:t>
            </a:r>
          </a:p>
        </p:txBody>
      </p:sp>
      <p:pic>
        <p:nvPicPr>
          <p:cNvPr id="6" name="Content Placeholder 5">
            <a:extLst>
              <a:ext uri="{FF2B5EF4-FFF2-40B4-BE49-F238E27FC236}">
                <a16:creationId xmlns:a16="http://schemas.microsoft.com/office/drawing/2014/main" id="{949CEBEB-6CEB-A456-060C-706BE02AB36A}"/>
              </a:ext>
            </a:extLst>
          </p:cNvPr>
          <p:cNvPicPr>
            <a:picLocks noGrp="1" noChangeAspect="1"/>
          </p:cNvPicPr>
          <p:nvPr>
            <p:ph sz="quarter" idx="13"/>
          </p:nvPr>
        </p:nvPicPr>
        <p:blipFill>
          <a:blip r:embed="rId4"/>
          <a:srcRect t="13509" r="-2" b="8105"/>
          <a:stretch>
            <a:fillRect/>
          </a:stretch>
        </p:blipFill>
        <p:spPr>
          <a:xfrm>
            <a:off x="644725" y="273964"/>
            <a:ext cx="4075965" cy="4862547"/>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E72CDA73-7D69-DEE4-610E-C1F7F1BF282D}"/>
              </a:ext>
            </a:extLst>
          </p:cNvPr>
          <p:cNvSpPr>
            <a:spLocks noGrp="1"/>
          </p:cNvSpPr>
          <p:nvPr>
            <p:ph type="body" sz="half" idx="2"/>
          </p:nvPr>
        </p:nvSpPr>
        <p:spPr>
          <a:xfrm>
            <a:off x="5306755" y="2142066"/>
            <a:ext cx="5775928" cy="3232519"/>
          </a:xfrm>
        </p:spPr>
        <p:txBody>
          <a:bodyPr vert="horz" lIns="91440" tIns="45720" rIns="91440" bIns="45720" rtlCol="0" anchor="ctr">
            <a:normAutofit fontScale="70000" lnSpcReduction="20000"/>
          </a:bodyPr>
          <a:lstStyle/>
          <a:p>
            <a:pPr algn="l"/>
            <a:r>
              <a:rPr lang="en-US" dirty="0"/>
              <a:t>Prescription Medication Options:</a:t>
            </a:r>
          </a:p>
          <a:p>
            <a:pPr algn="l"/>
            <a:endParaRPr lang="en-US" dirty="0"/>
          </a:p>
          <a:p>
            <a:pPr marL="342900" indent="-342900" algn="l">
              <a:buFont typeface="+mj-lt"/>
              <a:buAutoNum type="arabicPeriod"/>
            </a:pPr>
            <a:r>
              <a:rPr lang="en-US" b="1" dirty="0">
                <a:hlinkClick r:id="rId5"/>
              </a:rPr>
              <a:t>Corticosteroids</a:t>
            </a:r>
            <a:r>
              <a:rPr lang="en-US" b="1" dirty="0"/>
              <a:t>:</a:t>
            </a:r>
            <a:r>
              <a:rPr lang="en-US" dirty="0"/>
              <a:t> These reduce inflammation and pain, such as prednisone, or can be injected into the joint.</a:t>
            </a:r>
          </a:p>
          <a:p>
            <a:pPr marL="342900" indent="-342900" algn="l">
              <a:buFont typeface="+mj-lt"/>
              <a:buAutoNum type="arabicPeriod"/>
            </a:pPr>
            <a:r>
              <a:rPr lang="en-US" b="1" dirty="0">
                <a:hlinkClick r:id="rId6"/>
              </a:rPr>
              <a:t>Disease-Modifying Antirheumatic Drugs (DMARDs)</a:t>
            </a:r>
            <a:r>
              <a:rPr lang="en-US" b="1" dirty="0"/>
              <a:t>:</a:t>
            </a:r>
            <a:r>
              <a:rPr lang="en-US" dirty="0"/>
              <a:t> Used for rheumatoid arthritis to slow disease progression and prevent joint damage.</a:t>
            </a:r>
          </a:p>
          <a:p>
            <a:pPr marL="342900" indent="-342900" algn="l">
              <a:buFont typeface="+mj-lt"/>
              <a:buAutoNum type="arabicPeriod"/>
            </a:pPr>
            <a:r>
              <a:rPr lang="en-US" b="1" dirty="0">
                <a:hlinkClick r:id="rId7"/>
              </a:rPr>
              <a:t>Biologics</a:t>
            </a:r>
            <a:r>
              <a:rPr lang="en-US" b="1" dirty="0"/>
              <a:t>:</a:t>
            </a:r>
            <a:r>
              <a:rPr lang="en-US" dirty="0"/>
              <a:t> Targeted therapies (e.g., adalimumab, etanercept) for autoimmune arthritis.</a:t>
            </a:r>
          </a:p>
          <a:p>
            <a:pPr marL="342900" indent="-342900" algn="l">
              <a:buFont typeface="+mj-lt"/>
              <a:buAutoNum type="arabicPeriod"/>
            </a:pPr>
            <a:r>
              <a:rPr lang="en-US" b="1" dirty="0">
                <a:hlinkClick r:id="rId8"/>
              </a:rPr>
              <a:t>JAK Inhibitors</a:t>
            </a:r>
            <a:r>
              <a:rPr lang="en-US" b="1" dirty="0"/>
              <a:t>:</a:t>
            </a:r>
            <a:r>
              <a:rPr lang="en-US" dirty="0"/>
              <a:t> A type of targeted DMARD for RA or psoriatic arthritis</a:t>
            </a:r>
          </a:p>
          <a:p>
            <a:pPr marL="342900" indent="-342900" algn="l">
              <a:buFont typeface="+mj-lt"/>
              <a:buAutoNum type="arabicPeriod"/>
            </a:pPr>
            <a:r>
              <a:rPr lang="en-US" b="1" dirty="0">
                <a:hlinkClick r:id="rId9"/>
              </a:rPr>
              <a:t>Weak Opioids/Anticonvulsants</a:t>
            </a:r>
            <a:r>
              <a:rPr lang="en-US" b="1" dirty="0"/>
              <a:t>:</a:t>
            </a:r>
            <a:r>
              <a:rPr lang="en-US" dirty="0"/>
              <a:t> Tramadol or gabapentin may be used for severe chronic pain</a:t>
            </a:r>
          </a:p>
          <a:p>
            <a:pPr algn="l"/>
            <a:endParaRPr lang="en-US" dirty="0"/>
          </a:p>
          <a:p>
            <a:pPr algn="l"/>
            <a:endParaRPr lang="en-US" dirty="0"/>
          </a:p>
        </p:txBody>
      </p:sp>
      <p:pic>
        <p:nvPicPr>
          <p:cNvPr id="5" name="Picture 4">
            <a:extLst>
              <a:ext uri="{FF2B5EF4-FFF2-40B4-BE49-F238E27FC236}">
                <a16:creationId xmlns:a16="http://schemas.microsoft.com/office/drawing/2014/main" id="{B43A5176-16FF-45DF-A898-60CC10A892A1}"/>
              </a:ext>
            </a:extLst>
          </p:cNvPr>
          <p:cNvPicPr>
            <a:picLocks noChangeAspect="1"/>
          </p:cNvPicPr>
          <p:nvPr/>
        </p:nvPicPr>
        <p:blipFill>
          <a:blip r:embed="rId10"/>
          <a:stretch>
            <a:fillRect/>
          </a:stretch>
        </p:blipFill>
        <p:spPr>
          <a:xfrm>
            <a:off x="9968274" y="118170"/>
            <a:ext cx="1579001" cy="1579001"/>
          </a:xfrm>
          <a:prstGeom prst="rect">
            <a:avLst/>
          </a:prstGeom>
        </p:spPr>
      </p:pic>
    </p:spTree>
    <p:extLst>
      <p:ext uri="{BB962C8B-B14F-4D97-AF65-F5344CB8AC3E}">
        <p14:creationId xmlns:p14="http://schemas.microsoft.com/office/powerpoint/2010/main" val="3548726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C817-E639-029B-C488-4579F9BF9637}"/>
              </a:ext>
            </a:extLst>
          </p:cNvPr>
          <p:cNvSpPr>
            <a:spLocks noGrp="1"/>
          </p:cNvSpPr>
          <p:nvPr>
            <p:ph type="title"/>
          </p:nvPr>
        </p:nvSpPr>
        <p:spPr/>
        <p:txBody>
          <a:bodyPr>
            <a:normAutofit fontScale="90000"/>
          </a:bodyPr>
          <a:lstStyle/>
          <a:p>
            <a:r>
              <a:rPr lang="en-US" dirty="0"/>
              <a:t>Key Resources: 38 CFR, M21,Case law</a:t>
            </a:r>
          </a:p>
        </p:txBody>
      </p:sp>
      <p:sp>
        <p:nvSpPr>
          <p:cNvPr id="3" name="Content Placeholder 2">
            <a:extLst>
              <a:ext uri="{FF2B5EF4-FFF2-40B4-BE49-F238E27FC236}">
                <a16:creationId xmlns:a16="http://schemas.microsoft.com/office/drawing/2014/main" id="{B36A447A-A9A9-7459-707C-1A6DB57BA657}"/>
              </a:ext>
            </a:extLst>
          </p:cNvPr>
          <p:cNvSpPr>
            <a:spLocks noGrp="1"/>
          </p:cNvSpPr>
          <p:nvPr>
            <p:ph sz="quarter" idx="13"/>
          </p:nvPr>
        </p:nvSpPr>
        <p:spPr/>
        <p:txBody>
          <a:bodyPr>
            <a:normAutofit fontScale="55000" lnSpcReduction="20000"/>
          </a:bodyPr>
          <a:lstStyle/>
          <a:p>
            <a:r>
              <a:rPr lang="en-US" b="1" dirty="0"/>
              <a:t>38 CFR § 4.71a, Diagnostic Code 5003 (Degenerative Arthritis):</a:t>
            </a:r>
            <a:r>
              <a:rPr lang="en-US" dirty="0"/>
              <a:t> The primary code for arthritis, it requires X-ray evidence of arthritis. Ratings are based on limitation of motion</a:t>
            </a:r>
          </a:p>
          <a:p>
            <a:r>
              <a:rPr lang="en-US" b="1" dirty="0"/>
              <a:t>38 CFR § 4.71a, DC 5002 (Rheumatoid Arthritis):</a:t>
            </a:r>
            <a:r>
              <a:rPr lang="en-US" dirty="0"/>
              <a:t> Evaluates multi-joint arthritis based on the number of incapacitating episodes per year</a:t>
            </a:r>
          </a:p>
          <a:p>
            <a:r>
              <a:rPr lang="en-US" b="1" dirty="0"/>
              <a:t>38 CFR § 4.59 (Painful Motion):</a:t>
            </a:r>
            <a:r>
              <a:rPr lang="en-US" dirty="0"/>
              <a:t> Establishes that painful motion is a key factor of disability. The VA must note wincing or pain during examination</a:t>
            </a:r>
          </a:p>
          <a:p>
            <a:r>
              <a:rPr lang="en-US" b="1" dirty="0"/>
              <a:t>38 CFR § 4.40 &amp; 4.45 (Functional Loss):</a:t>
            </a:r>
            <a:r>
              <a:rPr lang="en-US" dirty="0"/>
              <a:t> Directs that ratings must consider pain, weakness, fatigability, and incoordination (functional loss), even if not strictly limited in range of motion</a:t>
            </a:r>
          </a:p>
          <a:p>
            <a:pPr marL="0" indent="0">
              <a:buNone/>
            </a:pPr>
            <a:r>
              <a:rPr lang="en-US" dirty="0"/>
              <a:t>* Note :Veterans are encouraged to note pain during exams, as painful motion is a legal basis for compensation. For a detailed breakdown of all criteria, review the </a:t>
            </a:r>
            <a:r>
              <a:rPr lang="en-US" dirty="0">
                <a:hlinkClick r:id="rId2"/>
              </a:rPr>
              <a:t>38 CFR § 4.71a Schedule of Ratings</a:t>
            </a:r>
            <a:r>
              <a:rPr lang="en-US" dirty="0"/>
              <a:t>. </a:t>
            </a:r>
          </a:p>
        </p:txBody>
      </p:sp>
      <p:sp>
        <p:nvSpPr>
          <p:cNvPr id="4" name="Content Placeholder 3">
            <a:extLst>
              <a:ext uri="{FF2B5EF4-FFF2-40B4-BE49-F238E27FC236}">
                <a16:creationId xmlns:a16="http://schemas.microsoft.com/office/drawing/2014/main" id="{36C4C388-28F8-F395-EA1E-9DF81119FB72}"/>
              </a:ext>
            </a:extLst>
          </p:cNvPr>
          <p:cNvSpPr>
            <a:spLocks noGrp="1"/>
          </p:cNvSpPr>
          <p:nvPr>
            <p:ph sz="quarter" idx="14"/>
          </p:nvPr>
        </p:nvSpPr>
        <p:spPr/>
        <p:txBody>
          <a:bodyPr>
            <a:normAutofit fontScale="70000" lnSpcReduction="20000"/>
          </a:bodyPr>
          <a:lstStyle/>
          <a:p>
            <a:pPr marL="0" indent="0">
              <a:buNone/>
            </a:pPr>
            <a:r>
              <a:rPr lang="en-US" b="1" dirty="0"/>
              <a:t>M21-1 Adjudication Procedures Manual Highlights( M21-1, Part V, Subpart ii, Chapter 2 Section A -</a:t>
            </a:r>
          </a:p>
          <a:p>
            <a:r>
              <a:rPr lang="en-US" b="1" dirty="0"/>
              <a:t>Minimum Rating for Pain:</a:t>
            </a:r>
            <a:r>
              <a:rPr lang="en-US" dirty="0"/>
              <a:t> If a joint has arthritis, but the limitation of motion is not compensable (0%), a 10% rating is assigned if there is satisfactory evidence of painful motion</a:t>
            </a:r>
          </a:p>
          <a:p>
            <a:r>
              <a:rPr lang="en-US" b="1" dirty="0"/>
              <a:t>X-ray Requirement:</a:t>
            </a:r>
            <a:r>
              <a:rPr lang="en-US" dirty="0"/>
              <a:t> Degenerative arthritis requires X-ray confirmation of joint involvement to be service-connected</a:t>
            </a:r>
          </a:p>
          <a:p>
            <a:r>
              <a:rPr lang="en-US" b="1" dirty="0"/>
              <a:t>Active vs. Residual Arthritis:</a:t>
            </a:r>
            <a:r>
              <a:rPr lang="en-US" dirty="0"/>
              <a:t> Ratings for the active arthritis process (e.g., swelling, constant pain) are not combined with residual ratings (e.g., permanent limitation of motion) for the same joint; the higher of the two is assigned</a:t>
            </a:r>
          </a:p>
          <a:p>
            <a:endParaRPr lang="en-US" dirty="0"/>
          </a:p>
        </p:txBody>
      </p:sp>
    </p:spTree>
    <p:extLst>
      <p:ext uri="{BB962C8B-B14F-4D97-AF65-F5344CB8AC3E}">
        <p14:creationId xmlns:p14="http://schemas.microsoft.com/office/powerpoint/2010/main" val="2177367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FEBF-88B9-B5FF-9537-037945B93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A5926-BAB7-C4C8-9F6A-F7B9D8E0F10D}"/>
              </a:ext>
            </a:extLst>
          </p:cNvPr>
          <p:cNvSpPr>
            <a:spLocks noGrp="1"/>
          </p:cNvSpPr>
          <p:nvPr>
            <p:ph type="title"/>
          </p:nvPr>
        </p:nvSpPr>
        <p:spPr/>
        <p:txBody>
          <a:bodyPr>
            <a:normAutofit fontScale="90000"/>
          </a:bodyPr>
          <a:lstStyle/>
          <a:p>
            <a:r>
              <a:rPr lang="en-US" dirty="0"/>
              <a:t>Key Regulations: 38 CFR, M21,Case law</a:t>
            </a:r>
          </a:p>
        </p:txBody>
      </p:sp>
      <p:sp>
        <p:nvSpPr>
          <p:cNvPr id="3" name="Content Placeholder 2">
            <a:extLst>
              <a:ext uri="{FF2B5EF4-FFF2-40B4-BE49-F238E27FC236}">
                <a16:creationId xmlns:a16="http://schemas.microsoft.com/office/drawing/2014/main" id="{6602B7DD-AB2D-7FBD-CB89-EFBB4DBE41C8}"/>
              </a:ext>
            </a:extLst>
          </p:cNvPr>
          <p:cNvSpPr>
            <a:spLocks noGrp="1"/>
          </p:cNvSpPr>
          <p:nvPr>
            <p:ph sz="quarter" idx="13"/>
          </p:nvPr>
        </p:nvSpPr>
        <p:spPr>
          <a:xfrm>
            <a:off x="685801" y="2063396"/>
            <a:ext cx="5088714" cy="3311189"/>
          </a:xfrm>
        </p:spPr>
        <p:txBody>
          <a:bodyPr>
            <a:normAutofit fontScale="62500" lnSpcReduction="20000"/>
          </a:bodyPr>
          <a:lstStyle/>
          <a:p>
            <a:pPr marL="0" indent="0" algn="ctr">
              <a:buNone/>
            </a:pPr>
            <a:r>
              <a:rPr lang="en-US" sz="2600" b="1" dirty="0"/>
              <a:t>Case Law:</a:t>
            </a:r>
          </a:p>
          <a:p>
            <a:r>
              <a:rPr lang="en-US" b="1" i="1" dirty="0"/>
              <a:t>DeLuca v. Brown</a:t>
            </a:r>
            <a:r>
              <a:rPr lang="en-US" b="1" dirty="0"/>
              <a:t>, 8 Vet. App. 202 (1995):</a:t>
            </a:r>
            <a:r>
              <a:rPr lang="en-US" dirty="0"/>
              <a:t> The cornerstone case for arthritis and joint claims. It mandates that the VA consider the "functional loss" caused by pain during "flare-ups" or increased pain during repetitive use, beyond just the range of motion testing</a:t>
            </a:r>
          </a:p>
          <a:p>
            <a:r>
              <a:rPr lang="en-US" b="1" i="1" dirty="0"/>
              <a:t>Shedden v. Principi</a:t>
            </a:r>
            <a:r>
              <a:rPr lang="en-US" b="1" dirty="0"/>
              <a:t>, 381 F. 3d 1163 (Fed. Cir. 2004):</a:t>
            </a:r>
            <a:r>
              <a:rPr lang="en-US" dirty="0"/>
              <a:t> Established that a veteran must show a present disability, in-service incurrence/aggravation, and a nexus (causal link) to establish service connection.</a:t>
            </a:r>
          </a:p>
          <a:p>
            <a:r>
              <a:rPr lang="en-US" b="1" dirty="0"/>
              <a:t>Presumption of Chronicity:</a:t>
            </a:r>
            <a:r>
              <a:rPr lang="en-US" dirty="0"/>
              <a:t> Arthritis is considered a chronic disease. If it manifests to a compensable degree (10% or more) within one year of separation, it can be presumed service-connected under 38 CFR 3.309(a)</a:t>
            </a:r>
          </a:p>
          <a:p>
            <a:endParaRPr lang="en-US" dirty="0"/>
          </a:p>
        </p:txBody>
      </p:sp>
      <p:sp>
        <p:nvSpPr>
          <p:cNvPr id="4" name="Content Placeholder 3">
            <a:extLst>
              <a:ext uri="{FF2B5EF4-FFF2-40B4-BE49-F238E27FC236}">
                <a16:creationId xmlns:a16="http://schemas.microsoft.com/office/drawing/2014/main" id="{7FA4C229-8C3C-52F7-A466-FACC77356618}"/>
              </a:ext>
            </a:extLst>
          </p:cNvPr>
          <p:cNvSpPr>
            <a:spLocks noGrp="1"/>
          </p:cNvSpPr>
          <p:nvPr>
            <p:ph sz="quarter" idx="14"/>
          </p:nvPr>
        </p:nvSpPr>
        <p:spPr/>
        <p:txBody>
          <a:bodyPr>
            <a:normAutofit fontScale="70000" lnSpcReduction="20000"/>
          </a:bodyPr>
          <a:lstStyle/>
          <a:p>
            <a:pPr marL="0" indent="0" algn="ctr">
              <a:buNone/>
            </a:pPr>
            <a:r>
              <a:rPr lang="en-US" b="1" dirty="0"/>
              <a:t>Arthritis Rating Criteria:</a:t>
            </a:r>
          </a:p>
          <a:p>
            <a:r>
              <a:rPr lang="en-US" b="1" dirty="0"/>
              <a:t>20% Rating:</a:t>
            </a:r>
            <a:r>
              <a:rPr lang="en-US" dirty="0"/>
              <a:t> X-ray evidence of involvement of 2 or more major joints or 2 or more minor joint groups, with occasional incapacitating exacerbations.</a:t>
            </a:r>
          </a:p>
          <a:p>
            <a:r>
              <a:rPr lang="en-US" b="1" dirty="0"/>
              <a:t>10% Rating:</a:t>
            </a:r>
            <a:r>
              <a:rPr lang="en-US" dirty="0"/>
              <a:t> X-ray evidence of involvement of 2 or more major joints or 2 or more minor joint groups, OR 10% for a single joint with documented painful motion.</a:t>
            </a:r>
          </a:p>
          <a:p>
            <a:r>
              <a:rPr lang="en-US" b="1" dirty="0"/>
              <a:t>100% Rating (Rheumatoid):</a:t>
            </a:r>
            <a:r>
              <a:rPr lang="en-US" dirty="0"/>
              <a:t> Total incapacitation (Rheumatoid Arthritis only)</a:t>
            </a:r>
          </a:p>
          <a:p>
            <a:pPr marL="0" indent="0">
              <a:buNone/>
            </a:pPr>
            <a:r>
              <a:rPr lang="en-US" dirty="0"/>
              <a:t>*Note: </a:t>
            </a:r>
            <a:r>
              <a:rPr lang="en-US" b="1" dirty="0"/>
              <a:t>Major joints</a:t>
            </a:r>
            <a:r>
              <a:rPr lang="en-US" dirty="0"/>
              <a:t> include the shoulder, wrist, elbow, hip, knee, and ankle, while </a:t>
            </a:r>
            <a:r>
              <a:rPr lang="en-US" b="1" dirty="0"/>
              <a:t>minor joints</a:t>
            </a:r>
            <a:r>
              <a:rPr lang="en-US" dirty="0"/>
              <a:t> include those in the hands and feet</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4070868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642970C-C5B5-7C7E-EA1B-CD25D84913C2}"/>
            </a:ext>
          </a:extLst>
        </p:cNvPr>
        <p:cNvGrpSpPr/>
        <p:nvPr/>
      </p:nvGrpSpPr>
      <p:grpSpPr>
        <a:xfrm>
          <a:off x="0" y="0"/>
          <a:ext cx="0" cy="0"/>
          <a:chOff x="0" y="0"/>
          <a:chExt cx="0" cy="0"/>
        </a:xfrm>
      </p:grpSpPr>
      <p:pic>
        <p:nvPicPr>
          <p:cNvPr id="84" name="Picture 8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6" name="Picture 95">
            <a:extLst>
              <a:ext uri="{FF2B5EF4-FFF2-40B4-BE49-F238E27FC236}">
                <a16:creationId xmlns:a16="http://schemas.microsoft.com/office/drawing/2014/main" id="{3AFFBB48-1F86-473A-A514-4659D25BE5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8" name="Rectangle 97">
            <a:extLst>
              <a:ext uri="{FF2B5EF4-FFF2-40B4-BE49-F238E27FC236}">
                <a16:creationId xmlns:a16="http://schemas.microsoft.com/office/drawing/2014/main" id="{B1DD25EF-FE77-45E4-AB94-ECE9C152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B4C30-1F7F-388D-64D4-30D4419593E5}"/>
              </a:ext>
            </a:extLst>
          </p:cNvPr>
          <p:cNvSpPr>
            <a:spLocks noGrp="1"/>
          </p:cNvSpPr>
          <p:nvPr>
            <p:ph type="title"/>
          </p:nvPr>
        </p:nvSpPr>
        <p:spPr>
          <a:xfrm>
            <a:off x="691547" y="4716401"/>
            <a:ext cx="10805790" cy="1073627"/>
          </a:xfrm>
        </p:spPr>
        <p:txBody>
          <a:bodyPr vert="horz" lIns="91440" tIns="45720" rIns="91440" bIns="45720" rtlCol="0" anchor="b">
            <a:normAutofit/>
          </a:bodyPr>
          <a:lstStyle/>
          <a:p>
            <a:r>
              <a:rPr lang="en-US" sz="6800"/>
              <a:t>Respiratory Conditions </a:t>
            </a:r>
          </a:p>
        </p:txBody>
      </p:sp>
      <p:sp>
        <p:nvSpPr>
          <p:cNvPr id="100" name="5-Point Star 31">
            <a:extLst>
              <a:ext uri="{FF2B5EF4-FFF2-40B4-BE49-F238E27FC236}">
                <a16:creationId xmlns:a16="http://schemas.microsoft.com/office/drawing/2014/main" id="{8753D3CD-4047-4AFA-990C-1F2C795BE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7F1F96D0-DD4F-0A96-E1A4-E67D2154CAB8}"/>
              </a:ext>
            </a:extLst>
          </p:cNvPr>
          <p:cNvSpPr>
            <a:spLocks noGrp="1"/>
          </p:cNvSpPr>
          <p:nvPr>
            <p:ph type="body" sz="half" idx="2"/>
          </p:nvPr>
        </p:nvSpPr>
        <p:spPr>
          <a:xfrm>
            <a:off x="704957" y="5790868"/>
            <a:ext cx="10792448" cy="562506"/>
          </a:xfrm>
        </p:spPr>
        <p:txBody>
          <a:bodyPr vert="horz" lIns="91440" tIns="45720" rIns="91440" bIns="45720" rtlCol="0" anchor="t">
            <a:normAutofit/>
          </a:bodyPr>
          <a:lstStyle/>
          <a:p>
            <a:r>
              <a:rPr lang="en-US" sz="2800" dirty="0">
                <a:solidFill>
                  <a:schemeClr val="bg1">
                    <a:lumMod val="50000"/>
                  </a:schemeClr>
                </a:solidFill>
              </a:rPr>
              <a:t>Case#6</a:t>
            </a:r>
          </a:p>
        </p:txBody>
      </p:sp>
      <p:sp>
        <p:nvSpPr>
          <p:cNvPr id="102" name="Rectangle 101">
            <a:extLst>
              <a:ext uri="{FF2B5EF4-FFF2-40B4-BE49-F238E27FC236}">
                <a16:creationId xmlns:a16="http://schemas.microsoft.com/office/drawing/2014/main" id="{C4F97F25-69E4-421A-95CF-5FB7B569A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E9C959-5459-11B9-C3A2-78E7502F0895}"/>
              </a:ext>
            </a:extLst>
          </p:cNvPr>
          <p:cNvPicPr>
            <a:picLocks noChangeAspect="1"/>
          </p:cNvPicPr>
          <p:nvPr/>
        </p:nvPicPr>
        <p:blipFill>
          <a:blip r:embed="rId4"/>
          <a:srcRect t="23218" r="1" b="1"/>
          <a:stretch>
            <a:fillRect/>
          </a:stretch>
        </p:blipFill>
        <p:spPr>
          <a:xfrm>
            <a:off x="691547" y="691546"/>
            <a:ext cx="10805789" cy="2874505"/>
          </a:xfrm>
          <a:prstGeom prst="rect">
            <a:avLst/>
          </a:prstGeom>
        </p:spPr>
      </p:pic>
      <p:cxnSp>
        <p:nvCxnSpPr>
          <p:cNvPr id="104" name="Straight Connector 103">
            <a:extLst>
              <a:ext uri="{FF2B5EF4-FFF2-40B4-BE49-F238E27FC236}">
                <a16:creationId xmlns:a16="http://schemas.microsoft.com/office/drawing/2014/main" id="{03C5F395-E8FE-484E-AAF1-E009F4731F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38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ED3A-F9C5-5D8E-D705-481B7B5BF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5DB37-A9BE-D5E1-781D-F94E272AAEC6}"/>
              </a:ext>
            </a:extLst>
          </p:cNvPr>
          <p:cNvSpPr>
            <a:spLocks noGrp="1"/>
          </p:cNvSpPr>
          <p:nvPr>
            <p:ph type="title"/>
          </p:nvPr>
        </p:nvSpPr>
        <p:spPr>
          <a:xfrm>
            <a:off x="685800" y="685800"/>
            <a:ext cx="6345302" cy="796636"/>
          </a:xfrm>
        </p:spPr>
        <p:txBody>
          <a:bodyPr/>
          <a:lstStyle/>
          <a:p>
            <a:r>
              <a:rPr lang="en-US" dirty="0"/>
              <a:t>Secondary Conditions</a:t>
            </a:r>
          </a:p>
        </p:txBody>
      </p:sp>
      <p:pic>
        <p:nvPicPr>
          <p:cNvPr id="6" name="Picture Placeholder 5">
            <a:extLst>
              <a:ext uri="{FF2B5EF4-FFF2-40B4-BE49-F238E27FC236}">
                <a16:creationId xmlns:a16="http://schemas.microsoft.com/office/drawing/2014/main" id="{65CD2F35-45CE-60DF-513E-6F0299D0A2E2}"/>
              </a:ext>
            </a:extLst>
          </p:cNvPr>
          <p:cNvPicPr>
            <a:picLocks noGrp="1" noChangeAspect="1"/>
          </p:cNvPicPr>
          <p:nvPr>
            <p:ph type="pic" idx="1"/>
          </p:nvPr>
        </p:nvPicPr>
        <p:blipFill>
          <a:blip r:embed="rId2"/>
          <a:srcRect l="23426" r="23426"/>
          <a:stretch/>
        </p:blipFill>
        <p:spPr>
          <a:xfrm>
            <a:off x="7568087" y="238125"/>
            <a:ext cx="3598146" cy="5071533"/>
          </a:xfrm>
          <a:prstGeom prst="rect">
            <a:avLst/>
          </a:prstGeom>
          <a:ln w="57150" cmpd="thinThick">
            <a:solidFill>
              <a:prstClr val="white">
                <a:lumMod val="50000"/>
              </a:prstClr>
            </a:solidFill>
            <a:miter lim="800000"/>
          </a:ln>
        </p:spPr>
      </p:pic>
      <p:sp>
        <p:nvSpPr>
          <p:cNvPr id="4" name="Text Placeholder 3">
            <a:extLst>
              <a:ext uri="{FF2B5EF4-FFF2-40B4-BE49-F238E27FC236}">
                <a16:creationId xmlns:a16="http://schemas.microsoft.com/office/drawing/2014/main" id="{B1F09E85-5E78-3543-C646-0CB2F97DBA00}"/>
              </a:ext>
            </a:extLst>
          </p:cNvPr>
          <p:cNvSpPr>
            <a:spLocks noGrp="1"/>
          </p:cNvSpPr>
          <p:nvPr>
            <p:ph type="body" sz="half" idx="2"/>
          </p:nvPr>
        </p:nvSpPr>
        <p:spPr>
          <a:xfrm>
            <a:off x="685801" y="1620982"/>
            <a:ext cx="6345301" cy="3450551"/>
          </a:xfrm>
        </p:spPr>
        <p:txBody>
          <a:bodyPr/>
          <a:lstStyle/>
          <a:p>
            <a:pPr algn="l"/>
            <a:r>
              <a:rPr lang="en-US" b="1" dirty="0"/>
              <a:t>Sleep Disturbances:</a:t>
            </a:r>
            <a:r>
              <a:rPr lang="en-US" dirty="0"/>
              <a:t> Obstructive Sleep Apnea (OSA) is highly prevalent, with approximately 50% of adult asthma patients suffering from it due to airway inflammation</a:t>
            </a:r>
          </a:p>
          <a:p>
            <a:pPr algn="l"/>
            <a:r>
              <a:rPr lang="en-US" b="1" dirty="0"/>
              <a:t>Digestive Issues:</a:t>
            </a:r>
            <a:r>
              <a:rPr lang="en-US" dirty="0"/>
              <a:t> Gastroesophageal Reflux Disease (GERD) is frequently caused or exacerbated by chronic coughing and increased chest pressure</a:t>
            </a:r>
          </a:p>
          <a:p>
            <a:pPr algn="l"/>
            <a:r>
              <a:rPr lang="en-US" dirty="0"/>
              <a:t>Cardiovascular Conditions: Increased lung strain can lead to pulmonary hypertension, right-sided heart enlargement (</a:t>
            </a:r>
            <a:r>
              <a:rPr lang="en-US" dirty="0" err="1"/>
              <a:t>cor</a:t>
            </a:r>
            <a:r>
              <a:rPr lang="en-US" dirty="0"/>
              <a:t> pulmonale), and heart failure</a:t>
            </a:r>
          </a:p>
        </p:txBody>
      </p:sp>
    </p:spTree>
    <p:extLst>
      <p:ext uri="{BB962C8B-B14F-4D97-AF65-F5344CB8AC3E}">
        <p14:creationId xmlns:p14="http://schemas.microsoft.com/office/powerpoint/2010/main" val="1198106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2" name="Rectangle 21">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E9E3954-D545-DCE0-121F-0310D5095030}"/>
              </a:ext>
            </a:extLst>
          </p:cNvPr>
          <p:cNvSpPr>
            <a:spLocks noGrp="1"/>
          </p:cNvSpPr>
          <p:nvPr>
            <p:ph type="title"/>
          </p:nvPr>
        </p:nvSpPr>
        <p:spPr>
          <a:xfrm>
            <a:off x="6179229" y="685800"/>
            <a:ext cx="4903454" cy="1151965"/>
          </a:xfrm>
        </p:spPr>
        <p:txBody>
          <a:bodyPr vert="horz" lIns="91440" tIns="45720" rIns="91440" bIns="45720" rtlCol="0" anchor="ctr">
            <a:normAutofit/>
          </a:bodyPr>
          <a:lstStyle/>
          <a:p>
            <a:pPr algn="l"/>
            <a:r>
              <a:rPr lang="en-US" sz="3800"/>
              <a:t>Secondary conditions</a:t>
            </a:r>
          </a:p>
        </p:txBody>
      </p:sp>
      <p:pic>
        <p:nvPicPr>
          <p:cNvPr id="6" name="Content Placeholder 5">
            <a:extLst>
              <a:ext uri="{FF2B5EF4-FFF2-40B4-BE49-F238E27FC236}">
                <a16:creationId xmlns:a16="http://schemas.microsoft.com/office/drawing/2014/main" id="{2D32C5CE-5B35-20D1-DCD4-A216CA0CCE49}"/>
              </a:ext>
            </a:extLst>
          </p:cNvPr>
          <p:cNvPicPr>
            <a:picLocks noGrp="1" noChangeAspect="1"/>
          </p:cNvPicPr>
          <p:nvPr>
            <p:ph sz="quarter" idx="13"/>
          </p:nvPr>
        </p:nvPicPr>
        <p:blipFill>
          <a:blip r:embed="rId4"/>
          <a:srcRect l="10971" r="13970" b="1"/>
          <a:stretch>
            <a:fillRect/>
          </a:stretch>
        </p:blipFill>
        <p:spPr>
          <a:xfrm>
            <a:off x="404226" y="10"/>
            <a:ext cx="5312664" cy="5301586"/>
          </a:xfrm>
          <a:prstGeom prst="rect">
            <a:avLst/>
          </a:prstGeom>
          <a:ln w="57150" cmpd="thinThick">
            <a:solidFill>
              <a:schemeClr val="bg1">
                <a:lumMod val="50000"/>
              </a:schemeClr>
            </a:solidFill>
            <a:miter lim="800000"/>
          </a:ln>
        </p:spPr>
      </p:pic>
      <p:sp>
        <p:nvSpPr>
          <p:cNvPr id="4" name="Text Placeholder 3">
            <a:extLst>
              <a:ext uri="{FF2B5EF4-FFF2-40B4-BE49-F238E27FC236}">
                <a16:creationId xmlns:a16="http://schemas.microsoft.com/office/drawing/2014/main" id="{D26CE48F-9584-8D66-8F43-09AB869B5F25}"/>
              </a:ext>
            </a:extLst>
          </p:cNvPr>
          <p:cNvSpPr>
            <a:spLocks noGrp="1"/>
          </p:cNvSpPr>
          <p:nvPr>
            <p:ph type="body" sz="half" idx="2"/>
          </p:nvPr>
        </p:nvSpPr>
        <p:spPr>
          <a:xfrm>
            <a:off x="6174089" y="2142066"/>
            <a:ext cx="4908593" cy="3232519"/>
          </a:xfrm>
        </p:spPr>
        <p:txBody>
          <a:bodyPr vert="horz" lIns="91440" tIns="45720" rIns="91440" bIns="45720" rtlCol="0" anchor="ctr">
            <a:normAutofit/>
          </a:bodyPr>
          <a:lstStyle/>
          <a:p>
            <a:pPr indent="-228600" algn="l">
              <a:lnSpc>
                <a:spcPct val="110000"/>
              </a:lnSpc>
              <a:buFont typeface="Arial" panose="020B0604020202020204" pitchFamily="34" charset="0"/>
              <a:buChar char="•"/>
            </a:pPr>
            <a:r>
              <a:rPr lang="en-US" sz="1500" b="1"/>
              <a:t>Mental Health Disorders:</a:t>
            </a:r>
            <a:r>
              <a:rPr lang="en-US" sz="1500"/>
              <a:t> Chronic respiratory illness often leads to depression, anxiety, and extreme fatigue, largely due to activity limitations and breathing difficulties</a:t>
            </a:r>
          </a:p>
          <a:p>
            <a:pPr indent="-228600" algn="l">
              <a:lnSpc>
                <a:spcPct val="110000"/>
              </a:lnSpc>
              <a:buFont typeface="Arial" panose="020B0604020202020204" pitchFamily="34" charset="0"/>
              <a:buChar char="•"/>
            </a:pPr>
            <a:r>
              <a:rPr lang="en-US" sz="1500" b="1"/>
              <a:t>Other Respiratory Issues:</a:t>
            </a:r>
            <a:r>
              <a:rPr lang="en-US" sz="1500"/>
              <a:t> Complications like pneumonia, bronchitis, or chronic obstructive pulmonary disease (COPD) can arise from initial, less severe breathing issues</a:t>
            </a:r>
          </a:p>
          <a:p>
            <a:pPr indent="-228600" algn="l">
              <a:lnSpc>
                <a:spcPct val="110000"/>
              </a:lnSpc>
              <a:buFont typeface="Arial" panose="020B0604020202020204" pitchFamily="34" charset="0"/>
              <a:buChar char="•"/>
            </a:pPr>
            <a:r>
              <a:rPr lang="en-US" sz="1500" b="1"/>
              <a:t>Chronic Pain/Headaches:</a:t>
            </a:r>
            <a:r>
              <a:rPr lang="en-US" sz="1500"/>
              <a:t> Chronic sinusitis or migraines can be triggered by chronic inflammation</a:t>
            </a:r>
          </a:p>
        </p:txBody>
      </p:sp>
    </p:spTree>
    <p:extLst>
      <p:ext uri="{BB962C8B-B14F-4D97-AF65-F5344CB8AC3E}">
        <p14:creationId xmlns:p14="http://schemas.microsoft.com/office/powerpoint/2010/main" val="201673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0"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2" name="Picture 61">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4" name="Rectangle 63">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66634F41-9C35-FB4E-6A96-92AC4D51B196}"/>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6600" dirty="0"/>
              <a:t>The Body</a:t>
            </a:r>
          </a:p>
        </p:txBody>
      </p:sp>
      <p:sp>
        <p:nvSpPr>
          <p:cNvPr id="68" name="Rectangle 67">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69">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B0787437-3BF3-A505-7A0E-E5EA6DF5865F}"/>
              </a:ext>
            </a:extLst>
          </p:cNvPr>
          <p:cNvPicPr>
            <a:picLocks noGrp="1" noChangeAspect="1"/>
          </p:cNvPicPr>
          <p:nvPr>
            <p:ph type="pic" idx="1"/>
          </p:nvPr>
        </p:nvPicPr>
        <p:blipFill>
          <a:blip r:embed="rId4"/>
          <a:srcRect l="12413" r="12410" b="-1"/>
          <a:stretch>
            <a:fillRect/>
          </a:stretch>
        </p:blipFill>
        <p:spPr>
          <a:xfrm>
            <a:off x="5321367" y="684680"/>
            <a:ext cx="6174771" cy="5482657"/>
          </a:xfrm>
          <a:prstGeom prst="rect">
            <a:avLst/>
          </a:prstGeom>
        </p:spPr>
      </p:pic>
      <p:sp>
        <p:nvSpPr>
          <p:cNvPr id="6" name="Text Placeholder 5">
            <a:extLst>
              <a:ext uri="{FF2B5EF4-FFF2-40B4-BE49-F238E27FC236}">
                <a16:creationId xmlns:a16="http://schemas.microsoft.com/office/drawing/2014/main" id="{A48CC0C4-1E43-F88C-F8CD-72D3873CE462}"/>
              </a:ext>
            </a:extLst>
          </p:cNvPr>
          <p:cNvSpPr>
            <a:spLocks noGrp="1"/>
          </p:cNvSpPr>
          <p:nvPr>
            <p:ph type="body" sz="half" idx="2"/>
          </p:nvPr>
        </p:nvSpPr>
        <p:spPr/>
        <p:txBody>
          <a:bodyPr/>
          <a:lstStyle/>
          <a:p>
            <a:r>
              <a:rPr lang="en-US" dirty="0"/>
              <a:t>The Mind</a:t>
            </a:r>
          </a:p>
        </p:txBody>
      </p:sp>
    </p:spTree>
    <p:extLst>
      <p:ext uri="{BB962C8B-B14F-4D97-AF65-F5344CB8AC3E}">
        <p14:creationId xmlns:p14="http://schemas.microsoft.com/office/powerpoint/2010/main" val="2548874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274453-88A6-13D5-AAC8-37404DA0479F}"/>
              </a:ext>
            </a:extLst>
          </p:cNvPr>
          <p:cNvPicPr>
            <a:picLocks noChangeAspect="1"/>
          </p:cNvPicPr>
          <p:nvPr/>
        </p:nvPicPr>
        <p:blipFill>
          <a:blip r:embed="rId3"/>
          <a:stretch>
            <a:fillRect/>
          </a:stretch>
        </p:blipFill>
        <p:spPr>
          <a:xfrm>
            <a:off x="1178052" y="321012"/>
            <a:ext cx="3747888" cy="4980583"/>
          </a:xfrm>
          <a:prstGeom prst="rect">
            <a:avLst/>
          </a:prstGeom>
          <a:ln w="57150" cmpd="thinThick">
            <a:solidFill>
              <a:schemeClr val="bg1">
                <a:lumMod val="50000"/>
              </a:schemeClr>
            </a:solidFill>
            <a:miter lim="800000"/>
          </a:ln>
        </p:spPr>
      </p:pic>
      <p:pic>
        <p:nvPicPr>
          <p:cNvPr id="5" name="Picture 4">
            <a:extLst>
              <a:ext uri="{FF2B5EF4-FFF2-40B4-BE49-F238E27FC236}">
                <a16:creationId xmlns:a16="http://schemas.microsoft.com/office/drawing/2014/main" id="{BF0E9736-16C1-7647-DA79-AE216FF1DE03}"/>
              </a:ext>
            </a:extLst>
          </p:cNvPr>
          <p:cNvPicPr>
            <a:picLocks noChangeAspect="1"/>
          </p:cNvPicPr>
          <p:nvPr/>
        </p:nvPicPr>
        <p:blipFill>
          <a:blip r:embed="rId4"/>
          <a:stretch>
            <a:fillRect/>
          </a:stretch>
        </p:blipFill>
        <p:spPr>
          <a:xfrm>
            <a:off x="6021501" y="765899"/>
            <a:ext cx="5295543" cy="4090807"/>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496475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6EA5558-6F13-4315-B59F-DAA05A6EB0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2" name="Freeform 11">
            <a:extLst>
              <a:ext uri="{FF2B5EF4-FFF2-40B4-BE49-F238E27FC236}">
                <a16:creationId xmlns:a16="http://schemas.microsoft.com/office/drawing/2014/main" id="{F11EF67E-A76B-4908-8CBC-824BC0E8D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13">
            <a:extLst>
              <a:ext uri="{FF2B5EF4-FFF2-40B4-BE49-F238E27FC236}">
                <a16:creationId xmlns:a16="http://schemas.microsoft.com/office/drawing/2014/main" id="{D14104DC-0846-4DC0-92E6-1EEBE1EE7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Freeform 25">
            <a:extLst>
              <a:ext uri="{FF2B5EF4-FFF2-40B4-BE49-F238E27FC236}">
                <a16:creationId xmlns:a16="http://schemas.microsoft.com/office/drawing/2014/main" id="{C8E240AA-819B-40E3-92F6-95A21067E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Freeform 14">
            <a:extLst>
              <a:ext uri="{FF2B5EF4-FFF2-40B4-BE49-F238E27FC236}">
                <a16:creationId xmlns:a16="http://schemas.microsoft.com/office/drawing/2014/main" id="{ECAE88C9-DE01-4326-8D88-50215123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6" name="5-Point Star 24">
            <a:extLst>
              <a:ext uri="{FF2B5EF4-FFF2-40B4-BE49-F238E27FC236}">
                <a16:creationId xmlns:a16="http://schemas.microsoft.com/office/drawing/2014/main" id="{7E7FD8B2-7738-4D90-8464-08368230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7" name="Picture 66">
            <a:extLst>
              <a:ext uri="{FF2B5EF4-FFF2-40B4-BE49-F238E27FC236}">
                <a16:creationId xmlns:a16="http://schemas.microsoft.com/office/drawing/2014/main" id="{104CDF4B-8A2B-402B-BAAA-DE5D35F263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8" name="Rectangle 67">
            <a:extLst>
              <a:ext uri="{FF2B5EF4-FFF2-40B4-BE49-F238E27FC236}">
                <a16:creationId xmlns:a16="http://schemas.microsoft.com/office/drawing/2014/main" id="{8C3F6A77-B889-4043-8C49-45AC8F124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1BA100-8E54-591E-A2DF-75908F615416}"/>
              </a:ext>
            </a:extLst>
          </p:cNvPr>
          <p:cNvPicPr>
            <a:picLocks noChangeAspect="1"/>
          </p:cNvPicPr>
          <p:nvPr/>
        </p:nvPicPr>
        <p:blipFill>
          <a:blip r:embed="rId4"/>
          <a:stretch>
            <a:fillRect/>
          </a:stretch>
        </p:blipFill>
        <p:spPr>
          <a:xfrm>
            <a:off x="7312443" y="691546"/>
            <a:ext cx="3025794" cy="2874505"/>
          </a:xfrm>
          <a:prstGeom prst="rect">
            <a:avLst/>
          </a:prstGeom>
        </p:spPr>
      </p:pic>
      <p:sp useBgFill="1">
        <p:nvSpPr>
          <p:cNvPr id="69" name="Rectangle 68">
            <a:extLst>
              <a:ext uri="{FF2B5EF4-FFF2-40B4-BE49-F238E27FC236}">
                <a16:creationId xmlns:a16="http://schemas.microsoft.com/office/drawing/2014/main" id="{1705FD82-B6F4-43DB-8F78-26CCD147D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189A8F0E-A884-42E8-AEDA-E89FADB47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D26F1A1-314A-D53C-8E93-D389FE561FF5}"/>
              </a:ext>
            </a:extLst>
          </p:cNvPr>
          <p:cNvSpPr>
            <a:spLocks noGrp="1"/>
          </p:cNvSpPr>
          <p:nvPr>
            <p:ph type="title"/>
          </p:nvPr>
        </p:nvSpPr>
        <p:spPr>
          <a:xfrm>
            <a:off x="685912" y="4714814"/>
            <a:ext cx="10818199" cy="1075211"/>
          </a:xfrm>
        </p:spPr>
        <p:txBody>
          <a:bodyPr vert="horz" lIns="91440" tIns="45720" rIns="91440" bIns="45720" rtlCol="0" anchor="b">
            <a:normAutofit fontScale="90000"/>
          </a:bodyPr>
          <a:lstStyle/>
          <a:p>
            <a:pPr algn="ctr"/>
            <a:r>
              <a:rPr lang="en-US" sz="8000" dirty="0"/>
              <a:t>The How and What? </a:t>
            </a:r>
          </a:p>
        </p:txBody>
      </p:sp>
      <p:sp>
        <p:nvSpPr>
          <p:cNvPr id="71" name="5-Point Star 8">
            <a:extLst>
              <a:ext uri="{FF2B5EF4-FFF2-40B4-BE49-F238E27FC236}">
                <a16:creationId xmlns:a16="http://schemas.microsoft.com/office/drawing/2014/main" id="{C6073A4A-2124-40F5-8306-2B223A096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05C0ED9B-BCA9-4E39-7999-D51EF640DB07}"/>
              </a:ext>
            </a:extLst>
          </p:cNvPr>
          <p:cNvSpPr>
            <a:spLocks noGrp="1"/>
          </p:cNvSpPr>
          <p:nvPr>
            <p:ph type="body" idx="1"/>
          </p:nvPr>
        </p:nvSpPr>
        <p:spPr>
          <a:xfrm>
            <a:off x="685913" y="5797647"/>
            <a:ext cx="10811424" cy="555439"/>
          </a:xfrm>
        </p:spPr>
        <p:txBody>
          <a:bodyPr vert="horz" lIns="91440" tIns="45720" rIns="91440" bIns="45720" rtlCol="0" anchor="t">
            <a:normAutofit/>
          </a:bodyPr>
          <a:lstStyle/>
          <a:p>
            <a:pPr algn="ctr"/>
            <a:r>
              <a:rPr lang="en-US" sz="2800" dirty="0"/>
              <a:t>Toxic Exposures</a:t>
            </a:r>
          </a:p>
        </p:txBody>
      </p:sp>
      <p:pic>
        <p:nvPicPr>
          <p:cNvPr id="5" name="Picture 4">
            <a:extLst>
              <a:ext uri="{FF2B5EF4-FFF2-40B4-BE49-F238E27FC236}">
                <a16:creationId xmlns:a16="http://schemas.microsoft.com/office/drawing/2014/main" id="{D1104CCE-2573-A7F9-479C-691B3E30EE36}"/>
              </a:ext>
            </a:extLst>
          </p:cNvPr>
          <p:cNvPicPr>
            <a:picLocks noChangeAspect="1"/>
          </p:cNvPicPr>
          <p:nvPr/>
        </p:nvPicPr>
        <p:blipFill>
          <a:blip r:embed="rId5"/>
          <a:stretch>
            <a:fillRect/>
          </a:stretch>
        </p:blipFill>
        <p:spPr>
          <a:xfrm>
            <a:off x="1876203" y="691545"/>
            <a:ext cx="2963407" cy="2874505"/>
          </a:xfrm>
          <a:prstGeom prst="rect">
            <a:avLst/>
          </a:prstGeom>
        </p:spPr>
      </p:pic>
    </p:spTree>
    <p:extLst>
      <p:ext uri="{BB962C8B-B14F-4D97-AF65-F5344CB8AC3E}">
        <p14:creationId xmlns:p14="http://schemas.microsoft.com/office/powerpoint/2010/main" val="4035304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CE13-4083-998B-C5D4-E06EFFE06537}"/>
              </a:ext>
            </a:extLst>
          </p:cNvPr>
          <p:cNvSpPr>
            <a:spLocks noGrp="1"/>
          </p:cNvSpPr>
          <p:nvPr>
            <p:ph type="title"/>
          </p:nvPr>
        </p:nvSpPr>
        <p:spPr/>
        <p:txBody>
          <a:bodyPr/>
          <a:lstStyle/>
          <a:p>
            <a:r>
              <a:rPr lang="en-US" dirty="0"/>
              <a:t>Key Resources: CFR, M21, Case Law</a:t>
            </a:r>
          </a:p>
        </p:txBody>
      </p:sp>
      <p:sp>
        <p:nvSpPr>
          <p:cNvPr id="3" name="Content Placeholder 2">
            <a:extLst>
              <a:ext uri="{FF2B5EF4-FFF2-40B4-BE49-F238E27FC236}">
                <a16:creationId xmlns:a16="http://schemas.microsoft.com/office/drawing/2014/main" id="{B6854254-6C22-7BE5-D984-CEE91FB4714D}"/>
              </a:ext>
            </a:extLst>
          </p:cNvPr>
          <p:cNvSpPr>
            <a:spLocks noGrp="1"/>
          </p:cNvSpPr>
          <p:nvPr>
            <p:ph sz="quarter" idx="13"/>
          </p:nvPr>
        </p:nvSpPr>
        <p:spPr/>
        <p:txBody>
          <a:bodyPr>
            <a:normAutofit fontScale="55000" lnSpcReduction="20000"/>
          </a:bodyPr>
          <a:lstStyle/>
          <a:p>
            <a:r>
              <a:rPr lang="en-US" dirty="0"/>
              <a:t>Key Respiratory Conditions &amp; Ratings (38 CFR § 4.97)</a:t>
            </a:r>
          </a:p>
          <a:p>
            <a:r>
              <a:rPr lang="en-US" dirty="0"/>
              <a:t>100% Ratings: Assigned for total laryngectomy, complete organic aphonia, severe stenosis (FEV-1 &lt;40%), Wegener's granulomatosis, chronic bronchitis/COPD/emphysema (FEV-1 &lt;40%), active pulmonary tuberculosis, and advanced interstitial lung disease.</a:t>
            </a:r>
          </a:p>
          <a:p>
            <a:r>
              <a:rPr lang="en-US" dirty="0"/>
              <a:t>Chronic Obstructive Pulmonary Disease (COPD) &amp; Emphysema (DC 6603, 6604): Rated 10% to 100% based on FEV-1 and FVC levels. </a:t>
            </a:r>
          </a:p>
          <a:p>
            <a:r>
              <a:rPr lang="en-US" dirty="0"/>
              <a:t>Asthma (DC 6602): Rated 10% to 100% based on daily medication usage and FEV-1 severity. </a:t>
            </a:r>
          </a:p>
          <a:p>
            <a:r>
              <a:rPr lang="en-US" dirty="0"/>
              <a:t>Sleep Apnea (DC 6847): Rated 0% to 100% based on symptoms like daytime sleepiness and the need for breathing assistance devices (CPAP)</a:t>
            </a:r>
          </a:p>
          <a:p>
            <a:r>
              <a:rPr lang="en-US" b="1" dirty="0"/>
              <a:t>Rhinitis &amp; Sinusitis (DC 6510-6522):</a:t>
            </a:r>
            <a:r>
              <a:rPr lang="en-US" dirty="0"/>
              <a:t> Rated 10% to 30% or higher depending on the presence of polyps, obstruction, and required medical treatment</a:t>
            </a:r>
          </a:p>
          <a:p>
            <a:endParaRPr lang="en-US" dirty="0"/>
          </a:p>
        </p:txBody>
      </p:sp>
      <p:sp>
        <p:nvSpPr>
          <p:cNvPr id="4" name="Content Placeholder 3">
            <a:extLst>
              <a:ext uri="{FF2B5EF4-FFF2-40B4-BE49-F238E27FC236}">
                <a16:creationId xmlns:a16="http://schemas.microsoft.com/office/drawing/2014/main" id="{5E58E91E-F7C9-17B7-CB24-682706CBBD1F}"/>
              </a:ext>
            </a:extLst>
          </p:cNvPr>
          <p:cNvSpPr>
            <a:spLocks noGrp="1"/>
          </p:cNvSpPr>
          <p:nvPr>
            <p:ph sz="quarter" idx="14"/>
          </p:nvPr>
        </p:nvSpPr>
        <p:spPr/>
        <p:txBody>
          <a:bodyPr>
            <a:normAutofit fontScale="77500" lnSpcReduction="20000"/>
          </a:bodyPr>
          <a:lstStyle/>
          <a:p>
            <a:pPr marL="0" indent="0">
              <a:buNone/>
            </a:pPr>
            <a:r>
              <a:rPr lang="en-US" dirty="0"/>
              <a:t>Presumptive Service Connection (38 CFR § 3.320)</a:t>
            </a:r>
          </a:p>
          <a:p>
            <a:r>
              <a:rPr lang="en-US" dirty="0"/>
              <a:t>Veterans who served in the Southwest Asia theater of operations or other designated areas (burn pit exposure) are eligible for presumptive service connection for: Asthma ,Rhinitis, Sinusitis.</a:t>
            </a:r>
          </a:p>
          <a:p>
            <a:r>
              <a:rPr lang="en-US" dirty="0"/>
              <a:t>Specific Respiratory Cancers: Squamous cell carcinoma of the larynx or trachea, and adenocarcinoma of the trachea</a:t>
            </a:r>
          </a:p>
          <a:p>
            <a:pPr marL="0" indent="0">
              <a:buNone/>
            </a:pPr>
            <a:r>
              <a:rPr lang="en-US" b="1" dirty="0">
                <a:hlinkClick r:id="rId2"/>
              </a:rPr>
              <a:t>38 USC § 1120</a:t>
            </a:r>
            <a:r>
              <a:rPr lang="en-US" b="1" dirty="0"/>
              <a:t> (PACT Act):</a:t>
            </a:r>
            <a:r>
              <a:rPr lang="en-US" dirty="0"/>
              <a:t> Presumes service connection for illnesses associated with burn pits/toxins, including respiratory cancers</a:t>
            </a:r>
          </a:p>
        </p:txBody>
      </p:sp>
    </p:spTree>
    <p:extLst>
      <p:ext uri="{BB962C8B-B14F-4D97-AF65-F5344CB8AC3E}">
        <p14:creationId xmlns:p14="http://schemas.microsoft.com/office/powerpoint/2010/main" val="1291417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432E-5CB4-37EC-E67B-9D63676C70D8}"/>
              </a:ext>
            </a:extLst>
          </p:cNvPr>
          <p:cNvSpPr>
            <a:spLocks noGrp="1"/>
          </p:cNvSpPr>
          <p:nvPr>
            <p:ph type="title"/>
          </p:nvPr>
        </p:nvSpPr>
        <p:spPr/>
        <p:txBody>
          <a:bodyPr/>
          <a:lstStyle/>
          <a:p>
            <a:r>
              <a:rPr lang="en-US" dirty="0"/>
              <a:t>Key Resources: CFR, M21, Case Law</a:t>
            </a:r>
          </a:p>
        </p:txBody>
      </p:sp>
      <p:sp>
        <p:nvSpPr>
          <p:cNvPr id="3" name="Content Placeholder 2">
            <a:extLst>
              <a:ext uri="{FF2B5EF4-FFF2-40B4-BE49-F238E27FC236}">
                <a16:creationId xmlns:a16="http://schemas.microsoft.com/office/drawing/2014/main" id="{EE5C8927-3AA5-BD56-BCD2-F6ABF9FA0396}"/>
              </a:ext>
            </a:extLst>
          </p:cNvPr>
          <p:cNvSpPr>
            <a:spLocks noGrp="1"/>
          </p:cNvSpPr>
          <p:nvPr>
            <p:ph sz="quarter" idx="13"/>
          </p:nvPr>
        </p:nvSpPr>
        <p:spPr/>
        <p:txBody>
          <a:bodyPr>
            <a:normAutofit fontScale="70000" lnSpcReduction="20000"/>
          </a:bodyPr>
          <a:lstStyle/>
          <a:p>
            <a:pPr marL="0" indent="0">
              <a:buNone/>
            </a:pPr>
            <a:r>
              <a:rPr lang="en-US" dirty="0"/>
              <a:t>Important Regulations &amp; Policies:</a:t>
            </a:r>
          </a:p>
          <a:p>
            <a:r>
              <a:rPr lang="en-US" dirty="0"/>
              <a:t>Pyramiding (38 CFR § 4.96): The VA does not allow separate ratings for the same symptoms. For example, if a veteran has both asthma and sleep apnea, the VA will generally rate the one with the higher evaluation</a:t>
            </a:r>
          </a:p>
          <a:p>
            <a:r>
              <a:rPr lang="en-US" b="1" dirty="0"/>
              <a:t>Elevation:</a:t>
            </a:r>
            <a:r>
              <a:rPr lang="en-US" dirty="0"/>
              <a:t> If a respiratory condition is severe and not fully covered by its diagnostic code, it may be elevated to the next higher rating </a:t>
            </a:r>
          </a:p>
          <a:p>
            <a:r>
              <a:rPr lang="en-US" dirty="0"/>
              <a:t>Particulate Matter Exposure: Conditions listed in 38 CFR § 3.320 must be manifested to any degree (including non-compensable) at any time following separation</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97A756B0-60EC-4F1C-F302-3FECD885944D}"/>
              </a:ext>
            </a:extLst>
          </p:cNvPr>
          <p:cNvSpPr>
            <a:spLocks noGrp="1"/>
          </p:cNvSpPr>
          <p:nvPr>
            <p:ph sz="quarter" idx="14"/>
          </p:nvPr>
        </p:nvSpPr>
        <p:spPr/>
        <p:txBody>
          <a:bodyPr>
            <a:normAutofit fontScale="92500" lnSpcReduction="10000"/>
          </a:bodyPr>
          <a:lstStyle/>
          <a:p>
            <a:pPr marL="0" indent="0">
              <a:buNone/>
            </a:pPr>
            <a:r>
              <a:rPr lang="en-US" b="1" dirty="0">
                <a:hlinkClick r:id="rId2"/>
              </a:rPr>
              <a:t>M21-1, Part VIII.iii.7.C.1.b</a:t>
            </a:r>
            <a:r>
              <a:rPr lang="en-US" b="1" dirty="0"/>
              <a:t> (TERA):</a:t>
            </a:r>
            <a:r>
              <a:rPr lang="en-US" dirty="0"/>
              <a:t> Mandates a Toxic Exposed Veteran (TERA) medical exam if a claim is not clearly due to a non-toxic cause</a:t>
            </a:r>
          </a:p>
          <a:p>
            <a:pPr marL="0" indent="0">
              <a:buNone/>
            </a:pPr>
            <a:r>
              <a:rPr lang="en-US" dirty="0"/>
              <a:t>Case Law:</a:t>
            </a:r>
          </a:p>
          <a:p>
            <a:pPr marL="0" indent="0">
              <a:buNone/>
            </a:pPr>
            <a:r>
              <a:rPr lang="en-US" b="1" dirty="0"/>
              <a:t>Lay Evidence (Jandreau v. Nicholson)</a:t>
            </a:r>
          </a:p>
          <a:p>
            <a:pPr marL="0" indent="0">
              <a:buNone/>
            </a:pPr>
            <a:r>
              <a:rPr lang="en-US" b="1" dirty="0"/>
              <a:t>Respiratory Condition Evaluation (Urban v. Wilkie) </a:t>
            </a:r>
          </a:p>
          <a:p>
            <a:pPr marL="0" indent="0">
              <a:buNone/>
            </a:pPr>
            <a:r>
              <a:rPr lang="en-US" b="1" dirty="0"/>
              <a:t>Credibility of Exposure (VA Case Law)</a:t>
            </a: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83334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DA4EFE08-677D-0B25-15DE-803FFCA23E6C}"/>
              </a:ext>
            </a:extLst>
          </p:cNvPr>
          <p:cNvPicPr>
            <a:picLocks noChangeAspect="1"/>
          </p:cNvPicPr>
          <p:nvPr/>
        </p:nvPicPr>
        <p:blipFill>
          <a:blip r:embed="rId3"/>
          <a:srcRect l="2667"/>
          <a:stretch>
            <a:fill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26BC1-DE1A-8B0A-C8B4-F97736CBCE88}"/>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6000">
                <a:solidFill>
                  <a:schemeClr val="tx1"/>
                </a:solidFill>
              </a:rPr>
              <a:t>Act  III the finale </a:t>
            </a:r>
          </a:p>
        </p:txBody>
      </p:sp>
      <p:sp>
        <p:nvSpPr>
          <p:cNvPr id="23"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859590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E952D3D-741C-22A2-5EF9-FD5E8CEB3A3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8" name="Picture 17">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0" name="Rectangle 19">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Placeholder 4">
            <a:extLst>
              <a:ext uri="{FF2B5EF4-FFF2-40B4-BE49-F238E27FC236}">
                <a16:creationId xmlns:a16="http://schemas.microsoft.com/office/drawing/2014/main" id="{2265D52B-1401-0723-CF6B-DC5CF9B581DD}"/>
              </a:ext>
            </a:extLst>
          </p:cNvPr>
          <p:cNvPicPr>
            <a:picLocks noGrp="1" noChangeAspect="1"/>
          </p:cNvPicPr>
          <p:nvPr>
            <p:ph type="pic" idx="1"/>
          </p:nvPr>
        </p:nvPicPr>
        <p:blipFill>
          <a:blip r:embed="rId4">
            <a:alphaModFix amt="43000"/>
          </a:blip>
          <a:srcRect t="8937" b="8938"/>
          <a:stretch>
            <a:fillRect/>
          </a:stretch>
        </p:blipFill>
        <p:spPr>
          <a:xfrm>
            <a:off x="-25397" y="10786"/>
            <a:ext cx="11734780" cy="6408728"/>
          </a:xfrm>
          <a:prstGeom prst="rect">
            <a:avLst/>
          </a:prstGeom>
          <a:ln>
            <a:noFill/>
          </a:ln>
        </p:spPr>
      </p:pic>
      <p:sp>
        <p:nvSpPr>
          <p:cNvPr id="22"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D21A74B6-F929-6288-D275-EA4238C77D7B}"/>
              </a:ext>
            </a:extLst>
          </p:cNvPr>
          <p:cNvSpPr>
            <a:spLocks noGrp="1"/>
          </p:cNvSpPr>
          <p:nvPr>
            <p:ph type="title"/>
          </p:nvPr>
        </p:nvSpPr>
        <p:spPr>
          <a:xfrm>
            <a:off x="685801" y="685800"/>
            <a:ext cx="10396882" cy="1151965"/>
          </a:xfrm>
        </p:spPr>
        <p:txBody>
          <a:bodyPr vert="horz" lIns="91440" tIns="45720" rIns="91440" bIns="45720" rtlCol="0" anchor="ctr">
            <a:normAutofit/>
          </a:bodyPr>
          <a:lstStyle/>
          <a:p>
            <a:r>
              <a:rPr lang="en-US" sz="5400" dirty="0"/>
              <a:t>Remember to Listen</a:t>
            </a:r>
          </a:p>
        </p:txBody>
      </p:sp>
      <p:sp>
        <p:nvSpPr>
          <p:cNvPr id="6" name="Text Placeholder 5">
            <a:extLst>
              <a:ext uri="{FF2B5EF4-FFF2-40B4-BE49-F238E27FC236}">
                <a16:creationId xmlns:a16="http://schemas.microsoft.com/office/drawing/2014/main" id="{DF387EF6-2ED2-1E2C-C2DE-73A442856D0E}"/>
              </a:ext>
            </a:extLst>
          </p:cNvPr>
          <p:cNvSpPr>
            <a:spLocks noGrp="1"/>
          </p:cNvSpPr>
          <p:nvPr>
            <p:ph type="body" sz="half" idx="2"/>
          </p:nvPr>
        </p:nvSpPr>
        <p:spPr>
          <a:xfrm>
            <a:off x="685800" y="2063396"/>
            <a:ext cx="10394707" cy="3311189"/>
          </a:xfrm>
        </p:spPr>
        <p:txBody>
          <a:bodyPr vert="horz" lIns="91440" tIns="45720" rIns="91440" bIns="45720" rtlCol="0" anchor="ctr">
            <a:normAutofit/>
          </a:bodyPr>
          <a:lstStyle/>
          <a:p>
            <a:r>
              <a:rPr lang="en-US" dirty="0"/>
              <a:t>Don’t just Hear </a:t>
            </a:r>
          </a:p>
          <a:p>
            <a:r>
              <a:rPr lang="en-US" dirty="0"/>
              <a:t>Actively Listen to your Veteran</a:t>
            </a:r>
          </a:p>
          <a:p>
            <a:r>
              <a:rPr lang="en-US" dirty="0"/>
              <a:t>Remember the Mission: Old Glory</a:t>
            </a:r>
          </a:p>
          <a:p>
            <a:r>
              <a:rPr lang="en-US" dirty="0">
                <a:hlinkClick r:id="rId5"/>
              </a:rPr>
              <a:t>https://www.youtube.com/watch?v=3c7GqpoM6wU</a:t>
            </a:r>
            <a:endParaRPr lang="en-US" dirty="0"/>
          </a:p>
          <a:p>
            <a:endParaRPr lang="en-US" dirty="0"/>
          </a:p>
          <a:p>
            <a:endParaRPr lang="en-US" dirty="0"/>
          </a:p>
        </p:txBody>
      </p:sp>
      <p:sp>
        <p:nvSpPr>
          <p:cNvPr id="24" name="Rectangle 23">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57254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4"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2"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64" name="Rectangle 63">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1547" y="4519749"/>
            <a:ext cx="10805790" cy="1270279"/>
          </a:xfrm>
        </p:spPr>
        <p:txBody>
          <a:bodyPr vert="horz" lIns="91440" tIns="45720" rIns="91440" bIns="45720" rtlCol="0" anchor="b">
            <a:normAutofit fontScale="90000"/>
          </a:bodyPr>
          <a:lstStyle/>
          <a:p>
            <a:pPr marL="0" marR="0" lvl="0" indent="0" algn="ctr" fontAlgn="auto">
              <a:spcAft>
                <a:spcPts val="0"/>
              </a:spcAft>
              <a:buClr>
                <a:srgbClr val="B80E0F"/>
              </a:buClr>
              <a:buSzPct val="160000"/>
              <a:tabLst/>
              <a:defRPr/>
            </a:pPr>
            <a:br>
              <a:rPr lang="en-US" sz="1700" u="sng" dirty="0"/>
            </a:br>
            <a:br>
              <a:rPr lang="en-US" sz="1700" u="sng" dirty="0"/>
            </a:br>
            <a:br>
              <a:rPr lang="en-US" sz="1700" u="sng" dirty="0"/>
            </a:br>
            <a:r>
              <a:rPr lang="en-US" sz="1700" u="sng" dirty="0"/>
              <a:t>Any Questions?</a:t>
            </a:r>
            <a:br>
              <a:rPr lang="en-US" sz="1700" u="sng" dirty="0"/>
            </a:br>
            <a:br>
              <a:rPr lang="en-US" sz="1700" u="sng" dirty="0"/>
            </a:br>
            <a:r>
              <a:rPr lang="en-US" sz="1700" u="sng" dirty="0"/>
              <a:t>Thank you !</a:t>
            </a:r>
            <a:br>
              <a:rPr lang="en-US" sz="1700" u="sng" dirty="0"/>
            </a:br>
            <a:br>
              <a:rPr lang="en-US" sz="1700" u="sng" dirty="0"/>
            </a:br>
            <a:r>
              <a:rPr kumimoji="0" lang="en-US" sz="1700" b="0" i="0" u="none" strike="noStrike" spc="0" normalizeH="0" noProof="0" dirty="0">
                <a:ln>
                  <a:noFill/>
                </a:ln>
                <a:uLnTx/>
                <a:uFillTx/>
              </a:rPr>
              <a:t> </a:t>
            </a:r>
            <a:endParaRPr lang="en-US" sz="1700" dirty="0"/>
          </a:p>
        </p:txBody>
      </p:sp>
      <p:sp>
        <p:nvSpPr>
          <p:cNvPr id="66"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Content Placeholder 6">
            <a:extLst>
              <a:ext uri="{FF2B5EF4-FFF2-40B4-BE49-F238E27FC236}">
                <a16:creationId xmlns:a16="http://schemas.microsoft.com/office/drawing/2014/main" id="{F62D7908-6002-EF51-6E8E-1482A38422D6}"/>
              </a:ext>
            </a:extLst>
          </p:cNvPr>
          <p:cNvPicPr>
            <a:picLocks noGrp="1" noChangeAspect="1"/>
          </p:cNvPicPr>
          <p:nvPr>
            <p:ph sz="quarter" idx="13"/>
          </p:nvPr>
        </p:nvPicPr>
        <p:blipFill>
          <a:blip r:embed="rId4"/>
          <a:srcRect t="17875"/>
          <a:stretch>
            <a:fillRect/>
          </a:stretch>
        </p:blipFill>
        <p:spPr>
          <a:xfrm>
            <a:off x="2876632" y="691546"/>
            <a:ext cx="6435618" cy="3514694"/>
          </a:xfrm>
          <a:prstGeom prst="rect">
            <a:avLst/>
          </a:prstGeom>
        </p:spPr>
      </p:pic>
    </p:spTree>
    <p:extLst>
      <p:ext uri="{BB962C8B-B14F-4D97-AF65-F5344CB8AC3E}">
        <p14:creationId xmlns:p14="http://schemas.microsoft.com/office/powerpoint/2010/main" val="2943676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7535D968-6D6F-59F5-318C-700C5643C2DC}"/>
              </a:ext>
            </a:extLst>
          </p:cNvPr>
          <p:cNvPicPr>
            <a:picLocks noChangeAspect="1"/>
          </p:cNvPicPr>
          <p:nvPr/>
        </p:nvPicPr>
        <p:blipFill>
          <a:blip r:embed="rId4">
            <a:alphaModFix amt="43000"/>
          </a:blip>
          <a:srcRect l="207" r="1" b="1"/>
          <a:stretch>
            <a:fillRect/>
          </a:stretch>
        </p:blipFill>
        <p:spPr>
          <a:xfrm>
            <a:off x="20" y="10"/>
            <a:ext cx="11734780" cy="6408728"/>
          </a:xfrm>
          <a:prstGeom prst="rect">
            <a:avLst/>
          </a:prstGeom>
          <a:ln>
            <a:noFill/>
          </a:ln>
        </p:spPr>
      </p:pic>
      <p:sp>
        <p:nvSpPr>
          <p:cNvPr id="16"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AC44A0D9-D3E8-A670-7155-D33350EAE109}"/>
              </a:ext>
            </a:extLst>
          </p:cNvPr>
          <p:cNvSpPr>
            <a:spLocks noGrp="1"/>
          </p:cNvSpPr>
          <p:nvPr>
            <p:ph type="title"/>
          </p:nvPr>
        </p:nvSpPr>
        <p:spPr>
          <a:xfrm>
            <a:off x="685801" y="685800"/>
            <a:ext cx="10396882" cy="1151965"/>
          </a:xfrm>
        </p:spPr>
        <p:txBody>
          <a:bodyPr>
            <a:normAutofit/>
          </a:bodyPr>
          <a:lstStyle/>
          <a:p>
            <a:r>
              <a:rPr lang="en-US" dirty="0">
                <a:solidFill>
                  <a:schemeClr val="tx1"/>
                </a:solidFill>
              </a:rPr>
              <a:t>The VA Has 15 Systems of the body </a:t>
            </a:r>
          </a:p>
        </p:txBody>
      </p:sp>
      <p:sp>
        <p:nvSpPr>
          <p:cNvPr id="3" name="Content Placeholder 2">
            <a:extLst>
              <a:ext uri="{FF2B5EF4-FFF2-40B4-BE49-F238E27FC236}">
                <a16:creationId xmlns:a16="http://schemas.microsoft.com/office/drawing/2014/main" id="{9DF4A184-5893-CB08-3819-33EB04F45AF4}"/>
              </a:ext>
            </a:extLst>
          </p:cNvPr>
          <p:cNvSpPr>
            <a:spLocks noGrp="1"/>
          </p:cNvSpPr>
          <p:nvPr>
            <p:ph sz="quarter" idx="13"/>
          </p:nvPr>
        </p:nvSpPr>
        <p:spPr>
          <a:xfrm>
            <a:off x="685800" y="2063396"/>
            <a:ext cx="10394707" cy="3311189"/>
          </a:xfrm>
        </p:spPr>
        <p:txBody>
          <a:bodyPr>
            <a:normAutofit/>
          </a:bodyPr>
          <a:lstStyle/>
          <a:p>
            <a:pPr>
              <a:lnSpc>
                <a:spcPct val="110000"/>
              </a:lnSpc>
            </a:pPr>
            <a:r>
              <a:rPr lang="en-US" sz="1400" dirty="0"/>
              <a:t>Musculoskeletal System: This includes conditions related to bones, joints, and muscles, such as arthritis and back pain. It is crucial for movement and support.</a:t>
            </a:r>
          </a:p>
          <a:p>
            <a:pPr>
              <a:lnSpc>
                <a:spcPct val="110000"/>
              </a:lnSpc>
            </a:pPr>
            <a:r>
              <a:rPr lang="en-US" sz="1400" dirty="0"/>
              <a:t>Respiratory System: Covers conditions affecting breathing, such as asthma and chronic obstructive pulmonary disease (COPD).</a:t>
            </a:r>
          </a:p>
          <a:p>
            <a:pPr>
              <a:lnSpc>
                <a:spcPct val="110000"/>
              </a:lnSpc>
            </a:pPr>
            <a:r>
              <a:rPr lang="en-US" sz="1400" dirty="0"/>
              <a:t>Cardiovascular System: Encompasses heart-related conditions, including hypertension and ischemic heart disease.</a:t>
            </a:r>
          </a:p>
          <a:p>
            <a:pPr>
              <a:lnSpc>
                <a:spcPct val="110000"/>
              </a:lnSpc>
            </a:pPr>
            <a:r>
              <a:rPr lang="en-US" sz="1400" dirty="0"/>
              <a:t>Digestive System: Includes disorders affecting the stomach and intestines, such as gastroesophageal reflux disease (GERD) and irritable bowel syndrome (IBS).</a:t>
            </a:r>
          </a:p>
          <a:p>
            <a:pPr>
              <a:lnSpc>
                <a:spcPct val="110000"/>
              </a:lnSpc>
            </a:pPr>
            <a:r>
              <a:rPr lang="en-US" sz="1400" dirty="0"/>
              <a:t>Genitourinary System: Covers conditions related to the urinary tract and reproductive organs.</a:t>
            </a:r>
          </a:p>
          <a:p>
            <a:pPr>
              <a:lnSpc>
                <a:spcPct val="110000"/>
              </a:lnSpc>
            </a:pPr>
            <a:r>
              <a:rPr lang="en-US" sz="1400" dirty="0"/>
              <a:t>Endocrine System: Involves hormonal disorders, including diabetes and thyroid conditions.</a:t>
            </a:r>
          </a:p>
          <a:p>
            <a:pPr>
              <a:lnSpc>
                <a:spcPct val="110000"/>
              </a:lnSpc>
            </a:pPr>
            <a:r>
              <a:rPr lang="en-US" sz="1400" dirty="0"/>
              <a:t>Nervous System: Encompasses neurological conditions, such as multiple sclerosis and Parkinson's disease.</a:t>
            </a:r>
          </a:p>
          <a:p>
            <a:pPr>
              <a:lnSpc>
                <a:spcPct val="110000"/>
              </a:lnSpc>
            </a:pPr>
            <a:endParaRPr lang="en-US" sz="1400" dirty="0"/>
          </a:p>
        </p:txBody>
      </p:sp>
      <p:sp>
        <p:nvSpPr>
          <p:cNvPr id="18" name="Rectangle 17">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7268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325FA6B8-3C36-D9DE-231D-5AADEACEA467}"/>
              </a:ext>
            </a:extLst>
          </p:cNvPr>
          <p:cNvPicPr>
            <a:picLocks noChangeAspect="1"/>
          </p:cNvPicPr>
          <p:nvPr/>
        </p:nvPicPr>
        <p:blipFill>
          <a:blip r:embed="rId4">
            <a:alphaModFix amt="43000"/>
          </a:blip>
          <a:srcRect l="207" r="1" b="1"/>
          <a:stretch>
            <a:fillRect/>
          </a:stretch>
        </p:blipFill>
        <p:spPr>
          <a:xfrm>
            <a:off x="20" y="10"/>
            <a:ext cx="11734780" cy="6408728"/>
          </a:xfrm>
          <a:prstGeom prst="rect">
            <a:avLst/>
          </a:prstGeom>
          <a:ln>
            <a:noFill/>
          </a:ln>
        </p:spPr>
      </p:pic>
      <p:sp>
        <p:nvSpPr>
          <p:cNvPr id="14"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a:extLst>
              <a:ext uri="{FF2B5EF4-FFF2-40B4-BE49-F238E27FC236}">
                <a16:creationId xmlns:a16="http://schemas.microsoft.com/office/drawing/2014/main" id="{AE75EC3B-ED7E-D0A9-7A0C-45D36CF7AACC}"/>
              </a:ext>
            </a:extLst>
          </p:cNvPr>
          <p:cNvSpPr>
            <a:spLocks noGrp="1"/>
          </p:cNvSpPr>
          <p:nvPr>
            <p:ph type="title"/>
          </p:nvPr>
        </p:nvSpPr>
        <p:spPr>
          <a:xfrm>
            <a:off x="685801" y="685800"/>
            <a:ext cx="10396882" cy="1151965"/>
          </a:xfrm>
        </p:spPr>
        <p:txBody>
          <a:bodyPr>
            <a:normAutofit/>
          </a:bodyPr>
          <a:lstStyle/>
          <a:p>
            <a:r>
              <a:rPr lang="en-US" dirty="0">
                <a:solidFill>
                  <a:schemeClr val="tx1"/>
                </a:solidFill>
              </a:rPr>
              <a:t>The VA Has 15 Systems of the body </a:t>
            </a:r>
          </a:p>
        </p:txBody>
      </p:sp>
      <p:sp>
        <p:nvSpPr>
          <p:cNvPr id="3" name="Content Placeholder 2">
            <a:extLst>
              <a:ext uri="{FF2B5EF4-FFF2-40B4-BE49-F238E27FC236}">
                <a16:creationId xmlns:a16="http://schemas.microsoft.com/office/drawing/2014/main" id="{5FEEEA8F-9C48-0593-3418-EB7901BF508E}"/>
              </a:ext>
            </a:extLst>
          </p:cNvPr>
          <p:cNvSpPr>
            <a:spLocks noGrp="1"/>
          </p:cNvSpPr>
          <p:nvPr>
            <p:ph sz="quarter" idx="13"/>
          </p:nvPr>
        </p:nvSpPr>
        <p:spPr>
          <a:xfrm>
            <a:off x="685800" y="2063396"/>
            <a:ext cx="10394707" cy="3311189"/>
          </a:xfrm>
        </p:spPr>
        <p:txBody>
          <a:bodyPr>
            <a:normAutofit/>
          </a:bodyPr>
          <a:lstStyle/>
          <a:p>
            <a:pPr>
              <a:lnSpc>
                <a:spcPct val="110000"/>
              </a:lnSpc>
            </a:pPr>
            <a:r>
              <a:rPr lang="en-US" sz="1300"/>
              <a:t>Mental Disorders: This includes a range of psychological conditions, with post-traumatic stress disorder (PTSD) being one of the most common.</a:t>
            </a:r>
          </a:p>
          <a:p>
            <a:pPr>
              <a:lnSpc>
                <a:spcPct val="110000"/>
              </a:lnSpc>
            </a:pPr>
            <a:r>
              <a:rPr lang="en-US" sz="1300"/>
              <a:t>Skin: Covers various skin conditions, including dermatitis and psoriasis.</a:t>
            </a:r>
          </a:p>
          <a:p>
            <a:pPr>
              <a:lnSpc>
                <a:spcPct val="110000"/>
              </a:lnSpc>
            </a:pPr>
            <a:r>
              <a:rPr lang="en-US" sz="1300"/>
              <a:t>Hemic and Lymphatic System: Involves blood disorders and conditions affecting the lymphatic system.</a:t>
            </a:r>
          </a:p>
          <a:p>
            <a:pPr>
              <a:lnSpc>
                <a:spcPct val="110000"/>
              </a:lnSpc>
            </a:pPr>
            <a:r>
              <a:rPr lang="en-US" sz="1300"/>
              <a:t>Special Senses: This includes vision and hearing impairments, such as cataracts and hearing loss.</a:t>
            </a:r>
          </a:p>
          <a:p>
            <a:pPr>
              <a:lnSpc>
                <a:spcPct val="110000"/>
              </a:lnSpc>
            </a:pPr>
            <a:r>
              <a:rPr lang="en-US" sz="1300"/>
              <a:t>Infectious Diseases: Covers conditions caused by infections, including tuberculosis and HIV/AIDS.</a:t>
            </a:r>
          </a:p>
          <a:p>
            <a:pPr>
              <a:lnSpc>
                <a:spcPct val="110000"/>
              </a:lnSpc>
            </a:pPr>
            <a:r>
              <a:rPr lang="en-US" sz="1300"/>
              <a:t>Immune Disorders: Involves conditions that affect the immune system, such as lupus and rheumatoid arthritis.</a:t>
            </a:r>
          </a:p>
          <a:p>
            <a:pPr>
              <a:lnSpc>
                <a:spcPct val="110000"/>
              </a:lnSpc>
            </a:pPr>
            <a:r>
              <a:rPr lang="en-US" sz="1300"/>
              <a:t>Dental and Oral Conditions: Covers issues related to dental health and oral diseases.</a:t>
            </a:r>
          </a:p>
          <a:p>
            <a:pPr>
              <a:lnSpc>
                <a:spcPct val="110000"/>
              </a:lnSpc>
            </a:pPr>
            <a:r>
              <a:rPr lang="en-US" sz="1300"/>
              <a:t>Miscellaneous: This category includes other conditions that do not fit neatly into the above systems but still require evaluation</a:t>
            </a:r>
          </a:p>
          <a:p>
            <a:pPr>
              <a:lnSpc>
                <a:spcPct val="110000"/>
              </a:lnSpc>
            </a:pPr>
            <a:endParaRPr lang="en-US" sz="1300"/>
          </a:p>
        </p:txBody>
      </p:sp>
      <p:sp>
        <p:nvSpPr>
          <p:cNvPr id="16" name="Rectangle 15">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3371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8" name="Rectangle 17">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DEE4E6E-597A-CFC0-26A1-6D03D12B3BA3}"/>
              </a:ext>
            </a:extLst>
          </p:cNvPr>
          <p:cNvPicPr>
            <a:picLocks noGrp="1" noChangeAspect="1"/>
          </p:cNvPicPr>
          <p:nvPr>
            <p:ph type="pic" idx="1"/>
          </p:nvPr>
        </p:nvPicPr>
        <p:blipFill>
          <a:blip r:embed="rId4"/>
          <a:stretch/>
        </p:blipFill>
        <p:spPr>
          <a:xfrm>
            <a:off x="643467" y="784522"/>
            <a:ext cx="10905066" cy="5288956"/>
          </a:xfrm>
          <a:prstGeom prst="rect">
            <a:avLst/>
          </a:prstGeom>
        </p:spPr>
      </p:pic>
    </p:spTree>
    <p:extLst>
      <p:ext uri="{BB962C8B-B14F-4D97-AF65-F5344CB8AC3E}">
        <p14:creationId xmlns:p14="http://schemas.microsoft.com/office/powerpoint/2010/main" val="244622878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61058</TotalTime>
  <Words>4771</Words>
  <Application>Microsoft Office PowerPoint</Application>
  <PresentationFormat>Widescreen</PresentationFormat>
  <Paragraphs>367</Paragraphs>
  <Slides>66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Arial Rounded MT Bold</vt:lpstr>
      <vt:lpstr>Arimo</vt:lpstr>
      <vt:lpstr>Impact</vt:lpstr>
      <vt:lpstr>Main Event</vt:lpstr>
      <vt:lpstr>Spring Conference Ctvso Training Presents: Secondary Conditions</vt:lpstr>
      <vt:lpstr>Acts </vt:lpstr>
      <vt:lpstr>Act I</vt:lpstr>
      <vt:lpstr> County /Tribal  Veteran Service Office  Mission  </vt:lpstr>
      <vt:lpstr>How Can we help you? </vt:lpstr>
      <vt:lpstr>The Body</vt:lpstr>
      <vt:lpstr>The VA Has 15 Systems of the body </vt:lpstr>
      <vt:lpstr>The VA Has 15 Systems of the body </vt:lpstr>
      <vt:lpstr>PowerPoint Presentation</vt:lpstr>
      <vt:lpstr>PowerPoint Presentation</vt:lpstr>
      <vt:lpstr>Secondary Conditions:   What IS This?</vt:lpstr>
      <vt:lpstr>Secondary Conditions:  How  Do you File?    </vt:lpstr>
      <vt:lpstr>Secondary Conditions:   When Do you File?    </vt:lpstr>
      <vt:lpstr>Case By Case</vt:lpstr>
      <vt:lpstr>Get it all </vt:lpstr>
      <vt:lpstr>What tools are in your Toolbox?</vt:lpstr>
      <vt:lpstr>Think Outside the Box</vt:lpstr>
      <vt:lpstr>Think Outside the Box</vt:lpstr>
      <vt:lpstr>Obesity A steppingstone to secondary conditions  Case#1</vt:lpstr>
      <vt:lpstr>Obesity: A steppingstone to secondary conditions </vt:lpstr>
      <vt:lpstr>Obesity A steppingstone  to secondary conditions</vt:lpstr>
      <vt:lpstr>ACT II</vt:lpstr>
      <vt:lpstr>Diabetes Mellites Type I&amp;II </vt:lpstr>
      <vt:lpstr>Common Secondary Conditions of Type II Diabetes</vt:lpstr>
      <vt:lpstr>Common Secondary Conditions of Type II Diabetes</vt:lpstr>
      <vt:lpstr>Medications:</vt:lpstr>
      <vt:lpstr>Key Resources: CFR, M21, Case Law</vt:lpstr>
      <vt:lpstr> Back Conditions</vt:lpstr>
      <vt:lpstr>PowerPoint Presentation</vt:lpstr>
      <vt:lpstr>UppEr: Cervical </vt:lpstr>
      <vt:lpstr>UppEr:  Thoracic</vt:lpstr>
      <vt:lpstr>PowerPoint Presentation</vt:lpstr>
      <vt:lpstr>Systematic Secondary Conditions Combined</vt:lpstr>
      <vt:lpstr>Lower: Lumbar</vt:lpstr>
      <vt:lpstr>Lower: Sacrum/Coccyx</vt:lpstr>
      <vt:lpstr>Lower: Sacrum/Coccyx CONT….</vt:lpstr>
      <vt:lpstr>PowerPoint Presentation</vt:lpstr>
      <vt:lpstr>PowerPoint Presentation</vt:lpstr>
      <vt:lpstr>Cardiovascular issues</vt:lpstr>
      <vt:lpstr>What are The  Primary  Cardiovascular  Conditions Leading to Secondary?</vt:lpstr>
      <vt:lpstr>Common Secondary For Cardiovascular Conditions</vt:lpstr>
      <vt:lpstr>Secondary Cardiovascular Conditions</vt:lpstr>
      <vt:lpstr>Medications</vt:lpstr>
      <vt:lpstr>Key Resources: CFR, M21, Case Law</vt:lpstr>
      <vt:lpstr>Joints, Pain , and Arthritis </vt:lpstr>
      <vt:lpstr>Joints: Pain/Arthritis </vt:lpstr>
      <vt:lpstr>Joints: Facts</vt:lpstr>
      <vt:lpstr>Joints: Facts </vt:lpstr>
      <vt:lpstr>Common Injuries To Joints</vt:lpstr>
      <vt:lpstr>PAIN</vt:lpstr>
      <vt:lpstr>Dermatomes and  Myotomes </vt:lpstr>
      <vt:lpstr>Arthritis: While there is often no cure, early diagnosis and treatment can improve mobility and prevent further joint damage, allowing many to manage symptoms effectively</vt:lpstr>
      <vt:lpstr>Medications:</vt:lpstr>
      <vt:lpstr>Medications:</vt:lpstr>
      <vt:lpstr>Key Resources: 38 CFR, M21,Case law</vt:lpstr>
      <vt:lpstr>Key Regulations: 38 CFR, M21,Case law</vt:lpstr>
      <vt:lpstr>Respiratory Conditions </vt:lpstr>
      <vt:lpstr>Secondary Conditions</vt:lpstr>
      <vt:lpstr>Secondary conditions</vt:lpstr>
      <vt:lpstr>PowerPoint Presentation</vt:lpstr>
      <vt:lpstr>The How and What? </vt:lpstr>
      <vt:lpstr>Key Resources: CFR, M21, Case Law</vt:lpstr>
      <vt:lpstr>Key Resources: CFR, M21, Case Law</vt:lpstr>
      <vt:lpstr>Act  III the finale </vt:lpstr>
      <vt:lpstr>Remember to Listen</vt:lpstr>
      <vt:lpstr>   Any Questions?  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Service Office</dc:title>
  <dc:creator>Felicia Hager</dc:creator>
  <cp:lastModifiedBy>Felicia Decker</cp:lastModifiedBy>
  <cp:revision>111</cp:revision>
  <cp:lastPrinted>2026-04-14T21:20:31Z</cp:lastPrinted>
  <dcterms:created xsi:type="dcterms:W3CDTF">2020-07-27T13:53:37Z</dcterms:created>
  <dcterms:modified xsi:type="dcterms:W3CDTF">2026-04-23T19:28:25Z</dcterms:modified>
</cp:coreProperties>
</file>