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handoutMasterIdLst>
    <p:handoutMasterId r:id="rId25"/>
  </p:handoutMasterIdLst>
  <p:sldIdLst>
    <p:sldId id="256" r:id="rId5"/>
    <p:sldId id="269" r:id="rId6"/>
    <p:sldId id="260" r:id="rId7"/>
    <p:sldId id="270" r:id="rId8"/>
    <p:sldId id="279" r:id="rId9"/>
    <p:sldId id="297" r:id="rId10"/>
    <p:sldId id="285" r:id="rId11"/>
    <p:sldId id="281" r:id="rId12"/>
    <p:sldId id="271" r:id="rId13"/>
    <p:sldId id="296" r:id="rId14"/>
    <p:sldId id="282" r:id="rId15"/>
    <p:sldId id="298" r:id="rId16"/>
    <p:sldId id="258" r:id="rId17"/>
    <p:sldId id="284" r:id="rId18"/>
    <p:sldId id="283" r:id="rId19"/>
    <p:sldId id="299" r:id="rId20"/>
    <p:sldId id="280" r:id="rId21"/>
    <p:sldId id="300" r:id="rId22"/>
    <p:sldId id="26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B7C6"/>
    <a:srgbClr val="103350"/>
    <a:srgbClr val="0C4360"/>
    <a:srgbClr val="1B6872"/>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3ABA9D-2BB6-4269-94D4-B240E4B04040}" v="12" dt="2026-04-15T17:40:25.7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3" autoAdjust="0"/>
    <p:restoredTop sz="85830" autoAdjust="0"/>
  </p:normalViewPr>
  <p:slideViewPr>
    <p:cSldViewPr snapToGrid="0">
      <p:cViewPr varScale="1">
        <p:scale>
          <a:sx n="91" d="100"/>
          <a:sy n="91" d="100"/>
        </p:scale>
        <p:origin x="1296" y="90"/>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Henry, Calen, VBAMIW" userId="9dcea1f9-e045-4b7e-bb74-f3c3263416d6" providerId="ADAL" clId="{6E466674-2836-457C-948F-FB88E7C22175}"/>
    <pc:docChg chg="modSld">
      <pc:chgData name="McHenry, Calen, VBAMIW" userId="9dcea1f9-e045-4b7e-bb74-f3c3263416d6" providerId="ADAL" clId="{6E466674-2836-457C-948F-FB88E7C22175}" dt="2026-04-16T12:24:30.596" v="1" actId="20577"/>
      <pc:docMkLst>
        <pc:docMk/>
      </pc:docMkLst>
      <pc:sldChg chg="modSp mod">
        <pc:chgData name="McHenry, Calen, VBAMIW" userId="9dcea1f9-e045-4b7e-bb74-f3c3263416d6" providerId="ADAL" clId="{6E466674-2836-457C-948F-FB88E7C22175}" dt="2026-04-16T12:24:30.596" v="1" actId="20577"/>
        <pc:sldMkLst>
          <pc:docMk/>
          <pc:sldMk cId="3035370413" sldId="270"/>
        </pc:sldMkLst>
        <pc:spChg chg="mod">
          <ac:chgData name="McHenry, Calen, VBAMIW" userId="9dcea1f9-e045-4b7e-bb74-f3c3263416d6" providerId="ADAL" clId="{6E466674-2836-457C-948F-FB88E7C22175}" dt="2026-04-16T12:24:30.596" v="1" actId="20577"/>
          <ac:spMkLst>
            <pc:docMk/>
            <pc:sldMk cId="3035370413" sldId="270"/>
            <ac:spMk id="10" creationId="{EF2BC084-E6DB-4DE7-B309-042A85EBA7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04/16/2026</a:t>
            </a:fld>
            <a:endParaRPr lang="en-US" dirty="0"/>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04/16/2026</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2</a:t>
            </a:fld>
            <a:endParaRPr lang="en-US" noProof="0" dirty="0"/>
          </a:p>
        </p:txBody>
      </p:sp>
    </p:spTree>
    <p:extLst>
      <p:ext uri="{BB962C8B-B14F-4D97-AF65-F5344CB8AC3E}">
        <p14:creationId xmlns:p14="http://schemas.microsoft.com/office/powerpoint/2010/main" val="15772763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17</a:t>
            </a:fld>
            <a:endParaRPr lang="en-US" noProof="0" dirty="0"/>
          </a:p>
        </p:txBody>
      </p:sp>
    </p:spTree>
    <p:extLst>
      <p:ext uri="{BB962C8B-B14F-4D97-AF65-F5344CB8AC3E}">
        <p14:creationId xmlns:p14="http://schemas.microsoft.com/office/powerpoint/2010/main" val="3395257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18</a:t>
            </a:fld>
            <a:endParaRPr lang="en-US" noProof="0" dirty="0"/>
          </a:p>
        </p:txBody>
      </p:sp>
    </p:spTree>
    <p:extLst>
      <p:ext uri="{BB962C8B-B14F-4D97-AF65-F5344CB8AC3E}">
        <p14:creationId xmlns:p14="http://schemas.microsoft.com/office/powerpoint/2010/main" val="4288699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3</a:t>
            </a:fld>
            <a:endParaRPr lang="en-US" noProof="0" dirty="0"/>
          </a:p>
        </p:txBody>
      </p:sp>
    </p:spTree>
    <p:extLst>
      <p:ext uri="{BB962C8B-B14F-4D97-AF65-F5344CB8AC3E}">
        <p14:creationId xmlns:p14="http://schemas.microsoft.com/office/powerpoint/2010/main" val="1943950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4</a:t>
            </a:fld>
            <a:endParaRPr lang="en-US" noProof="0" dirty="0"/>
          </a:p>
        </p:txBody>
      </p:sp>
    </p:spTree>
    <p:extLst>
      <p:ext uri="{BB962C8B-B14F-4D97-AF65-F5344CB8AC3E}">
        <p14:creationId xmlns:p14="http://schemas.microsoft.com/office/powerpoint/2010/main" val="2569878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5</a:t>
            </a:fld>
            <a:endParaRPr lang="en-US" noProof="0" dirty="0"/>
          </a:p>
        </p:txBody>
      </p:sp>
    </p:spTree>
    <p:extLst>
      <p:ext uri="{BB962C8B-B14F-4D97-AF65-F5344CB8AC3E}">
        <p14:creationId xmlns:p14="http://schemas.microsoft.com/office/powerpoint/2010/main" val="529286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7</a:t>
            </a:fld>
            <a:endParaRPr lang="en-US" noProof="0" dirty="0"/>
          </a:p>
        </p:txBody>
      </p:sp>
    </p:spTree>
    <p:extLst>
      <p:ext uri="{BB962C8B-B14F-4D97-AF65-F5344CB8AC3E}">
        <p14:creationId xmlns:p14="http://schemas.microsoft.com/office/powerpoint/2010/main" val="2536312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8</a:t>
            </a:fld>
            <a:endParaRPr lang="en-US" noProof="0" dirty="0"/>
          </a:p>
        </p:txBody>
      </p:sp>
    </p:spTree>
    <p:extLst>
      <p:ext uri="{BB962C8B-B14F-4D97-AF65-F5344CB8AC3E}">
        <p14:creationId xmlns:p14="http://schemas.microsoft.com/office/powerpoint/2010/main" val="41825771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none" strike="noStrike" baseline="0" dirty="0">
              <a:solidFill>
                <a:srgbClr val="000000"/>
              </a:solidFill>
              <a:latin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34D747-9380-41EE-9946-EC9EC0CA5D1E}" type="slidenum">
              <a:rPr lang="en-US" noProof="0" smtClean="0"/>
              <a:t>13</a:t>
            </a:fld>
            <a:endParaRPr lang="en-US" noProof="0" dirty="0"/>
          </a:p>
        </p:txBody>
      </p:sp>
    </p:spTree>
    <p:extLst>
      <p:ext uri="{BB962C8B-B14F-4D97-AF65-F5344CB8AC3E}">
        <p14:creationId xmlns:p14="http://schemas.microsoft.com/office/powerpoint/2010/main" val="171015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14</a:t>
            </a:fld>
            <a:endParaRPr lang="en-US" noProof="0" dirty="0"/>
          </a:p>
        </p:txBody>
      </p:sp>
    </p:spTree>
    <p:extLst>
      <p:ext uri="{BB962C8B-B14F-4D97-AF65-F5344CB8AC3E}">
        <p14:creationId xmlns:p14="http://schemas.microsoft.com/office/powerpoint/2010/main" val="4227709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34D747-9380-41EE-9946-EC9EC0CA5D1E}" type="slidenum">
              <a:rPr lang="en-US" noProof="0" smtClean="0"/>
              <a:t>15</a:t>
            </a:fld>
            <a:endParaRPr lang="en-US" noProof="0" dirty="0"/>
          </a:p>
        </p:txBody>
      </p:sp>
    </p:spTree>
    <p:extLst>
      <p:ext uri="{BB962C8B-B14F-4D97-AF65-F5344CB8AC3E}">
        <p14:creationId xmlns:p14="http://schemas.microsoft.com/office/powerpoint/2010/main" val="64139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Click to 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p:txBody>
          <a:bodyPr/>
          <a:lstStyle/>
          <a:p>
            <a:r>
              <a:rPr lang="en-US" dirty="0"/>
              <a:t>MUCMI 101-Best Practices</a:t>
            </a:r>
          </a:p>
        </p:txBody>
      </p:sp>
      <p:sp>
        <p:nvSpPr>
          <p:cNvPr id="3" name="Subtitle 2">
            <a:extLst>
              <a:ext uri="{FF2B5EF4-FFF2-40B4-BE49-F238E27FC236}">
                <a16:creationId xmlns:a16="http://schemas.microsoft.com/office/drawing/2014/main" id="{0D537F64-4C96-4AA8-BB21-E8053A3186DD}"/>
              </a:ext>
            </a:extLst>
          </p:cNvPr>
          <p:cNvSpPr>
            <a:spLocks noGrp="1"/>
          </p:cNvSpPr>
          <p:nvPr>
            <p:ph type="subTitle" idx="1"/>
          </p:nvPr>
        </p:nvSpPr>
        <p:spPr/>
        <p:txBody>
          <a:bodyPr/>
          <a:lstStyle/>
          <a:p>
            <a:pPr marL="0" indent="0">
              <a:buNone/>
            </a:pPr>
            <a:r>
              <a:rPr lang="en-US" dirty="0"/>
              <a:t>Medically Unexplained Chronic Multi-symptom Illness (MUCMI) &amp; Undiagnosed Illness</a:t>
            </a:r>
          </a:p>
        </p:txBody>
      </p:sp>
      <p:sp>
        <p:nvSpPr>
          <p:cNvPr id="4" name="TextBox 3">
            <a:extLst>
              <a:ext uri="{FF2B5EF4-FFF2-40B4-BE49-F238E27FC236}">
                <a16:creationId xmlns:a16="http://schemas.microsoft.com/office/drawing/2014/main" id="{EDF458C3-20A3-815F-E3B5-58602E223CCF}"/>
              </a:ext>
            </a:extLst>
          </p:cNvPr>
          <p:cNvSpPr txBox="1"/>
          <p:nvPr/>
        </p:nvSpPr>
        <p:spPr>
          <a:xfrm>
            <a:off x="2761488" y="4672584"/>
            <a:ext cx="7405635" cy="646331"/>
          </a:xfrm>
          <a:prstGeom prst="rect">
            <a:avLst/>
          </a:prstGeom>
          <a:noFill/>
        </p:spPr>
        <p:txBody>
          <a:bodyPr wrap="square" rtlCol="0">
            <a:spAutoFit/>
          </a:bodyPr>
          <a:lstStyle/>
          <a:p>
            <a:r>
              <a:rPr lang="en-US" spc="300" dirty="0">
                <a:solidFill>
                  <a:schemeClr val="bg1"/>
                </a:solidFill>
              </a:rPr>
              <a:t>Calen McHenry, RQRS, Milwaukee VA Regional Office</a:t>
            </a:r>
          </a:p>
        </p:txBody>
      </p:sp>
    </p:spTree>
    <p:extLst>
      <p:ext uri="{BB962C8B-B14F-4D97-AF65-F5344CB8AC3E}">
        <p14:creationId xmlns:p14="http://schemas.microsoft.com/office/powerpoint/2010/main" val="394693459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C140C94-B99C-84F9-9454-784DFB4199C4}"/>
              </a:ext>
            </a:extLst>
          </p:cNvPr>
          <p:cNvSpPr>
            <a:spLocks noGrp="1"/>
          </p:cNvSpPr>
          <p:nvPr>
            <p:ph type="body" idx="1"/>
          </p:nvPr>
        </p:nvSpPr>
        <p:spPr>
          <a:xfrm>
            <a:off x="912237" y="2624628"/>
            <a:ext cx="10150998" cy="2228725"/>
          </a:xfrm>
        </p:spPr>
        <p:txBody>
          <a:bodyPr>
            <a:normAutofit lnSpcReduction="10000"/>
          </a:bodyPr>
          <a:lstStyle/>
          <a:p>
            <a:r>
              <a:rPr lang="en-US" sz="2000" spc="0" dirty="0">
                <a:solidFill>
                  <a:schemeClr val="bg1"/>
                </a:solidFill>
              </a:rPr>
              <a:t>A disability that is affirmatively shown to have resulted from a cause other than service in a recognized location under 38 USC 1117 may not be compensated as a MUCMI or undiagnosed illness.</a:t>
            </a:r>
          </a:p>
          <a:p>
            <a:endParaRPr lang="en-US" sz="2000" spc="0" dirty="0">
              <a:solidFill>
                <a:schemeClr val="bg1"/>
              </a:solidFill>
            </a:endParaRPr>
          </a:p>
          <a:p>
            <a:r>
              <a:rPr lang="en-US" sz="2000" spc="0" dirty="0">
                <a:solidFill>
                  <a:schemeClr val="bg1"/>
                </a:solidFill>
              </a:rPr>
              <a:t>Example: Sleep apnea cannot be granted as a presumptive disability under the provisions of 38 CFR 3.317 because it is a diagnosable condition (the disability is diagnosed via a sleep study)</a:t>
            </a:r>
          </a:p>
        </p:txBody>
      </p:sp>
      <p:sp>
        <p:nvSpPr>
          <p:cNvPr id="3" name="Slide Number Placeholder 2">
            <a:extLst>
              <a:ext uri="{FF2B5EF4-FFF2-40B4-BE49-F238E27FC236}">
                <a16:creationId xmlns:a16="http://schemas.microsoft.com/office/drawing/2014/main" id="{48013CC6-E6C5-87EC-8922-24612C30D68C}"/>
              </a:ext>
            </a:extLst>
          </p:cNvPr>
          <p:cNvSpPr>
            <a:spLocks noGrp="1"/>
          </p:cNvSpPr>
          <p:nvPr>
            <p:ph type="sldNum" sz="quarter" idx="12"/>
          </p:nvPr>
        </p:nvSpPr>
        <p:spPr/>
        <p:txBody>
          <a:bodyPr/>
          <a:lstStyle/>
          <a:p>
            <a:fld id="{C263D6C4-4840-40CC-AC84-17E24B3B7BDE}" type="slidenum">
              <a:rPr lang="en-US" noProof="0" smtClean="0"/>
              <a:pPr/>
              <a:t>10</a:t>
            </a:fld>
            <a:endParaRPr lang="en-US" noProof="0" dirty="0"/>
          </a:p>
        </p:txBody>
      </p:sp>
      <p:sp>
        <p:nvSpPr>
          <p:cNvPr id="4" name="Title 3">
            <a:extLst>
              <a:ext uri="{FF2B5EF4-FFF2-40B4-BE49-F238E27FC236}">
                <a16:creationId xmlns:a16="http://schemas.microsoft.com/office/drawing/2014/main" id="{4B4133F7-FACF-2284-C6C4-8F31A3FB9215}"/>
              </a:ext>
            </a:extLst>
          </p:cNvPr>
          <p:cNvSpPr>
            <a:spLocks noGrp="1"/>
          </p:cNvSpPr>
          <p:nvPr>
            <p:ph type="title"/>
          </p:nvPr>
        </p:nvSpPr>
        <p:spPr>
          <a:xfrm>
            <a:off x="831849" y="540100"/>
            <a:ext cx="10753899" cy="585316"/>
          </a:xfrm>
        </p:spPr>
        <p:txBody>
          <a:bodyPr>
            <a:normAutofit/>
          </a:bodyPr>
          <a:lstStyle/>
          <a:p>
            <a:r>
              <a:rPr lang="en-US" sz="3600" dirty="0"/>
              <a:t>Signs and Symptoms of a MUCMI (continued) </a:t>
            </a:r>
          </a:p>
        </p:txBody>
      </p:sp>
    </p:spTree>
    <p:extLst>
      <p:ext uri="{BB962C8B-B14F-4D97-AF65-F5344CB8AC3E}">
        <p14:creationId xmlns:p14="http://schemas.microsoft.com/office/powerpoint/2010/main" val="498556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DE844-4C84-4027-BA36-BDE153E28B48}"/>
              </a:ext>
            </a:extLst>
          </p:cNvPr>
          <p:cNvSpPr>
            <a:spLocks noGrp="1"/>
          </p:cNvSpPr>
          <p:nvPr>
            <p:ph type="title"/>
          </p:nvPr>
        </p:nvSpPr>
        <p:spPr/>
        <p:txBody>
          <a:bodyPr/>
          <a:lstStyle/>
          <a:p>
            <a:r>
              <a:rPr lang="en-US" dirty="0"/>
              <a:t>Functional Gastrointestinal Disorders (FGIDs)</a:t>
            </a:r>
          </a:p>
        </p:txBody>
      </p:sp>
      <p:sp>
        <p:nvSpPr>
          <p:cNvPr id="3" name="Slide Number Placeholder 2">
            <a:extLst>
              <a:ext uri="{FF2B5EF4-FFF2-40B4-BE49-F238E27FC236}">
                <a16:creationId xmlns:a16="http://schemas.microsoft.com/office/drawing/2014/main" id="{3B130A7F-3D43-40B8-B85B-D66F28336DAF}"/>
              </a:ext>
            </a:extLst>
          </p:cNvPr>
          <p:cNvSpPr>
            <a:spLocks noGrp="1"/>
          </p:cNvSpPr>
          <p:nvPr>
            <p:ph type="sldNum" sz="quarter" idx="12"/>
          </p:nvPr>
        </p:nvSpPr>
        <p:spPr/>
        <p:txBody>
          <a:bodyPr/>
          <a:lstStyle/>
          <a:p>
            <a:fld id="{C263D6C4-4840-40CC-AC84-17E24B3B7BDE}" type="slidenum">
              <a:rPr lang="en-US" noProof="0" smtClean="0"/>
              <a:pPr/>
              <a:t>11</a:t>
            </a:fld>
            <a:endParaRPr lang="en-US" noProof="0" dirty="0"/>
          </a:p>
        </p:txBody>
      </p:sp>
      <p:sp>
        <p:nvSpPr>
          <p:cNvPr id="4" name="Text Placeholder 3">
            <a:extLst>
              <a:ext uri="{FF2B5EF4-FFF2-40B4-BE49-F238E27FC236}">
                <a16:creationId xmlns:a16="http://schemas.microsoft.com/office/drawing/2014/main" id="{28705F20-462C-4909-B54B-4DBFB25BBF62}"/>
              </a:ext>
            </a:extLst>
          </p:cNvPr>
          <p:cNvSpPr>
            <a:spLocks noGrp="1"/>
          </p:cNvSpPr>
          <p:nvPr>
            <p:ph type="body" sz="quarter" idx="13"/>
          </p:nvPr>
        </p:nvSpPr>
        <p:spPr>
          <a:xfrm>
            <a:off x="444499" y="1625385"/>
            <a:ext cx="9694287" cy="4112224"/>
          </a:xfrm>
        </p:spPr>
        <p:txBody>
          <a:bodyPr/>
          <a:lstStyle/>
          <a:p>
            <a:pPr marL="457200" lvl="1" indent="0">
              <a:buNone/>
            </a:pPr>
            <a:r>
              <a:rPr lang="en-US" sz="2800" dirty="0"/>
              <a:t>Functional gastrointestinal disorders are a type of MUCMI characterized by recurrent symptoms that are:</a:t>
            </a:r>
          </a:p>
          <a:p>
            <a:pPr lvl="2"/>
            <a:r>
              <a:rPr lang="en-US" sz="2800" dirty="0"/>
              <a:t>Unexplained by any structural, endoscopic, laboratory, or other objective signs of injury or disease, and</a:t>
            </a:r>
          </a:p>
          <a:p>
            <a:pPr lvl="2"/>
            <a:r>
              <a:rPr lang="en-US" sz="2800" dirty="0"/>
              <a:t>May be related to any part of the gastrointestinal tract</a:t>
            </a:r>
          </a:p>
        </p:txBody>
      </p:sp>
    </p:spTree>
    <p:extLst>
      <p:ext uri="{BB962C8B-B14F-4D97-AF65-F5344CB8AC3E}">
        <p14:creationId xmlns:p14="http://schemas.microsoft.com/office/powerpoint/2010/main" val="2332997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EC5CFEB-2DD6-FB7B-2CBD-58330A439CA3}"/>
              </a:ext>
            </a:extLst>
          </p:cNvPr>
          <p:cNvSpPr>
            <a:spLocks noGrp="1"/>
          </p:cNvSpPr>
          <p:nvPr>
            <p:ph type="sldNum" sz="quarter" idx="12"/>
          </p:nvPr>
        </p:nvSpPr>
        <p:spPr/>
        <p:txBody>
          <a:bodyPr/>
          <a:lstStyle/>
          <a:p>
            <a:fld id="{C263D6C4-4840-40CC-AC84-17E24B3B7BDE}" type="slidenum">
              <a:rPr lang="en-US" noProof="0" smtClean="0"/>
              <a:pPr/>
              <a:t>12</a:t>
            </a:fld>
            <a:endParaRPr lang="en-US" noProof="0" dirty="0"/>
          </a:p>
        </p:txBody>
      </p:sp>
      <p:sp>
        <p:nvSpPr>
          <p:cNvPr id="4" name="TextBox 3">
            <a:extLst>
              <a:ext uri="{FF2B5EF4-FFF2-40B4-BE49-F238E27FC236}">
                <a16:creationId xmlns:a16="http://schemas.microsoft.com/office/drawing/2014/main" id="{42CC3704-6F0F-3188-7A68-96577D6B7127}"/>
              </a:ext>
            </a:extLst>
          </p:cNvPr>
          <p:cNvSpPr txBox="1"/>
          <p:nvPr/>
        </p:nvSpPr>
        <p:spPr>
          <a:xfrm>
            <a:off x="793820" y="552659"/>
            <a:ext cx="10611059" cy="584775"/>
          </a:xfrm>
          <a:prstGeom prst="rect">
            <a:avLst/>
          </a:prstGeom>
          <a:noFill/>
        </p:spPr>
        <p:txBody>
          <a:bodyPr wrap="square" rtlCol="0">
            <a:spAutoFit/>
          </a:bodyPr>
          <a:lstStyle/>
          <a:p>
            <a:r>
              <a:rPr lang="en-US" sz="3200" dirty="0">
                <a:solidFill>
                  <a:schemeClr val="bg1"/>
                </a:solidFill>
              </a:rPr>
              <a:t>Partially Understood Chronic Multi-symptom Illnesses</a:t>
            </a:r>
          </a:p>
        </p:txBody>
      </p:sp>
      <p:sp>
        <p:nvSpPr>
          <p:cNvPr id="5" name="TextBox 4">
            <a:extLst>
              <a:ext uri="{FF2B5EF4-FFF2-40B4-BE49-F238E27FC236}">
                <a16:creationId xmlns:a16="http://schemas.microsoft.com/office/drawing/2014/main" id="{1CF7B8C5-EF4E-256C-17B7-DA343FA10BD7}"/>
              </a:ext>
            </a:extLst>
          </p:cNvPr>
          <p:cNvSpPr txBox="1"/>
          <p:nvPr/>
        </p:nvSpPr>
        <p:spPr>
          <a:xfrm>
            <a:off x="622998" y="1929283"/>
            <a:ext cx="9606224" cy="2585323"/>
          </a:xfrm>
          <a:prstGeom prst="rect">
            <a:avLst/>
          </a:prstGeom>
          <a:noFill/>
        </p:spPr>
        <p:txBody>
          <a:bodyPr wrap="square" rtlCol="0">
            <a:spAutoFit/>
          </a:bodyPr>
          <a:lstStyle/>
          <a:p>
            <a:r>
              <a:rPr lang="en-US" dirty="0">
                <a:solidFill>
                  <a:schemeClr val="bg1"/>
                </a:solidFill>
              </a:rPr>
              <a:t>Chronic multi-symptom illnesses of partially explained etiology and pathophysiology are not considered medically unexplained and cannot be considered a qualifying chronic disability under 38 CFR 3.317</a:t>
            </a:r>
          </a:p>
          <a:p>
            <a:endParaRPr lang="en-US" dirty="0">
              <a:solidFill>
                <a:schemeClr val="bg1"/>
              </a:solidFill>
            </a:endParaRPr>
          </a:p>
          <a:p>
            <a:endParaRPr lang="en-US" dirty="0">
              <a:solidFill>
                <a:schemeClr val="bg1"/>
              </a:solidFill>
            </a:endParaRPr>
          </a:p>
          <a:p>
            <a:r>
              <a:rPr lang="en-US" dirty="0">
                <a:solidFill>
                  <a:schemeClr val="bg1"/>
                </a:solidFill>
              </a:rPr>
              <a:t>Examples:</a:t>
            </a:r>
          </a:p>
          <a:p>
            <a:endParaRPr lang="en-US" dirty="0">
              <a:solidFill>
                <a:schemeClr val="bg1"/>
              </a:solidFill>
            </a:endParaRPr>
          </a:p>
          <a:p>
            <a:pPr marL="742950" lvl="1" indent="-285750">
              <a:buFont typeface="Arial" panose="020B0604020202020204" pitchFamily="34" charset="0"/>
              <a:buChar char="•"/>
            </a:pPr>
            <a:r>
              <a:rPr lang="en-US" dirty="0">
                <a:solidFill>
                  <a:schemeClr val="bg1"/>
                </a:solidFill>
              </a:rPr>
              <a:t>Diabetes</a:t>
            </a:r>
          </a:p>
          <a:p>
            <a:pPr marL="742950" lvl="1" indent="-285750">
              <a:buFont typeface="Arial" panose="020B0604020202020204" pitchFamily="34" charset="0"/>
              <a:buChar char="•"/>
            </a:pPr>
            <a:r>
              <a:rPr lang="en-US" dirty="0">
                <a:solidFill>
                  <a:schemeClr val="bg1"/>
                </a:solidFill>
              </a:rPr>
              <a:t>Multiple sclerosis</a:t>
            </a:r>
          </a:p>
        </p:txBody>
      </p:sp>
    </p:spTree>
    <p:extLst>
      <p:ext uri="{BB962C8B-B14F-4D97-AF65-F5344CB8AC3E}">
        <p14:creationId xmlns:p14="http://schemas.microsoft.com/office/powerpoint/2010/main" val="801308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Symptoms of Functional Gastrointestinal Disorders (FGIDs)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625386"/>
            <a:ext cx="6718300" cy="746026"/>
          </a:xfrm>
        </p:spPr>
        <p:txBody>
          <a:bodyPr/>
          <a:lstStyle/>
          <a:p>
            <a:pPr marL="0" indent="0">
              <a:buNone/>
            </a:pPr>
            <a:r>
              <a:rPr lang="en-US" sz="2000" dirty="0"/>
              <a:t>Characteristic symptoms of a FGID include:</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13</a:t>
            </a:fld>
            <a:endParaRPr lang="en-US" dirty="0"/>
          </a:p>
        </p:txBody>
      </p:sp>
      <p:sp>
        <p:nvSpPr>
          <p:cNvPr id="3" name="TextBox 2">
            <a:extLst>
              <a:ext uri="{FF2B5EF4-FFF2-40B4-BE49-F238E27FC236}">
                <a16:creationId xmlns:a16="http://schemas.microsoft.com/office/drawing/2014/main" id="{BA0C3523-43C0-B2DC-10A4-81C34738C32D}"/>
              </a:ext>
            </a:extLst>
          </p:cNvPr>
          <p:cNvSpPr txBox="1"/>
          <p:nvPr/>
        </p:nvSpPr>
        <p:spPr>
          <a:xfrm>
            <a:off x="444500" y="2743200"/>
            <a:ext cx="6770216" cy="2308324"/>
          </a:xfrm>
          <a:prstGeom prst="rect">
            <a:avLst/>
          </a:prstGeom>
          <a:noFill/>
        </p:spPr>
        <p:txBody>
          <a:bodyPr wrap="square" rtlCol="0">
            <a:spAutoFit/>
          </a:bodyPr>
          <a:lstStyle/>
          <a:p>
            <a:pPr marL="742950" lvl="1" indent="-285750">
              <a:buFont typeface="Arial" panose="020B0604020202020204" pitchFamily="34" charset="0"/>
              <a:buChar char="•"/>
            </a:pPr>
            <a:r>
              <a:rPr lang="en-US" sz="1600" dirty="0">
                <a:solidFill>
                  <a:schemeClr val="bg1"/>
                </a:solidFill>
              </a:rPr>
              <a:t>Abdominal pain</a:t>
            </a:r>
          </a:p>
          <a:p>
            <a:pPr marL="742950" lvl="1" indent="-285750">
              <a:buFont typeface="Arial" panose="020B0604020202020204" pitchFamily="34" charset="0"/>
              <a:buChar char="•"/>
            </a:pPr>
            <a:r>
              <a:rPr lang="en-US" sz="1600" dirty="0">
                <a:solidFill>
                  <a:schemeClr val="bg1"/>
                </a:solidFill>
              </a:rPr>
              <a:t>Substernal burning or pain</a:t>
            </a:r>
          </a:p>
          <a:p>
            <a:pPr marL="742950" lvl="1" indent="-285750">
              <a:buFont typeface="Arial" panose="020B0604020202020204" pitchFamily="34" charset="0"/>
              <a:buChar char="•"/>
            </a:pPr>
            <a:r>
              <a:rPr lang="en-US" sz="1600" dirty="0">
                <a:solidFill>
                  <a:schemeClr val="bg1"/>
                </a:solidFill>
              </a:rPr>
              <a:t>Nausea</a:t>
            </a:r>
          </a:p>
          <a:p>
            <a:pPr marL="742950" lvl="1" indent="-285750">
              <a:buFont typeface="Arial" panose="020B0604020202020204" pitchFamily="34" charset="0"/>
              <a:buChar char="•"/>
            </a:pPr>
            <a:r>
              <a:rPr lang="en-US" sz="1600" dirty="0">
                <a:solidFill>
                  <a:schemeClr val="bg1"/>
                </a:solidFill>
              </a:rPr>
              <a:t>Vomiting	</a:t>
            </a:r>
          </a:p>
          <a:p>
            <a:pPr marL="742950" lvl="1" indent="-285750">
              <a:buFont typeface="Arial" panose="020B0604020202020204" pitchFamily="34" charset="0"/>
              <a:buChar char="•"/>
            </a:pPr>
            <a:r>
              <a:rPr lang="en-US" sz="1600" dirty="0">
                <a:solidFill>
                  <a:schemeClr val="bg1"/>
                </a:solidFill>
              </a:rPr>
              <a:t>Altered bowel habits (diarrhea, constipation)</a:t>
            </a:r>
          </a:p>
          <a:p>
            <a:pPr marL="742950" lvl="1" indent="-285750">
              <a:buFont typeface="Arial" panose="020B0604020202020204" pitchFamily="34" charset="0"/>
              <a:buChar char="•"/>
            </a:pPr>
            <a:r>
              <a:rPr lang="en-US" sz="1600" dirty="0">
                <a:solidFill>
                  <a:schemeClr val="bg1"/>
                </a:solidFill>
              </a:rPr>
              <a:t>Indigestion</a:t>
            </a:r>
          </a:p>
          <a:p>
            <a:pPr marL="742950" lvl="1" indent="-285750">
              <a:buFont typeface="Arial" panose="020B0604020202020204" pitchFamily="34" charset="0"/>
              <a:buChar char="•"/>
            </a:pPr>
            <a:r>
              <a:rPr lang="en-US" sz="1600" dirty="0">
                <a:solidFill>
                  <a:schemeClr val="bg1"/>
                </a:solidFill>
              </a:rPr>
              <a:t>Bloating</a:t>
            </a:r>
          </a:p>
          <a:p>
            <a:pPr marL="742950" lvl="1" indent="-285750">
              <a:buFont typeface="Arial" panose="020B0604020202020204" pitchFamily="34" charset="0"/>
              <a:buChar char="•"/>
            </a:pPr>
            <a:r>
              <a:rPr lang="en-US" sz="1600" dirty="0">
                <a:solidFill>
                  <a:schemeClr val="bg1"/>
                </a:solidFill>
              </a:rPr>
              <a:t>Postprandial fullness</a:t>
            </a:r>
          </a:p>
          <a:p>
            <a:pPr marL="742950" lvl="1" indent="-285750">
              <a:buFont typeface="Arial" panose="020B0604020202020204" pitchFamily="34" charset="0"/>
              <a:buChar char="•"/>
            </a:pPr>
            <a:r>
              <a:rPr lang="en-US" sz="1600" dirty="0">
                <a:solidFill>
                  <a:schemeClr val="bg1"/>
                </a:solidFill>
              </a:rPr>
              <a:t>Painful or difficult swallowing</a:t>
            </a:r>
          </a:p>
        </p:txBody>
      </p:sp>
    </p:spTree>
    <p:extLst>
      <p:ext uri="{BB962C8B-B14F-4D97-AF65-F5344CB8AC3E}">
        <p14:creationId xmlns:p14="http://schemas.microsoft.com/office/powerpoint/2010/main" val="3733486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95239-2BA4-4219-8131-4E3D941D752A}"/>
              </a:ext>
            </a:extLst>
          </p:cNvPr>
          <p:cNvSpPr>
            <a:spLocks noGrp="1"/>
          </p:cNvSpPr>
          <p:nvPr>
            <p:ph type="title"/>
          </p:nvPr>
        </p:nvSpPr>
        <p:spPr/>
        <p:txBody>
          <a:bodyPr/>
          <a:lstStyle/>
          <a:p>
            <a:r>
              <a:rPr lang="en-US" dirty="0"/>
              <a:t>Functional Gastrointestinal Disorder (FGID) diagnoses</a:t>
            </a:r>
          </a:p>
        </p:txBody>
      </p:sp>
      <p:sp>
        <p:nvSpPr>
          <p:cNvPr id="3" name="Slide Number Placeholder 2">
            <a:extLst>
              <a:ext uri="{FF2B5EF4-FFF2-40B4-BE49-F238E27FC236}">
                <a16:creationId xmlns:a16="http://schemas.microsoft.com/office/drawing/2014/main" id="{48EDD872-03B7-4B49-807C-4BBDD4A155E8}"/>
              </a:ext>
            </a:extLst>
          </p:cNvPr>
          <p:cNvSpPr>
            <a:spLocks noGrp="1"/>
          </p:cNvSpPr>
          <p:nvPr>
            <p:ph type="sldNum" sz="quarter" idx="12"/>
          </p:nvPr>
        </p:nvSpPr>
        <p:spPr/>
        <p:txBody>
          <a:bodyPr/>
          <a:lstStyle/>
          <a:p>
            <a:fld id="{C263D6C4-4840-40CC-AC84-17E24B3B7BDE}" type="slidenum">
              <a:rPr lang="en-US" noProof="0" smtClean="0"/>
              <a:pPr/>
              <a:t>14</a:t>
            </a:fld>
            <a:endParaRPr lang="en-US" noProof="0" dirty="0"/>
          </a:p>
        </p:txBody>
      </p:sp>
      <p:sp>
        <p:nvSpPr>
          <p:cNvPr id="4" name="Text Placeholder 3">
            <a:extLst>
              <a:ext uri="{FF2B5EF4-FFF2-40B4-BE49-F238E27FC236}">
                <a16:creationId xmlns:a16="http://schemas.microsoft.com/office/drawing/2014/main" id="{E2F049D8-7EEE-414D-860C-03F64783D48D}"/>
              </a:ext>
            </a:extLst>
          </p:cNvPr>
          <p:cNvSpPr>
            <a:spLocks noGrp="1"/>
          </p:cNvSpPr>
          <p:nvPr>
            <p:ph type="body" sz="quarter" idx="13"/>
          </p:nvPr>
        </p:nvSpPr>
        <p:spPr>
          <a:xfrm>
            <a:off x="444499" y="1625385"/>
            <a:ext cx="11214099" cy="4093243"/>
          </a:xfrm>
        </p:spPr>
        <p:txBody>
          <a:bodyPr/>
          <a:lstStyle/>
          <a:p>
            <a:pPr marL="457200" lvl="1" indent="0">
              <a:buNone/>
            </a:pPr>
            <a:r>
              <a:rPr lang="en-US" sz="1800" dirty="0"/>
              <a:t>FGID diagnoses include:</a:t>
            </a:r>
          </a:p>
          <a:p>
            <a:pPr lvl="1"/>
            <a:r>
              <a:rPr lang="en-US" sz="1800" dirty="0"/>
              <a:t>Irritable bowl syndrome</a:t>
            </a:r>
          </a:p>
          <a:p>
            <a:pPr lvl="1"/>
            <a:r>
              <a:rPr lang="en-US" sz="1800" dirty="0"/>
              <a:t>Functional</a:t>
            </a:r>
          </a:p>
          <a:p>
            <a:pPr lvl="2"/>
            <a:r>
              <a:rPr lang="en-US" sz="1600" dirty="0"/>
              <a:t>Dyspepsia</a:t>
            </a:r>
          </a:p>
          <a:p>
            <a:pPr lvl="2"/>
            <a:r>
              <a:rPr lang="en-US" sz="1600" dirty="0"/>
              <a:t>Vomiting</a:t>
            </a:r>
          </a:p>
          <a:p>
            <a:pPr lvl="2"/>
            <a:r>
              <a:rPr lang="en-US" sz="1600" dirty="0"/>
              <a:t>Constipation</a:t>
            </a:r>
          </a:p>
          <a:p>
            <a:pPr lvl="2"/>
            <a:r>
              <a:rPr lang="en-US" sz="1600" dirty="0"/>
              <a:t>Bloating</a:t>
            </a:r>
          </a:p>
          <a:p>
            <a:pPr lvl="2"/>
            <a:r>
              <a:rPr lang="en-US" sz="1600" dirty="0"/>
              <a:t>Abdominal pain syndrome</a:t>
            </a:r>
          </a:p>
          <a:p>
            <a:pPr lvl="2"/>
            <a:r>
              <a:rPr lang="en-US" sz="1600" dirty="0"/>
              <a:t>Dysphagia</a:t>
            </a:r>
          </a:p>
          <a:p>
            <a:pPr marL="914400" lvl="2" indent="0">
              <a:buNone/>
            </a:pPr>
            <a:endParaRPr lang="en-US" sz="1600" dirty="0"/>
          </a:p>
          <a:p>
            <a:pPr marL="457200" lvl="1" indent="0">
              <a:buNone/>
            </a:pPr>
            <a:r>
              <a:rPr lang="en-US" sz="1600" dirty="0"/>
              <a:t>A diagnosis of a FGID normally requires symptom onset of at least six months prior to diagnosis and the presence of symptoms sufficient to diagnose the specific disorder at least three months prior to diagnosis</a:t>
            </a:r>
          </a:p>
        </p:txBody>
      </p:sp>
    </p:spTree>
    <p:extLst>
      <p:ext uri="{BB962C8B-B14F-4D97-AF65-F5344CB8AC3E}">
        <p14:creationId xmlns:p14="http://schemas.microsoft.com/office/powerpoint/2010/main" val="2718651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Functional Gastrointestinal Disorders Continued</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2009670"/>
            <a:ext cx="10608687" cy="3708958"/>
          </a:xfrm>
        </p:spPr>
        <p:txBody>
          <a:bodyPr/>
          <a:lstStyle/>
          <a:p>
            <a:pPr marL="0" indent="0">
              <a:buNone/>
            </a:pPr>
            <a:r>
              <a:rPr lang="en-US" sz="2000" dirty="0"/>
              <a:t>Functional gastrointestinal diseases do not include structural gastrointestinal diseases.   These conditions are considered organic or structural diseases characterized by abnormalities seen on X-ray, endoscopy, or through laboratory tests.  Examples of structural gastrointestinal diseases include:</a:t>
            </a:r>
          </a:p>
          <a:p>
            <a:pPr marL="0" indent="0">
              <a:buNone/>
            </a:pPr>
            <a:endParaRPr lang="en-US" sz="2000" dirty="0"/>
          </a:p>
          <a:p>
            <a:pPr lvl="1"/>
            <a:r>
              <a:rPr lang="en-US" sz="1800" dirty="0"/>
              <a:t>Ulcerative colitis</a:t>
            </a:r>
          </a:p>
          <a:p>
            <a:pPr lvl="1"/>
            <a:r>
              <a:rPr lang="en-US" sz="1800" dirty="0"/>
              <a:t>Crohn’s disease</a:t>
            </a:r>
          </a:p>
          <a:p>
            <a:pPr lvl="1"/>
            <a:r>
              <a:rPr lang="en-US" sz="1800" dirty="0"/>
              <a:t>Gastroesophageal reflux disease (GERD)</a:t>
            </a:r>
          </a:p>
          <a:p>
            <a:pPr marL="0" indent="0">
              <a:buNone/>
            </a:pPr>
            <a:endParaRPr lang="en-US" dirty="0"/>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15</a:t>
            </a:fld>
            <a:endParaRPr lang="en-US" dirty="0"/>
          </a:p>
        </p:txBody>
      </p:sp>
    </p:spTree>
    <p:extLst>
      <p:ext uri="{BB962C8B-B14F-4D97-AF65-F5344CB8AC3E}">
        <p14:creationId xmlns:p14="http://schemas.microsoft.com/office/powerpoint/2010/main" val="349286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EEF3-5C8A-5E77-8869-7858CACCCBE3}"/>
              </a:ext>
            </a:extLst>
          </p:cNvPr>
          <p:cNvSpPr>
            <a:spLocks noGrp="1"/>
          </p:cNvSpPr>
          <p:nvPr>
            <p:ph type="title"/>
          </p:nvPr>
        </p:nvSpPr>
        <p:spPr/>
        <p:txBody>
          <a:bodyPr/>
          <a:lstStyle/>
          <a:p>
            <a:r>
              <a:rPr lang="en-US" dirty="0"/>
              <a:t>Historical Processing of MUCMI/Undiagnosed Illness Claims</a:t>
            </a:r>
          </a:p>
        </p:txBody>
      </p:sp>
      <p:sp>
        <p:nvSpPr>
          <p:cNvPr id="3" name="Slide Number Placeholder 2">
            <a:extLst>
              <a:ext uri="{FF2B5EF4-FFF2-40B4-BE49-F238E27FC236}">
                <a16:creationId xmlns:a16="http://schemas.microsoft.com/office/drawing/2014/main" id="{385B0FCB-D464-1636-DC70-2CE9CFF8E96A}"/>
              </a:ext>
            </a:extLst>
          </p:cNvPr>
          <p:cNvSpPr>
            <a:spLocks noGrp="1"/>
          </p:cNvSpPr>
          <p:nvPr>
            <p:ph type="sldNum" sz="quarter" idx="12"/>
          </p:nvPr>
        </p:nvSpPr>
        <p:spPr/>
        <p:txBody>
          <a:bodyPr/>
          <a:lstStyle/>
          <a:p>
            <a:fld id="{C263D6C4-4840-40CC-AC84-17E24B3B7BDE}" type="slidenum">
              <a:rPr lang="en-US" noProof="0" smtClean="0"/>
              <a:pPr/>
              <a:t>16</a:t>
            </a:fld>
            <a:endParaRPr lang="en-US" noProof="0" dirty="0"/>
          </a:p>
        </p:txBody>
      </p:sp>
      <p:sp>
        <p:nvSpPr>
          <p:cNvPr id="4" name="Text Placeholder 3">
            <a:extLst>
              <a:ext uri="{FF2B5EF4-FFF2-40B4-BE49-F238E27FC236}">
                <a16:creationId xmlns:a16="http://schemas.microsoft.com/office/drawing/2014/main" id="{ADB85192-4FCE-CAD0-829D-3F4F20DFD767}"/>
              </a:ext>
            </a:extLst>
          </p:cNvPr>
          <p:cNvSpPr>
            <a:spLocks noGrp="1"/>
          </p:cNvSpPr>
          <p:nvPr>
            <p:ph type="body" sz="quarter" idx="13"/>
          </p:nvPr>
        </p:nvSpPr>
        <p:spPr>
          <a:xfrm>
            <a:off x="514839" y="1650144"/>
            <a:ext cx="10930234" cy="4238190"/>
          </a:xfrm>
        </p:spPr>
        <p:txBody>
          <a:bodyPr/>
          <a:lstStyle/>
          <a:p>
            <a:pPr marL="0" indent="0">
              <a:buNone/>
            </a:pPr>
            <a:r>
              <a:rPr lang="en-US" sz="2000" dirty="0"/>
              <a:t>Prior to the passage of the PACT Act (August 10, 2022), undiagnosed illness/MUCMI claims had several important processing differences.</a:t>
            </a:r>
          </a:p>
          <a:p>
            <a:pPr marL="0" indent="0">
              <a:buNone/>
            </a:pPr>
            <a:endParaRPr lang="en-US" sz="2000" dirty="0"/>
          </a:p>
          <a:p>
            <a:pPr lvl="1"/>
            <a:r>
              <a:rPr lang="en-US" sz="1800" dirty="0"/>
              <a:t>38 CFR 3.317 required that a disability warrant a 10 percent evaluation or higher before entitlement existed.</a:t>
            </a:r>
          </a:p>
          <a:p>
            <a:pPr lvl="1"/>
            <a:r>
              <a:rPr lang="en-US" sz="1800" dirty="0"/>
              <a:t>Service locations were limited to the Southwest Asia Theater of Operations (SWATO)</a:t>
            </a:r>
          </a:p>
          <a:p>
            <a:pPr marL="457200" lvl="1" indent="0">
              <a:buNone/>
            </a:pPr>
            <a:endParaRPr lang="en-US" sz="1800" dirty="0"/>
          </a:p>
          <a:p>
            <a:pPr marL="0" indent="0">
              <a:buNone/>
            </a:pPr>
            <a:r>
              <a:rPr lang="en-US" sz="2000" dirty="0"/>
              <a:t>When reviewing historical rating decisions, it is important to keep this in mind.  These differences do not represent CUEs and claims related to CUE because of these historical denials are not subject to retroactive correction.</a:t>
            </a:r>
          </a:p>
          <a:p>
            <a:pPr lvl="1"/>
            <a:endParaRPr lang="en-US" sz="1800" dirty="0"/>
          </a:p>
        </p:txBody>
      </p:sp>
    </p:spTree>
    <p:extLst>
      <p:ext uri="{BB962C8B-B14F-4D97-AF65-F5344CB8AC3E}">
        <p14:creationId xmlns:p14="http://schemas.microsoft.com/office/powerpoint/2010/main" val="3149796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34BFB-CC84-480F-BF13-9A0A8EDE3866}"/>
              </a:ext>
            </a:extLst>
          </p:cNvPr>
          <p:cNvSpPr>
            <a:spLocks noGrp="1"/>
          </p:cNvSpPr>
          <p:nvPr>
            <p:ph type="title"/>
          </p:nvPr>
        </p:nvSpPr>
        <p:spPr/>
        <p:txBody>
          <a:bodyPr/>
          <a:lstStyle/>
          <a:p>
            <a:r>
              <a:rPr lang="en-US" dirty="0"/>
              <a:t>Impact of PACT</a:t>
            </a:r>
          </a:p>
        </p:txBody>
      </p:sp>
      <p:sp>
        <p:nvSpPr>
          <p:cNvPr id="3" name="Slide Number Placeholder 2">
            <a:extLst>
              <a:ext uri="{FF2B5EF4-FFF2-40B4-BE49-F238E27FC236}">
                <a16:creationId xmlns:a16="http://schemas.microsoft.com/office/drawing/2014/main" id="{5BA49D5E-065C-4FD8-BD14-81803E48641B}"/>
              </a:ext>
            </a:extLst>
          </p:cNvPr>
          <p:cNvSpPr>
            <a:spLocks noGrp="1"/>
          </p:cNvSpPr>
          <p:nvPr>
            <p:ph type="sldNum" sz="quarter" idx="12"/>
          </p:nvPr>
        </p:nvSpPr>
        <p:spPr/>
        <p:txBody>
          <a:bodyPr/>
          <a:lstStyle/>
          <a:p>
            <a:fld id="{C263D6C4-4840-40CC-AC84-17E24B3B7BDE}" type="slidenum">
              <a:rPr lang="en-US" noProof="0" smtClean="0"/>
              <a:pPr/>
              <a:t>17</a:t>
            </a:fld>
            <a:endParaRPr lang="en-US" noProof="0" dirty="0"/>
          </a:p>
        </p:txBody>
      </p:sp>
      <p:graphicFrame>
        <p:nvGraphicFramePr>
          <p:cNvPr id="7" name="Table 7">
            <a:extLst>
              <a:ext uri="{FF2B5EF4-FFF2-40B4-BE49-F238E27FC236}">
                <a16:creationId xmlns:a16="http://schemas.microsoft.com/office/drawing/2014/main" id="{6205A7C0-D6AC-4235-BAC1-76D4A35A2294}"/>
              </a:ext>
            </a:extLst>
          </p:cNvPr>
          <p:cNvGraphicFramePr>
            <a:graphicFrameLocks noGrp="1"/>
          </p:cNvGraphicFramePr>
          <p:nvPr>
            <p:extLst>
              <p:ext uri="{D42A27DB-BD31-4B8C-83A1-F6EECF244321}">
                <p14:modId xmlns:p14="http://schemas.microsoft.com/office/powerpoint/2010/main" val="1202033269"/>
              </p:ext>
            </p:extLst>
          </p:nvPr>
        </p:nvGraphicFramePr>
        <p:xfrm>
          <a:off x="742735" y="2069244"/>
          <a:ext cx="10706529" cy="2931160"/>
        </p:xfrm>
        <a:graphic>
          <a:graphicData uri="http://schemas.openxmlformats.org/drawingml/2006/table">
            <a:tbl>
              <a:tblPr firstRow="1" bandRow="1">
                <a:tableStyleId>{5C22544A-7EE6-4342-B048-85BDC9FD1C3A}</a:tableStyleId>
              </a:tblPr>
              <a:tblGrid>
                <a:gridCol w="3181993">
                  <a:extLst>
                    <a:ext uri="{9D8B030D-6E8A-4147-A177-3AD203B41FA5}">
                      <a16:colId xmlns:a16="http://schemas.microsoft.com/office/drawing/2014/main" val="1405424357"/>
                    </a:ext>
                  </a:extLst>
                </a:gridCol>
                <a:gridCol w="3695272">
                  <a:extLst>
                    <a:ext uri="{9D8B030D-6E8A-4147-A177-3AD203B41FA5}">
                      <a16:colId xmlns:a16="http://schemas.microsoft.com/office/drawing/2014/main" val="1418153415"/>
                    </a:ext>
                  </a:extLst>
                </a:gridCol>
                <a:gridCol w="3829264">
                  <a:extLst>
                    <a:ext uri="{9D8B030D-6E8A-4147-A177-3AD203B41FA5}">
                      <a16:colId xmlns:a16="http://schemas.microsoft.com/office/drawing/2014/main" val="1545096359"/>
                    </a:ext>
                  </a:extLst>
                </a:gridCol>
              </a:tblGrid>
              <a:tr h="370840">
                <a:tc>
                  <a:txBody>
                    <a:bodyPr/>
                    <a:lstStyle/>
                    <a:p>
                      <a:endParaRPr lang="en-US" dirty="0"/>
                    </a:p>
                  </a:txBody>
                  <a:tcPr/>
                </a:tc>
                <a:tc>
                  <a:txBody>
                    <a:bodyPr/>
                    <a:lstStyle/>
                    <a:p>
                      <a:pPr algn="ctr"/>
                      <a:r>
                        <a:rPr lang="en-US" dirty="0"/>
                        <a:t>Before PACT Act</a:t>
                      </a:r>
                    </a:p>
                  </a:txBody>
                  <a:tcPr/>
                </a:tc>
                <a:tc>
                  <a:txBody>
                    <a:bodyPr/>
                    <a:lstStyle/>
                    <a:p>
                      <a:pPr algn="ctr"/>
                      <a:r>
                        <a:rPr lang="en-US" dirty="0"/>
                        <a:t>After PACT Act</a:t>
                      </a:r>
                    </a:p>
                  </a:txBody>
                  <a:tcPr/>
                </a:tc>
                <a:extLst>
                  <a:ext uri="{0D108BD9-81ED-4DB2-BD59-A6C34878D82A}">
                    <a16:rowId xmlns:a16="http://schemas.microsoft.com/office/drawing/2014/main" val="1142539174"/>
                  </a:ext>
                </a:extLst>
              </a:tr>
              <a:tr h="370840">
                <a:tc>
                  <a:txBody>
                    <a:bodyPr/>
                    <a:lstStyle/>
                    <a:p>
                      <a:r>
                        <a:rPr lang="en-US" sz="1600" b="1" dirty="0"/>
                        <a:t>Qualifying Service for Persian Gulf Veteran Status</a:t>
                      </a:r>
                    </a:p>
                  </a:txBody>
                  <a:tcPr/>
                </a:tc>
                <a:tc>
                  <a:txBody>
                    <a:bodyPr/>
                    <a:lstStyle/>
                    <a:p>
                      <a:r>
                        <a:rPr lang="en-US" sz="1600" dirty="0"/>
                        <a:t>Limited to Southwest Asia Theater of Operations</a:t>
                      </a:r>
                    </a:p>
                  </a:txBody>
                  <a:tcPr/>
                </a:tc>
                <a:tc>
                  <a:txBody>
                    <a:bodyPr/>
                    <a:lstStyle/>
                    <a:p>
                      <a:r>
                        <a:rPr lang="en-US" sz="1600" dirty="0"/>
                        <a:t>Also includes Afghanistan, Israel, Egypt, Turkey, Syria, and Jordan</a:t>
                      </a:r>
                    </a:p>
                  </a:txBody>
                  <a:tcPr/>
                </a:tc>
                <a:extLst>
                  <a:ext uri="{0D108BD9-81ED-4DB2-BD59-A6C34878D82A}">
                    <a16:rowId xmlns:a16="http://schemas.microsoft.com/office/drawing/2014/main" val="3444648112"/>
                  </a:ext>
                </a:extLst>
              </a:tr>
              <a:tr h="370840">
                <a:tc>
                  <a:txBody>
                    <a:bodyPr/>
                    <a:lstStyle/>
                    <a:p>
                      <a:r>
                        <a:rPr lang="en-US" sz="1600" b="1" dirty="0"/>
                        <a:t>Manifestation period</a:t>
                      </a:r>
                    </a:p>
                  </a:txBody>
                  <a:tcPr/>
                </a:tc>
                <a:tc>
                  <a:txBody>
                    <a:bodyPr/>
                    <a:lstStyle/>
                    <a:p>
                      <a:r>
                        <a:rPr lang="en-US" sz="1600" dirty="0"/>
                        <a:t>Manifest no later than </a:t>
                      </a:r>
                      <a:br>
                        <a:rPr lang="en-US" sz="1600" dirty="0"/>
                      </a:br>
                      <a:r>
                        <a:rPr lang="en-US" sz="1600" dirty="0"/>
                        <a:t>December 31, 2026</a:t>
                      </a:r>
                    </a:p>
                  </a:txBody>
                  <a:tcPr/>
                </a:tc>
                <a:tc>
                  <a:txBody>
                    <a:bodyPr/>
                    <a:lstStyle/>
                    <a:p>
                      <a:r>
                        <a:rPr lang="en-US" sz="1600" dirty="0"/>
                        <a:t>Manifest at any time</a:t>
                      </a:r>
                    </a:p>
                  </a:txBody>
                  <a:tcPr/>
                </a:tc>
                <a:extLst>
                  <a:ext uri="{0D108BD9-81ED-4DB2-BD59-A6C34878D82A}">
                    <a16:rowId xmlns:a16="http://schemas.microsoft.com/office/drawing/2014/main" val="642339704"/>
                  </a:ext>
                </a:extLst>
              </a:tr>
              <a:tr h="370840">
                <a:tc>
                  <a:txBody>
                    <a:bodyPr/>
                    <a:lstStyle/>
                    <a:p>
                      <a:r>
                        <a:rPr lang="en-US" sz="1600" b="1" dirty="0"/>
                        <a:t>Degree of Disability</a:t>
                      </a:r>
                    </a:p>
                  </a:txBody>
                  <a:tcPr/>
                </a:tc>
                <a:tc>
                  <a:txBody>
                    <a:bodyPr/>
                    <a:lstStyle/>
                    <a:p>
                      <a:r>
                        <a:rPr lang="en-US" sz="1600" dirty="0"/>
                        <a:t>Manifest to degree of 10 percent or more</a:t>
                      </a:r>
                    </a:p>
                  </a:txBody>
                  <a:tcPr/>
                </a:tc>
                <a:tc>
                  <a:txBody>
                    <a:bodyPr/>
                    <a:lstStyle/>
                    <a:p>
                      <a:r>
                        <a:rPr lang="en-US" sz="1600" dirty="0"/>
                        <a:t>Manifest to any degree (including non compensable)</a:t>
                      </a:r>
                    </a:p>
                  </a:txBody>
                  <a:tcPr/>
                </a:tc>
                <a:extLst>
                  <a:ext uri="{0D108BD9-81ED-4DB2-BD59-A6C34878D82A}">
                    <a16:rowId xmlns:a16="http://schemas.microsoft.com/office/drawing/2014/main" val="4159913570"/>
                  </a:ext>
                </a:extLst>
              </a:tr>
              <a:tr h="370840">
                <a:tc>
                  <a:txBody>
                    <a:bodyPr/>
                    <a:lstStyle/>
                    <a:p>
                      <a:r>
                        <a:rPr lang="en-US" sz="1600" b="1" dirty="0"/>
                        <a:t>Authority</a:t>
                      </a:r>
                    </a:p>
                  </a:txBody>
                  <a:tcPr/>
                </a:tc>
                <a:tc>
                  <a:txBody>
                    <a:bodyPr/>
                    <a:lstStyle/>
                    <a:p>
                      <a:r>
                        <a:rPr lang="en-US" sz="1600" dirty="0"/>
                        <a:t>38 CFR 3.317 effective </a:t>
                      </a:r>
                      <a:br>
                        <a:rPr lang="en-US" sz="1600" dirty="0"/>
                      </a:br>
                      <a:r>
                        <a:rPr lang="en-US" sz="1600" dirty="0"/>
                        <a:t>November 2, 1994 (undiagnosed illnesses) and March 1, 2002 (MUCMI)</a:t>
                      </a:r>
                    </a:p>
                  </a:txBody>
                  <a:tcPr/>
                </a:tc>
                <a:tc>
                  <a:txBody>
                    <a:bodyPr/>
                    <a:lstStyle/>
                    <a:p>
                      <a:r>
                        <a:rPr lang="en-US" sz="1600" dirty="0"/>
                        <a:t>38 U.S.C  1117 effective </a:t>
                      </a:r>
                      <a:br>
                        <a:rPr lang="en-US" sz="1600" dirty="0"/>
                      </a:br>
                      <a:r>
                        <a:rPr lang="en-US" sz="1600" dirty="0"/>
                        <a:t>August 10, 2022</a:t>
                      </a:r>
                    </a:p>
                  </a:txBody>
                  <a:tcPr/>
                </a:tc>
                <a:extLst>
                  <a:ext uri="{0D108BD9-81ED-4DB2-BD59-A6C34878D82A}">
                    <a16:rowId xmlns:a16="http://schemas.microsoft.com/office/drawing/2014/main" val="2469447589"/>
                  </a:ext>
                </a:extLst>
              </a:tr>
            </a:tbl>
          </a:graphicData>
        </a:graphic>
      </p:graphicFrame>
      <p:sp>
        <p:nvSpPr>
          <p:cNvPr id="4" name="Rectangle 3">
            <a:extLst>
              <a:ext uri="{FF2B5EF4-FFF2-40B4-BE49-F238E27FC236}">
                <a16:creationId xmlns:a16="http://schemas.microsoft.com/office/drawing/2014/main" id="{151F32C5-91BE-40E1-AD52-43AA4796E737}"/>
              </a:ext>
            </a:extLst>
          </p:cNvPr>
          <p:cNvSpPr/>
          <p:nvPr/>
        </p:nvSpPr>
        <p:spPr>
          <a:xfrm>
            <a:off x="742735" y="2069244"/>
            <a:ext cx="10706529" cy="2931160"/>
          </a:xfrm>
          <a:prstGeom prst="rect">
            <a:avLst/>
          </a:prstGeom>
          <a:noFill/>
          <a:ln w="57150">
            <a:solidFill>
              <a:srgbClr val="63B7C6"/>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noFill/>
            </a:endParaRPr>
          </a:p>
        </p:txBody>
      </p:sp>
    </p:spTree>
    <p:extLst>
      <p:ext uri="{BB962C8B-B14F-4D97-AF65-F5344CB8AC3E}">
        <p14:creationId xmlns:p14="http://schemas.microsoft.com/office/powerpoint/2010/main" val="3807547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3B7F7-AF95-3093-B4C6-879116E38785}"/>
              </a:ext>
            </a:extLst>
          </p:cNvPr>
          <p:cNvSpPr>
            <a:spLocks noGrp="1"/>
          </p:cNvSpPr>
          <p:nvPr>
            <p:ph type="title"/>
          </p:nvPr>
        </p:nvSpPr>
        <p:spPr/>
        <p:txBody>
          <a:bodyPr/>
          <a:lstStyle/>
          <a:p>
            <a:r>
              <a:rPr lang="en-US" dirty="0"/>
              <a:t>Undiagnosed Illness/MUCMI Best Practices</a:t>
            </a:r>
          </a:p>
        </p:txBody>
      </p:sp>
      <p:sp>
        <p:nvSpPr>
          <p:cNvPr id="3" name="Slide Number Placeholder 2">
            <a:extLst>
              <a:ext uri="{FF2B5EF4-FFF2-40B4-BE49-F238E27FC236}">
                <a16:creationId xmlns:a16="http://schemas.microsoft.com/office/drawing/2014/main" id="{7FF4E821-FF13-6F80-8624-9A8900C289F3}"/>
              </a:ext>
            </a:extLst>
          </p:cNvPr>
          <p:cNvSpPr>
            <a:spLocks noGrp="1"/>
          </p:cNvSpPr>
          <p:nvPr>
            <p:ph type="sldNum" sz="quarter" idx="12"/>
          </p:nvPr>
        </p:nvSpPr>
        <p:spPr/>
        <p:txBody>
          <a:bodyPr/>
          <a:lstStyle/>
          <a:p>
            <a:fld id="{C263D6C4-4840-40CC-AC84-17E24B3B7BDE}" type="slidenum">
              <a:rPr lang="en-US" noProof="0" smtClean="0"/>
              <a:pPr/>
              <a:t>18</a:t>
            </a:fld>
            <a:endParaRPr lang="en-US" noProof="0" dirty="0"/>
          </a:p>
        </p:txBody>
      </p:sp>
      <p:sp>
        <p:nvSpPr>
          <p:cNvPr id="4" name="Text Placeholder 3">
            <a:extLst>
              <a:ext uri="{FF2B5EF4-FFF2-40B4-BE49-F238E27FC236}">
                <a16:creationId xmlns:a16="http://schemas.microsoft.com/office/drawing/2014/main" id="{52A84CBF-ED53-C10F-EB4D-1A18BEE63001}"/>
              </a:ext>
            </a:extLst>
          </p:cNvPr>
          <p:cNvSpPr>
            <a:spLocks noGrp="1"/>
          </p:cNvSpPr>
          <p:nvPr>
            <p:ph type="body" sz="quarter" idx="13"/>
          </p:nvPr>
        </p:nvSpPr>
        <p:spPr>
          <a:xfrm>
            <a:off x="533400" y="1504805"/>
            <a:ext cx="10951866" cy="4916092"/>
          </a:xfrm>
        </p:spPr>
        <p:txBody>
          <a:bodyPr/>
          <a:lstStyle/>
          <a:p>
            <a:pPr marL="457200" indent="-457200">
              <a:buFont typeface="+mj-lt"/>
              <a:buAutoNum type="arabicPeriod"/>
            </a:pPr>
            <a:r>
              <a:rPr lang="en-US" sz="2000" dirty="0"/>
              <a:t>Claim a disability or provide testimony of a disability.  Simply having an exposure or claiming an undiagnosed illness without any context does not constitute a substantially complete claim.</a:t>
            </a:r>
          </a:p>
          <a:p>
            <a:pPr marL="457200" indent="-457200">
              <a:buFont typeface="+mj-lt"/>
              <a:buAutoNum type="arabicPeriod"/>
            </a:pPr>
            <a:r>
              <a:rPr lang="en-US" sz="2000" dirty="0"/>
              <a:t>Provide medical evidence or a medical history to establish chronicity.  Undiagnosed illness claims or MUCMI claims require a period of chronicity (6 months of symptoms) in order to be considered a disability under 38 CFR 3.317 or 38 USC 1117.  If medical evidence is unavailable, provide testimony explaining the type and duration of symptoms.</a:t>
            </a:r>
          </a:p>
          <a:p>
            <a:pPr marL="457200" indent="-457200">
              <a:buFont typeface="+mj-lt"/>
              <a:buAutoNum type="arabicPeriod"/>
            </a:pPr>
            <a:r>
              <a:rPr lang="en-US" sz="2000" dirty="0"/>
              <a:t>Provide corroborating testimony, especially if there is a lack of objective medical records</a:t>
            </a:r>
          </a:p>
          <a:p>
            <a:pPr marL="457200" indent="-457200">
              <a:buFont typeface="+mj-lt"/>
              <a:buAutoNum type="arabicPeriod"/>
            </a:pPr>
            <a:r>
              <a:rPr lang="en-US" sz="2000" dirty="0"/>
              <a:t>Provide the location of service and/or the circumstances under which the veteran was in a qualifying location.  </a:t>
            </a:r>
          </a:p>
          <a:p>
            <a:pPr marL="457200" indent="-457200">
              <a:buFont typeface="+mj-lt"/>
              <a:buAutoNum type="arabicPeriod"/>
            </a:pPr>
            <a:r>
              <a:rPr lang="en-US" sz="2000" dirty="0"/>
              <a:t>Attend scheduled examinations.  </a:t>
            </a:r>
          </a:p>
          <a:p>
            <a:pPr marL="457200" indent="-457200">
              <a:buFont typeface="+mj-lt"/>
              <a:buAutoNum type="arabicPeriod"/>
            </a:pPr>
            <a:r>
              <a:rPr lang="en-US" sz="2000" dirty="0"/>
              <a:t>Remember that the laws and qualifying requirements have evolved over time.  What is viable entitlement now may not have existed at the time a prior claim was filed.</a:t>
            </a:r>
          </a:p>
          <a:p>
            <a:pPr marL="457200" indent="-457200">
              <a:buFont typeface="+mj-lt"/>
              <a:buAutoNum type="arabicPeriod"/>
            </a:pPr>
            <a:endParaRPr lang="en-US" sz="2000" dirty="0"/>
          </a:p>
          <a:p>
            <a:pPr marL="457200" indent="-457200">
              <a:buFont typeface="+mj-lt"/>
              <a:buAutoNum type="arabicPeriod"/>
            </a:pPr>
            <a:endParaRPr lang="en-US" sz="2000" dirty="0"/>
          </a:p>
        </p:txBody>
      </p:sp>
    </p:spTree>
    <p:extLst>
      <p:ext uri="{BB962C8B-B14F-4D97-AF65-F5344CB8AC3E}">
        <p14:creationId xmlns:p14="http://schemas.microsoft.com/office/powerpoint/2010/main" val="1189795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p:txBody>
          <a:bodyPr/>
          <a:lstStyle/>
          <a:p>
            <a:r>
              <a:rPr lang="en-US" dirty="0"/>
              <a:t>Questions?</a:t>
            </a:r>
            <a:endParaRPr lang="en-GB" dirty="0"/>
          </a:p>
        </p:txBody>
      </p:sp>
    </p:spTree>
    <p:extLst>
      <p:ext uri="{BB962C8B-B14F-4D97-AF65-F5344CB8AC3E}">
        <p14:creationId xmlns:p14="http://schemas.microsoft.com/office/powerpoint/2010/main" val="4406968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A2DDCAC-ED6B-45E0-8E98-F22D2B98E50F}"/>
              </a:ext>
            </a:extLst>
          </p:cNvPr>
          <p:cNvSpPr>
            <a:spLocks noGrp="1"/>
          </p:cNvSpPr>
          <p:nvPr>
            <p:ph type="title"/>
          </p:nvPr>
        </p:nvSpPr>
        <p:spPr/>
        <p:txBody>
          <a:bodyPr/>
          <a:lstStyle/>
          <a:p>
            <a:r>
              <a:rPr lang="en-US" dirty="0"/>
              <a:t>References</a:t>
            </a:r>
          </a:p>
        </p:txBody>
      </p:sp>
      <p:sp>
        <p:nvSpPr>
          <p:cNvPr id="3" name="Slide Number Placeholder 2">
            <a:extLst>
              <a:ext uri="{FF2B5EF4-FFF2-40B4-BE49-F238E27FC236}">
                <a16:creationId xmlns:a16="http://schemas.microsoft.com/office/drawing/2014/main" id="{D69C8222-F641-4A2A-84FA-455DE926206D}"/>
              </a:ext>
            </a:extLst>
          </p:cNvPr>
          <p:cNvSpPr>
            <a:spLocks noGrp="1"/>
          </p:cNvSpPr>
          <p:nvPr>
            <p:ph type="sldNum" sz="quarter" idx="12"/>
          </p:nvPr>
        </p:nvSpPr>
        <p:spPr/>
        <p:txBody>
          <a:bodyPr/>
          <a:lstStyle/>
          <a:p>
            <a:fld id="{C263D6C4-4840-40CC-AC84-17E24B3B7BDE}" type="slidenum">
              <a:rPr lang="en-US" noProof="0" smtClean="0"/>
              <a:pPr/>
              <a:t>2</a:t>
            </a:fld>
            <a:endParaRPr lang="en-US" noProof="0" dirty="0"/>
          </a:p>
        </p:txBody>
      </p:sp>
      <p:sp>
        <p:nvSpPr>
          <p:cNvPr id="7" name="Text Placeholder 6">
            <a:extLst>
              <a:ext uri="{FF2B5EF4-FFF2-40B4-BE49-F238E27FC236}">
                <a16:creationId xmlns:a16="http://schemas.microsoft.com/office/drawing/2014/main" id="{F481D0BD-2ED7-4852-BA71-16D18F4FFBFE}"/>
              </a:ext>
            </a:extLst>
          </p:cNvPr>
          <p:cNvSpPr>
            <a:spLocks noGrp="1"/>
          </p:cNvSpPr>
          <p:nvPr>
            <p:ph type="body" sz="quarter" idx="13"/>
          </p:nvPr>
        </p:nvSpPr>
        <p:spPr>
          <a:xfrm>
            <a:off x="444499" y="1625385"/>
            <a:ext cx="8308976" cy="4093243"/>
          </a:xfrm>
        </p:spPr>
        <p:txBody>
          <a:bodyPr/>
          <a:lstStyle/>
          <a:p>
            <a:r>
              <a:rPr lang="en-US" dirty="0"/>
              <a:t>38 U.S.C 1117 – Compensation for disabilities occurring in Persian Gulf Veterans</a:t>
            </a:r>
          </a:p>
          <a:p>
            <a:r>
              <a:rPr lang="en-US" dirty="0"/>
              <a:t>38 U.S.C 1119 – Presumptions of Toxic Exposure</a:t>
            </a:r>
          </a:p>
          <a:p>
            <a:r>
              <a:rPr lang="en-US" dirty="0"/>
              <a:t>38 U.S.C 1120 – Presumption of service connection for certain diseases associated with exposure to burn pits and other toxins</a:t>
            </a:r>
          </a:p>
          <a:p>
            <a:r>
              <a:rPr lang="en-US" dirty="0"/>
              <a:t>38 CFR 3.317 – Compensation for certain disabilities occurring in Persian Gulf Veterans</a:t>
            </a:r>
          </a:p>
          <a:p>
            <a:r>
              <a:rPr lang="en-US" dirty="0"/>
              <a:t>M21-1 VIII.ii.1.A – General Information on Claims Based on Service in Southwest Asia Under 38 CFR 3.317</a:t>
            </a:r>
          </a:p>
          <a:p>
            <a:r>
              <a:rPr lang="en-US" dirty="0"/>
              <a:t>Public Law (PL) 103-446</a:t>
            </a:r>
          </a:p>
          <a:p>
            <a:r>
              <a:rPr lang="en-US" dirty="0"/>
              <a:t>Public Law (PL) 105-277</a:t>
            </a:r>
          </a:p>
          <a:p>
            <a:r>
              <a:rPr lang="en-US" dirty="0"/>
              <a:t>Public Law (PL) 107-103</a:t>
            </a:r>
          </a:p>
          <a:p>
            <a:r>
              <a:rPr lang="en-US" dirty="0"/>
              <a:t>Public Law (PL) 117-168 (PACT Act)</a:t>
            </a:r>
          </a:p>
          <a:p>
            <a:pPr marL="0" indent="0">
              <a:buNone/>
            </a:pPr>
            <a:endParaRPr lang="en-US" dirty="0"/>
          </a:p>
          <a:p>
            <a:endParaRPr lang="en-US" dirty="0"/>
          </a:p>
        </p:txBody>
      </p:sp>
    </p:spTree>
    <p:extLst>
      <p:ext uri="{BB962C8B-B14F-4D97-AF65-F5344CB8AC3E}">
        <p14:creationId xmlns:p14="http://schemas.microsoft.com/office/powerpoint/2010/main" val="3381681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179B88-D43C-4A31-9A52-3498E9430782}"/>
              </a:ext>
            </a:extLst>
          </p:cNvPr>
          <p:cNvSpPr>
            <a:spLocks noGrp="1"/>
          </p:cNvSpPr>
          <p:nvPr>
            <p:ph type="title"/>
          </p:nvPr>
        </p:nvSpPr>
        <p:spPr>
          <a:xfrm>
            <a:off x="832104" y="763675"/>
            <a:ext cx="7781544" cy="653144"/>
          </a:xfrm>
        </p:spPr>
        <p:txBody>
          <a:bodyPr>
            <a:noAutofit/>
          </a:bodyPr>
          <a:lstStyle/>
          <a:p>
            <a:r>
              <a:rPr lang="en-US" sz="4000" dirty="0"/>
              <a:t>Service Connection under 38 USC 1117</a:t>
            </a:r>
          </a:p>
        </p:txBody>
      </p:sp>
      <p:sp>
        <p:nvSpPr>
          <p:cNvPr id="5" name="Text Placeholder 4">
            <a:extLst>
              <a:ext uri="{FF2B5EF4-FFF2-40B4-BE49-F238E27FC236}">
                <a16:creationId xmlns:a16="http://schemas.microsoft.com/office/drawing/2014/main" id="{DCDDBE65-9AB1-4989-AF86-726591A6A128}"/>
              </a:ext>
            </a:extLst>
          </p:cNvPr>
          <p:cNvSpPr>
            <a:spLocks noGrp="1"/>
          </p:cNvSpPr>
          <p:nvPr>
            <p:ph type="body" idx="1"/>
          </p:nvPr>
        </p:nvSpPr>
        <p:spPr>
          <a:xfrm>
            <a:off x="1012721" y="1790616"/>
            <a:ext cx="6803136" cy="1243986"/>
          </a:xfrm>
        </p:spPr>
        <p:txBody>
          <a:bodyPr>
            <a:normAutofit fontScale="92500" lnSpcReduction="10000"/>
          </a:bodyPr>
          <a:lstStyle/>
          <a:p>
            <a:r>
              <a:rPr lang="en-US" sz="2400" spc="0" dirty="0">
                <a:solidFill>
                  <a:schemeClr val="bg1"/>
                </a:solidFill>
              </a:rPr>
              <a:t>A presumption of service connection exists for any Persian Gulf Veteran with a qualifying chronic disability that became manifest to any degree at any time.</a:t>
            </a:r>
          </a:p>
        </p:txBody>
      </p:sp>
      <p:sp>
        <p:nvSpPr>
          <p:cNvPr id="2" name="Slide Number Placeholder 1">
            <a:extLst>
              <a:ext uri="{FF2B5EF4-FFF2-40B4-BE49-F238E27FC236}">
                <a16:creationId xmlns:a16="http://schemas.microsoft.com/office/drawing/2014/main" id="{8B065C75-272B-4BB5-BA23-D80E8654D621}"/>
              </a:ext>
            </a:extLst>
          </p:cNvPr>
          <p:cNvSpPr>
            <a:spLocks noGrp="1"/>
          </p:cNvSpPr>
          <p:nvPr>
            <p:ph type="sldNum" sz="quarter" idx="12"/>
          </p:nvPr>
        </p:nvSpPr>
        <p:spPr/>
        <p:txBody>
          <a:bodyPr/>
          <a:lstStyle/>
          <a:p>
            <a:fld id="{C263D6C4-4840-40CC-AC84-17E24B3B7BDE}" type="slidenum">
              <a:rPr lang="en-US" smtClean="0"/>
              <a:pPr/>
              <a:t>3</a:t>
            </a:fld>
            <a:endParaRPr lang="en-US" dirty="0"/>
          </a:p>
        </p:txBody>
      </p:sp>
      <p:sp>
        <p:nvSpPr>
          <p:cNvPr id="3" name="TextBox 2">
            <a:extLst>
              <a:ext uri="{FF2B5EF4-FFF2-40B4-BE49-F238E27FC236}">
                <a16:creationId xmlns:a16="http://schemas.microsoft.com/office/drawing/2014/main" id="{62D5763F-0B3D-23F3-7F25-A9335E1DB8F4}"/>
              </a:ext>
            </a:extLst>
          </p:cNvPr>
          <p:cNvSpPr txBox="1"/>
          <p:nvPr/>
        </p:nvSpPr>
        <p:spPr>
          <a:xfrm>
            <a:off x="1012721" y="3429000"/>
            <a:ext cx="7465925" cy="2031325"/>
          </a:xfrm>
          <a:prstGeom prst="rect">
            <a:avLst/>
          </a:prstGeom>
          <a:noFill/>
        </p:spPr>
        <p:txBody>
          <a:bodyPr wrap="square" rtlCol="0">
            <a:spAutoFit/>
          </a:bodyPr>
          <a:lstStyle/>
          <a:p>
            <a:r>
              <a:rPr lang="en-US" dirty="0">
                <a:solidFill>
                  <a:schemeClr val="bg1"/>
                </a:solidFill>
              </a:rPr>
              <a:t>A “qualifying chronic disability” is one of the following:</a:t>
            </a:r>
          </a:p>
          <a:p>
            <a:endParaRPr lang="en-US" dirty="0">
              <a:solidFill>
                <a:schemeClr val="bg1"/>
              </a:solidFill>
            </a:endParaRPr>
          </a:p>
          <a:p>
            <a:pPr marL="742950" lvl="1" indent="-285750">
              <a:buFont typeface="Arial" panose="020B0604020202020204" pitchFamily="34" charset="0"/>
              <a:buChar char="•"/>
            </a:pPr>
            <a:r>
              <a:rPr lang="en-US" dirty="0">
                <a:solidFill>
                  <a:schemeClr val="bg1"/>
                </a:solidFill>
              </a:rPr>
              <a:t>An undiagnosed illness</a:t>
            </a:r>
          </a:p>
          <a:p>
            <a:pPr marL="742950" lvl="1" indent="-285750">
              <a:buFont typeface="Arial" panose="020B0604020202020204" pitchFamily="34" charset="0"/>
              <a:buChar char="•"/>
            </a:pPr>
            <a:r>
              <a:rPr lang="en-US" dirty="0">
                <a:solidFill>
                  <a:schemeClr val="bg1"/>
                </a:solidFill>
              </a:rPr>
              <a:t>A medically unexplained chronic </a:t>
            </a:r>
            <a:r>
              <a:rPr lang="en-US" dirty="0" err="1">
                <a:solidFill>
                  <a:schemeClr val="bg1"/>
                </a:solidFill>
              </a:rPr>
              <a:t>multisymptom</a:t>
            </a:r>
            <a:r>
              <a:rPr lang="en-US" dirty="0">
                <a:solidFill>
                  <a:schemeClr val="bg1"/>
                </a:solidFill>
              </a:rPr>
              <a:t> illness (MUCMI) that is defined by a cluster of signs or symptoms</a:t>
            </a:r>
          </a:p>
          <a:p>
            <a:pPr marL="742950" lvl="1" indent="-285750">
              <a:buFont typeface="Arial" panose="020B0604020202020204" pitchFamily="34" charset="0"/>
              <a:buChar char="•"/>
            </a:pPr>
            <a:r>
              <a:rPr lang="en-US" dirty="0">
                <a:solidFill>
                  <a:schemeClr val="bg1"/>
                </a:solidFill>
              </a:rPr>
              <a:t>Any diagnosed illness that the Secretary determines warrants a presumption of service connection</a:t>
            </a:r>
          </a:p>
        </p:txBody>
      </p:sp>
    </p:spTree>
    <p:extLst>
      <p:ext uri="{BB962C8B-B14F-4D97-AF65-F5344CB8AC3E}">
        <p14:creationId xmlns:p14="http://schemas.microsoft.com/office/powerpoint/2010/main" val="70982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r>
              <a:rPr lang="en-US" dirty="0"/>
              <a:t>Definition: Persian Gulf Veteran </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625385"/>
            <a:ext cx="6718300" cy="896751"/>
          </a:xfrm>
        </p:spPr>
        <p:txBody>
          <a:bodyPr/>
          <a:lstStyle/>
          <a:p>
            <a:pPr marL="0" indent="0">
              <a:buNone/>
            </a:pPr>
            <a:r>
              <a:rPr lang="en-US" dirty="0"/>
              <a:t>A veteran who served on active duty in the Armed Forces during the Gulf War period (August 2, 1990 through a date yet to be determined) in one of the following locations to include the airspace above</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4</a:t>
            </a:fld>
            <a:endParaRPr lang="en-US" dirty="0"/>
          </a:p>
        </p:txBody>
      </p:sp>
      <p:sp>
        <p:nvSpPr>
          <p:cNvPr id="5" name="TextBox 4">
            <a:extLst>
              <a:ext uri="{FF2B5EF4-FFF2-40B4-BE49-F238E27FC236}">
                <a16:creationId xmlns:a16="http://schemas.microsoft.com/office/drawing/2014/main" id="{B686982E-32C1-DA0B-8629-32E3F3F749DA}"/>
              </a:ext>
            </a:extLst>
          </p:cNvPr>
          <p:cNvSpPr txBox="1"/>
          <p:nvPr/>
        </p:nvSpPr>
        <p:spPr>
          <a:xfrm>
            <a:off x="532563" y="2522136"/>
            <a:ext cx="7656844" cy="4185761"/>
          </a:xfrm>
          <a:prstGeom prst="rect">
            <a:avLst/>
          </a:prstGeom>
          <a:noFill/>
        </p:spPr>
        <p:txBody>
          <a:bodyPr wrap="square" rtlCol="0">
            <a:spAutoFit/>
          </a:bodyPr>
          <a:lstStyle/>
          <a:p>
            <a:pPr marL="285750" indent="-285750">
              <a:buFont typeface="Arial" panose="020B0604020202020204" pitchFamily="34" charset="0"/>
              <a:buChar char="•"/>
            </a:pPr>
            <a:r>
              <a:rPr lang="en-US" sz="1400" dirty="0">
                <a:solidFill>
                  <a:schemeClr val="bg1"/>
                </a:solidFill>
              </a:rPr>
              <a:t>Iraq</a:t>
            </a:r>
          </a:p>
          <a:p>
            <a:pPr marL="285750" indent="-285750">
              <a:buFont typeface="Arial" panose="020B0604020202020204" pitchFamily="34" charset="0"/>
              <a:buChar char="•"/>
            </a:pPr>
            <a:r>
              <a:rPr lang="en-US" sz="1400" dirty="0">
                <a:solidFill>
                  <a:schemeClr val="bg1"/>
                </a:solidFill>
              </a:rPr>
              <a:t>Oman</a:t>
            </a:r>
          </a:p>
          <a:p>
            <a:pPr marL="285750" indent="-285750">
              <a:buFont typeface="Arial" panose="020B0604020202020204" pitchFamily="34" charset="0"/>
              <a:buChar char="•"/>
            </a:pPr>
            <a:r>
              <a:rPr lang="en-US" sz="1400" dirty="0">
                <a:solidFill>
                  <a:schemeClr val="bg1"/>
                </a:solidFill>
              </a:rPr>
              <a:t>Kuwait</a:t>
            </a:r>
          </a:p>
          <a:p>
            <a:pPr marL="285750" indent="-285750">
              <a:buFont typeface="Arial" panose="020B0604020202020204" pitchFamily="34" charset="0"/>
              <a:buChar char="•"/>
            </a:pPr>
            <a:r>
              <a:rPr lang="en-US" sz="1400" dirty="0">
                <a:solidFill>
                  <a:schemeClr val="bg1"/>
                </a:solidFill>
              </a:rPr>
              <a:t>Gulf of Aden</a:t>
            </a:r>
          </a:p>
          <a:p>
            <a:pPr marL="285750" indent="-285750">
              <a:buFont typeface="Arial" panose="020B0604020202020204" pitchFamily="34" charset="0"/>
              <a:buChar char="•"/>
            </a:pPr>
            <a:r>
              <a:rPr lang="en-US" sz="1400" dirty="0">
                <a:solidFill>
                  <a:schemeClr val="bg1"/>
                </a:solidFill>
              </a:rPr>
              <a:t>Saudi Arabia</a:t>
            </a:r>
          </a:p>
          <a:p>
            <a:pPr marL="285750" indent="-285750">
              <a:buFont typeface="Arial" panose="020B0604020202020204" pitchFamily="34" charset="0"/>
              <a:buChar char="•"/>
            </a:pPr>
            <a:r>
              <a:rPr lang="en-US" sz="1400" dirty="0">
                <a:solidFill>
                  <a:schemeClr val="bg1"/>
                </a:solidFill>
              </a:rPr>
              <a:t>Gulf of Oman</a:t>
            </a:r>
          </a:p>
          <a:p>
            <a:pPr marL="285750" indent="-285750">
              <a:buFont typeface="Arial" panose="020B0604020202020204" pitchFamily="34" charset="0"/>
              <a:buChar char="•"/>
            </a:pPr>
            <a:r>
              <a:rPr lang="en-US" sz="1400" dirty="0">
                <a:solidFill>
                  <a:schemeClr val="bg1"/>
                </a:solidFill>
              </a:rPr>
              <a:t>The neutral zone between Iraq and Saudi Arabia</a:t>
            </a:r>
          </a:p>
          <a:p>
            <a:pPr marL="285750" indent="-285750">
              <a:buFont typeface="Arial" panose="020B0604020202020204" pitchFamily="34" charset="0"/>
              <a:buChar char="•"/>
            </a:pPr>
            <a:r>
              <a:rPr lang="en-US" sz="1400" dirty="0">
                <a:solidFill>
                  <a:schemeClr val="bg1"/>
                </a:solidFill>
              </a:rPr>
              <a:t>Red Sea</a:t>
            </a:r>
          </a:p>
          <a:p>
            <a:pPr marL="285750" indent="-285750">
              <a:buFont typeface="Arial" panose="020B0604020202020204" pitchFamily="34" charset="0"/>
              <a:buChar char="•"/>
            </a:pPr>
            <a:r>
              <a:rPr lang="en-US" sz="1400" dirty="0">
                <a:solidFill>
                  <a:schemeClr val="bg1"/>
                </a:solidFill>
              </a:rPr>
              <a:t>Bahrain</a:t>
            </a:r>
          </a:p>
          <a:p>
            <a:pPr marL="285750" indent="-285750">
              <a:buFont typeface="Arial" panose="020B0604020202020204" pitchFamily="34" charset="0"/>
              <a:buChar char="•"/>
            </a:pPr>
            <a:r>
              <a:rPr lang="en-US" sz="1400" dirty="0">
                <a:solidFill>
                  <a:schemeClr val="bg1"/>
                </a:solidFill>
              </a:rPr>
              <a:t>Arabian Sea</a:t>
            </a:r>
          </a:p>
          <a:p>
            <a:pPr marL="285750" indent="-285750">
              <a:buFont typeface="Arial" panose="020B0604020202020204" pitchFamily="34" charset="0"/>
              <a:buChar char="•"/>
            </a:pPr>
            <a:r>
              <a:rPr lang="en-US" sz="1400" dirty="0">
                <a:solidFill>
                  <a:schemeClr val="bg1"/>
                </a:solidFill>
              </a:rPr>
              <a:t>Qatar</a:t>
            </a:r>
          </a:p>
          <a:p>
            <a:pPr marL="285750" indent="-285750">
              <a:buFont typeface="Arial" panose="020B0604020202020204" pitchFamily="34" charset="0"/>
              <a:buChar char="•"/>
            </a:pPr>
            <a:r>
              <a:rPr lang="en-US" sz="1400" dirty="0">
                <a:solidFill>
                  <a:schemeClr val="bg1"/>
                </a:solidFill>
              </a:rPr>
              <a:t>Persian Gulf</a:t>
            </a:r>
          </a:p>
          <a:p>
            <a:pPr marL="285750" indent="-285750">
              <a:buFont typeface="Arial" panose="020B0604020202020204" pitchFamily="34" charset="0"/>
              <a:buChar char="•"/>
            </a:pPr>
            <a:r>
              <a:rPr lang="en-US" sz="1400" dirty="0">
                <a:solidFill>
                  <a:schemeClr val="bg1"/>
                </a:solidFill>
              </a:rPr>
              <a:t>United Arab Emirates</a:t>
            </a:r>
          </a:p>
          <a:p>
            <a:pPr marL="285750" indent="-285750">
              <a:buFont typeface="Arial" panose="020B0604020202020204" pitchFamily="34" charset="0"/>
              <a:buChar char="•"/>
            </a:pPr>
            <a:r>
              <a:rPr lang="en-US" sz="1400" dirty="0">
                <a:solidFill>
                  <a:schemeClr val="bg1"/>
                </a:solidFill>
              </a:rPr>
              <a:t>Afghanistan (airspace not included)</a:t>
            </a:r>
          </a:p>
          <a:p>
            <a:pPr marL="285750" indent="-285750">
              <a:buFont typeface="Arial" panose="020B0604020202020204" pitchFamily="34" charset="0"/>
              <a:buChar char="•"/>
            </a:pPr>
            <a:r>
              <a:rPr lang="en-US" sz="1400" dirty="0">
                <a:solidFill>
                  <a:schemeClr val="bg1"/>
                </a:solidFill>
              </a:rPr>
              <a:t>Turkey (airspace not included)</a:t>
            </a:r>
          </a:p>
          <a:p>
            <a:pPr marL="285750" indent="-285750">
              <a:buFont typeface="Arial" panose="020B0604020202020204" pitchFamily="34" charset="0"/>
              <a:buChar char="•"/>
            </a:pPr>
            <a:r>
              <a:rPr lang="en-US" sz="1400" dirty="0">
                <a:solidFill>
                  <a:schemeClr val="bg1"/>
                </a:solidFill>
              </a:rPr>
              <a:t>Israel (airspace not included)</a:t>
            </a:r>
          </a:p>
          <a:p>
            <a:pPr marL="285750" indent="-285750">
              <a:buFont typeface="Arial" panose="020B0604020202020204" pitchFamily="34" charset="0"/>
              <a:buChar char="•"/>
            </a:pPr>
            <a:r>
              <a:rPr lang="en-US" sz="1400" dirty="0">
                <a:solidFill>
                  <a:schemeClr val="bg1"/>
                </a:solidFill>
              </a:rPr>
              <a:t>Syria (airspace not included)</a:t>
            </a:r>
          </a:p>
          <a:p>
            <a:pPr marL="285750" indent="-285750">
              <a:buFont typeface="Arial" panose="020B0604020202020204" pitchFamily="34" charset="0"/>
              <a:buChar char="•"/>
            </a:pPr>
            <a:r>
              <a:rPr lang="en-US" sz="1400" dirty="0">
                <a:solidFill>
                  <a:schemeClr val="bg1"/>
                </a:solidFill>
              </a:rPr>
              <a:t>Egypt (airspace not included)</a:t>
            </a:r>
          </a:p>
          <a:p>
            <a:pPr marL="285750" indent="-285750">
              <a:buFont typeface="Arial" panose="020B0604020202020204" pitchFamily="34" charset="0"/>
              <a:buChar char="•"/>
            </a:pPr>
            <a:r>
              <a:rPr lang="en-US" sz="1400" dirty="0">
                <a:solidFill>
                  <a:schemeClr val="bg1"/>
                </a:solidFill>
              </a:rPr>
              <a:t>Jordan (airspace not included)</a:t>
            </a:r>
          </a:p>
        </p:txBody>
      </p:sp>
    </p:spTree>
    <p:extLst>
      <p:ext uri="{BB962C8B-B14F-4D97-AF65-F5344CB8AC3E}">
        <p14:creationId xmlns:p14="http://schemas.microsoft.com/office/powerpoint/2010/main" val="3035370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0A033-44FD-42EC-8A03-F863EB129E10}"/>
              </a:ext>
            </a:extLst>
          </p:cNvPr>
          <p:cNvSpPr>
            <a:spLocks noGrp="1"/>
          </p:cNvSpPr>
          <p:nvPr>
            <p:ph type="title"/>
          </p:nvPr>
        </p:nvSpPr>
        <p:spPr/>
        <p:txBody>
          <a:bodyPr/>
          <a:lstStyle/>
          <a:p>
            <a:r>
              <a:rPr lang="en-US" dirty="0"/>
              <a:t>Qualifying Chronic Disability</a:t>
            </a:r>
          </a:p>
        </p:txBody>
      </p:sp>
      <p:sp>
        <p:nvSpPr>
          <p:cNvPr id="3" name="Slide Number Placeholder 2">
            <a:extLst>
              <a:ext uri="{FF2B5EF4-FFF2-40B4-BE49-F238E27FC236}">
                <a16:creationId xmlns:a16="http://schemas.microsoft.com/office/drawing/2014/main" id="{10B95B09-5B60-4337-A070-89F8A23FCEA9}"/>
              </a:ext>
            </a:extLst>
          </p:cNvPr>
          <p:cNvSpPr>
            <a:spLocks noGrp="1"/>
          </p:cNvSpPr>
          <p:nvPr>
            <p:ph type="sldNum" sz="quarter" idx="12"/>
          </p:nvPr>
        </p:nvSpPr>
        <p:spPr/>
        <p:txBody>
          <a:bodyPr/>
          <a:lstStyle/>
          <a:p>
            <a:fld id="{C263D6C4-4840-40CC-AC84-17E24B3B7BDE}" type="slidenum">
              <a:rPr lang="en-US" noProof="0" smtClean="0"/>
              <a:pPr/>
              <a:t>5</a:t>
            </a:fld>
            <a:endParaRPr lang="en-US" noProof="0" dirty="0"/>
          </a:p>
        </p:txBody>
      </p:sp>
      <p:sp>
        <p:nvSpPr>
          <p:cNvPr id="4" name="Text Placeholder 3">
            <a:extLst>
              <a:ext uri="{FF2B5EF4-FFF2-40B4-BE49-F238E27FC236}">
                <a16:creationId xmlns:a16="http://schemas.microsoft.com/office/drawing/2014/main" id="{3162003C-9061-44CF-AE0C-021CDC335680}"/>
              </a:ext>
            </a:extLst>
          </p:cNvPr>
          <p:cNvSpPr>
            <a:spLocks noGrp="1"/>
          </p:cNvSpPr>
          <p:nvPr>
            <p:ph type="body" sz="quarter" idx="13"/>
          </p:nvPr>
        </p:nvSpPr>
        <p:spPr/>
        <p:txBody>
          <a:bodyPr/>
          <a:lstStyle/>
          <a:p>
            <a:pPr marL="0" indent="0">
              <a:buNone/>
            </a:pPr>
            <a:r>
              <a:rPr lang="en-US" dirty="0"/>
              <a:t>A chronic disability resulting from </a:t>
            </a:r>
          </a:p>
          <a:p>
            <a:r>
              <a:rPr lang="en-US" dirty="0"/>
              <a:t>An undiagnosed illness</a:t>
            </a:r>
          </a:p>
          <a:p>
            <a:r>
              <a:rPr lang="en-US" dirty="0"/>
              <a:t>A MUCMI (Medically Unexplained Chronic </a:t>
            </a:r>
            <a:r>
              <a:rPr lang="en-US" dirty="0" err="1"/>
              <a:t>Multisymptom</a:t>
            </a:r>
            <a:r>
              <a:rPr lang="en-US" dirty="0"/>
              <a:t> Illness)</a:t>
            </a:r>
          </a:p>
          <a:p>
            <a:endParaRPr lang="en-US" dirty="0"/>
          </a:p>
          <a:p>
            <a:pPr marL="0" indent="0">
              <a:buNone/>
            </a:pPr>
            <a:r>
              <a:rPr lang="en-US" dirty="0"/>
              <a:t>“Chronic” is defined as the signs and/or symptoms of disability must have persisted for six (6) months or more from the date of first manifestation.</a:t>
            </a:r>
          </a:p>
        </p:txBody>
      </p:sp>
    </p:spTree>
    <p:extLst>
      <p:ext uri="{BB962C8B-B14F-4D97-AF65-F5344CB8AC3E}">
        <p14:creationId xmlns:p14="http://schemas.microsoft.com/office/powerpoint/2010/main" val="858536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F7FE0-D423-4C9D-2E10-BAF50244037E}"/>
              </a:ext>
            </a:extLst>
          </p:cNvPr>
          <p:cNvSpPr>
            <a:spLocks noGrp="1"/>
          </p:cNvSpPr>
          <p:nvPr>
            <p:ph type="title"/>
          </p:nvPr>
        </p:nvSpPr>
        <p:spPr/>
        <p:txBody>
          <a:bodyPr/>
          <a:lstStyle/>
          <a:p>
            <a:r>
              <a:rPr lang="en-US" dirty="0"/>
              <a:t>Undiagnosed Illness</a:t>
            </a:r>
          </a:p>
        </p:txBody>
      </p:sp>
      <p:sp>
        <p:nvSpPr>
          <p:cNvPr id="3" name="Slide Number Placeholder 2">
            <a:extLst>
              <a:ext uri="{FF2B5EF4-FFF2-40B4-BE49-F238E27FC236}">
                <a16:creationId xmlns:a16="http://schemas.microsoft.com/office/drawing/2014/main" id="{64D9C813-0741-9F85-A137-BC2DA2DBEA58}"/>
              </a:ext>
            </a:extLst>
          </p:cNvPr>
          <p:cNvSpPr>
            <a:spLocks noGrp="1"/>
          </p:cNvSpPr>
          <p:nvPr>
            <p:ph type="sldNum" sz="quarter" idx="12"/>
          </p:nvPr>
        </p:nvSpPr>
        <p:spPr/>
        <p:txBody>
          <a:bodyPr/>
          <a:lstStyle/>
          <a:p>
            <a:fld id="{C263D6C4-4840-40CC-AC84-17E24B3B7BDE}" type="slidenum">
              <a:rPr lang="en-US" noProof="0" smtClean="0"/>
              <a:pPr/>
              <a:t>6</a:t>
            </a:fld>
            <a:endParaRPr lang="en-US" noProof="0" dirty="0"/>
          </a:p>
        </p:txBody>
      </p:sp>
      <p:sp>
        <p:nvSpPr>
          <p:cNvPr id="4" name="Text Placeholder 3">
            <a:extLst>
              <a:ext uri="{FF2B5EF4-FFF2-40B4-BE49-F238E27FC236}">
                <a16:creationId xmlns:a16="http://schemas.microsoft.com/office/drawing/2014/main" id="{011E8D1A-6323-1ABE-0373-06F700EBD72B}"/>
              </a:ext>
            </a:extLst>
          </p:cNvPr>
          <p:cNvSpPr>
            <a:spLocks noGrp="1"/>
          </p:cNvSpPr>
          <p:nvPr>
            <p:ph type="body" sz="quarter" idx="13"/>
          </p:nvPr>
        </p:nvSpPr>
        <p:spPr/>
        <p:txBody>
          <a:bodyPr/>
          <a:lstStyle/>
          <a:p>
            <a:pPr marL="0" indent="0">
              <a:buNone/>
            </a:pPr>
            <a:r>
              <a:rPr lang="en-US" sz="2400" dirty="0"/>
              <a:t>Definition:</a:t>
            </a:r>
          </a:p>
          <a:p>
            <a:pPr marL="457200" lvl="1" indent="0">
              <a:buNone/>
            </a:pPr>
            <a:r>
              <a:rPr lang="en-US" sz="2200" dirty="0"/>
              <a:t>A type of chronic qualifying disability where qualifying signs and/or symptoms cannot be attributed to any known clinical diagnosis by history, physical examination, or laboratory tests.</a:t>
            </a:r>
          </a:p>
          <a:p>
            <a:pPr marL="457200" lvl="1" indent="0">
              <a:buNone/>
            </a:pPr>
            <a:endParaRPr lang="en-US" sz="2200" dirty="0"/>
          </a:p>
          <a:p>
            <a:pPr marL="0" indent="0">
              <a:buNone/>
            </a:pPr>
            <a:r>
              <a:rPr lang="en-US" sz="1800" dirty="0"/>
              <a:t>A disability with a known or partially explained etiology is, by definition, not an undiagnosed illness and not subject to service connection under the provisions of 38 CFR 3.317/38 USC 1117.</a:t>
            </a:r>
          </a:p>
        </p:txBody>
      </p:sp>
    </p:spTree>
    <p:extLst>
      <p:ext uri="{BB962C8B-B14F-4D97-AF65-F5344CB8AC3E}">
        <p14:creationId xmlns:p14="http://schemas.microsoft.com/office/powerpoint/2010/main" val="1962264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480131"/>
          </a:xfrm>
        </p:spPr>
        <p:txBody>
          <a:bodyPr/>
          <a:lstStyle/>
          <a:p>
            <a:r>
              <a:rPr lang="en-US" sz="2800" dirty="0"/>
              <a:t>Medically Unexplained Chronic </a:t>
            </a:r>
            <a:r>
              <a:rPr lang="en-US" sz="2800" dirty="0" err="1"/>
              <a:t>Multisymptom</a:t>
            </a:r>
            <a:r>
              <a:rPr lang="en-US" sz="2800" dirty="0"/>
              <a:t> Illness (MUCMI)</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625385"/>
            <a:ext cx="10807700" cy="4093243"/>
          </a:xfrm>
        </p:spPr>
        <p:txBody>
          <a:bodyPr/>
          <a:lstStyle/>
          <a:p>
            <a:pPr marL="457200" lvl="1" indent="0">
              <a:buNone/>
            </a:pPr>
            <a:r>
              <a:rPr lang="en-US" sz="2000" dirty="0"/>
              <a:t>Definition:</a:t>
            </a:r>
          </a:p>
          <a:p>
            <a:pPr lvl="1"/>
            <a:r>
              <a:rPr lang="en-US" sz="2000" dirty="0"/>
              <a:t>A diagnosed illness that has:</a:t>
            </a:r>
          </a:p>
          <a:p>
            <a:pPr marL="1371600" lvl="2" indent="-457200">
              <a:buFont typeface="+mj-lt"/>
              <a:buAutoNum type="arabicPeriod"/>
            </a:pPr>
            <a:r>
              <a:rPr lang="en-US" sz="1800" dirty="0"/>
              <a:t>Either an inconclusive etiology or an inconclusive pathophysiology</a:t>
            </a:r>
          </a:p>
          <a:p>
            <a:pPr marL="1371600" lvl="2" indent="-457200">
              <a:buFont typeface="+mj-lt"/>
              <a:buAutoNum type="arabicPeriod"/>
            </a:pPr>
            <a:r>
              <a:rPr lang="en-US" sz="1800" dirty="0"/>
              <a:t>Overlapping symptoms and signs, and</a:t>
            </a:r>
          </a:p>
          <a:p>
            <a:pPr marL="1371600" lvl="2" indent="-457200">
              <a:buFont typeface="+mj-lt"/>
              <a:buAutoNum type="arabicPeriod"/>
            </a:pPr>
            <a:r>
              <a:rPr lang="en-US" sz="1800" dirty="0"/>
              <a:t>Features such as:</a:t>
            </a:r>
          </a:p>
          <a:p>
            <a:pPr marL="1828800" lvl="3" indent="-457200">
              <a:buFont typeface="+mj-lt"/>
              <a:buAutoNum type="alphaLcPeriod"/>
            </a:pPr>
            <a:r>
              <a:rPr lang="en-US" sz="2000" dirty="0"/>
              <a:t>Fatigue and pain</a:t>
            </a:r>
          </a:p>
          <a:p>
            <a:pPr marL="1828800" lvl="3" indent="-457200">
              <a:buFont typeface="+mj-lt"/>
              <a:buAutoNum type="alphaLcPeriod"/>
            </a:pPr>
            <a:r>
              <a:rPr lang="en-US" sz="2000" dirty="0"/>
              <a:t>Disability out of proportion to physical findings</a:t>
            </a:r>
          </a:p>
          <a:p>
            <a:pPr marL="1828800" lvl="3" indent="-457200">
              <a:buFont typeface="+mj-lt"/>
              <a:buAutoNum type="alphaLcPeriod"/>
            </a:pPr>
            <a:r>
              <a:rPr lang="en-US" sz="2000" dirty="0"/>
              <a:t>Inconsistent demonstration of laboratory abnormalities</a:t>
            </a:r>
          </a:p>
          <a:p>
            <a:pPr marL="0" indent="0">
              <a:buNone/>
            </a:pPr>
            <a:endParaRPr lang="en-US" sz="2200" dirty="0"/>
          </a:p>
          <a:p>
            <a:pPr marL="457200" lvl="1" indent="0">
              <a:buNone/>
            </a:pPr>
            <a:r>
              <a:rPr lang="en-US" sz="2000" dirty="0"/>
              <a:t>Note: A multi-symptom illness is not a MUCMI if both the etiology and the pathology of the illness are partially understood.	</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7</a:t>
            </a:fld>
            <a:endParaRPr lang="en-US" dirty="0"/>
          </a:p>
        </p:txBody>
      </p:sp>
    </p:spTree>
    <p:extLst>
      <p:ext uri="{BB962C8B-B14F-4D97-AF65-F5344CB8AC3E}">
        <p14:creationId xmlns:p14="http://schemas.microsoft.com/office/powerpoint/2010/main" val="3809698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F1257EF-5D10-46C3-936E-742A9D766E41}"/>
              </a:ext>
            </a:extLst>
          </p:cNvPr>
          <p:cNvSpPr>
            <a:spLocks noGrp="1"/>
          </p:cNvSpPr>
          <p:nvPr>
            <p:ph type="body" idx="1"/>
          </p:nvPr>
        </p:nvSpPr>
        <p:spPr>
          <a:xfrm>
            <a:off x="982575" y="2061922"/>
            <a:ext cx="9377275" cy="4117814"/>
          </a:xfrm>
        </p:spPr>
        <p:txBody>
          <a:bodyPr/>
          <a:lstStyle/>
          <a:p>
            <a:r>
              <a:rPr lang="en-US" sz="2800" spc="0" dirty="0">
                <a:solidFill>
                  <a:schemeClr val="bg1"/>
                </a:solidFill>
              </a:rPr>
              <a:t>MUCMIs include but are not limited to:</a:t>
            </a:r>
          </a:p>
          <a:p>
            <a:pPr lvl="1" indent="0">
              <a:buNone/>
            </a:pPr>
            <a:endParaRPr lang="en-US" sz="1800" spc="0" dirty="0">
              <a:solidFill>
                <a:schemeClr val="bg1"/>
              </a:solidFill>
            </a:endParaRPr>
          </a:p>
          <a:p>
            <a:pPr marL="971550" lvl="1" indent="-285750"/>
            <a:r>
              <a:rPr lang="en-US" sz="2800" spc="0" dirty="0">
                <a:solidFill>
                  <a:schemeClr val="bg1"/>
                </a:solidFill>
              </a:rPr>
              <a:t>Chronic Fatigue Syndrome</a:t>
            </a:r>
          </a:p>
          <a:p>
            <a:pPr marL="971550" lvl="1" indent="-285750"/>
            <a:r>
              <a:rPr lang="en-US" sz="2800" dirty="0">
                <a:solidFill>
                  <a:schemeClr val="bg1"/>
                </a:solidFill>
              </a:rPr>
              <a:t>Fibromyalgia</a:t>
            </a:r>
          </a:p>
          <a:p>
            <a:pPr marL="971550" lvl="1" indent="-285750"/>
            <a:r>
              <a:rPr lang="en-US" sz="2800" spc="0" dirty="0">
                <a:solidFill>
                  <a:schemeClr val="bg1"/>
                </a:solidFill>
              </a:rPr>
              <a:t>Functional Gastrointestinal Disorders (FGIDs) (excluding structural gastrointestinal diseases)</a:t>
            </a:r>
          </a:p>
          <a:p>
            <a:endParaRPr lang="en-US" spc="0" dirty="0">
              <a:solidFill>
                <a:schemeClr val="bg1"/>
              </a:solidFill>
            </a:endParaRPr>
          </a:p>
        </p:txBody>
      </p:sp>
      <p:sp>
        <p:nvSpPr>
          <p:cNvPr id="3" name="Slide Number Placeholder 2">
            <a:extLst>
              <a:ext uri="{FF2B5EF4-FFF2-40B4-BE49-F238E27FC236}">
                <a16:creationId xmlns:a16="http://schemas.microsoft.com/office/drawing/2014/main" id="{14CCF2A8-7ACF-4AB9-83FA-064F60E36191}"/>
              </a:ext>
            </a:extLst>
          </p:cNvPr>
          <p:cNvSpPr>
            <a:spLocks noGrp="1"/>
          </p:cNvSpPr>
          <p:nvPr>
            <p:ph type="sldNum" sz="quarter" idx="12"/>
          </p:nvPr>
        </p:nvSpPr>
        <p:spPr/>
        <p:txBody>
          <a:bodyPr/>
          <a:lstStyle/>
          <a:p>
            <a:fld id="{C263D6C4-4840-40CC-AC84-17E24B3B7BDE}" type="slidenum">
              <a:rPr lang="en-US" noProof="0" smtClean="0"/>
              <a:pPr/>
              <a:t>8</a:t>
            </a:fld>
            <a:endParaRPr lang="en-US" noProof="0" dirty="0"/>
          </a:p>
        </p:txBody>
      </p:sp>
      <p:sp>
        <p:nvSpPr>
          <p:cNvPr id="4" name="Title 3">
            <a:extLst>
              <a:ext uri="{FF2B5EF4-FFF2-40B4-BE49-F238E27FC236}">
                <a16:creationId xmlns:a16="http://schemas.microsoft.com/office/drawing/2014/main" id="{1A9F7B00-8AA7-4BBC-8469-838B1174559D}"/>
              </a:ext>
            </a:extLst>
          </p:cNvPr>
          <p:cNvSpPr>
            <a:spLocks noGrp="1"/>
          </p:cNvSpPr>
          <p:nvPr>
            <p:ph type="title"/>
          </p:nvPr>
        </p:nvSpPr>
        <p:spPr>
          <a:xfrm>
            <a:off x="831850" y="449664"/>
            <a:ext cx="7781544" cy="859055"/>
          </a:xfrm>
        </p:spPr>
        <p:txBody>
          <a:bodyPr>
            <a:normAutofit/>
          </a:bodyPr>
          <a:lstStyle/>
          <a:p>
            <a:r>
              <a:rPr lang="en-US" sz="3200" dirty="0"/>
              <a:t>Types of MUCMIs</a:t>
            </a:r>
          </a:p>
        </p:txBody>
      </p:sp>
    </p:spTree>
    <p:extLst>
      <p:ext uri="{BB962C8B-B14F-4D97-AF65-F5344CB8AC3E}">
        <p14:creationId xmlns:p14="http://schemas.microsoft.com/office/powerpoint/2010/main" val="1396226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3BD8413-C238-49D7-A4E1-E8FEF1811A0E}"/>
              </a:ext>
            </a:extLst>
          </p:cNvPr>
          <p:cNvSpPr>
            <a:spLocks noGrp="1"/>
          </p:cNvSpPr>
          <p:nvPr>
            <p:ph type="title"/>
          </p:nvPr>
        </p:nvSpPr>
        <p:spPr>
          <a:xfrm>
            <a:off x="711270" y="680777"/>
            <a:ext cx="10947330" cy="615462"/>
          </a:xfrm>
        </p:spPr>
        <p:txBody>
          <a:bodyPr>
            <a:normAutofit fontScale="90000"/>
          </a:bodyPr>
          <a:lstStyle/>
          <a:p>
            <a:r>
              <a:rPr lang="en-US" sz="3600" dirty="0"/>
              <a:t>Signs and Symptoms of a MUCMI or Undiagnosed Illness</a:t>
            </a:r>
          </a:p>
        </p:txBody>
      </p:sp>
      <p:sp>
        <p:nvSpPr>
          <p:cNvPr id="5" name="Text Placeholder 4">
            <a:extLst>
              <a:ext uri="{FF2B5EF4-FFF2-40B4-BE49-F238E27FC236}">
                <a16:creationId xmlns:a16="http://schemas.microsoft.com/office/drawing/2014/main" id="{0A95F4DE-39B7-4CE2-BC1E-8B8AE662A895}"/>
              </a:ext>
            </a:extLst>
          </p:cNvPr>
          <p:cNvSpPr>
            <a:spLocks noGrp="1"/>
          </p:cNvSpPr>
          <p:nvPr>
            <p:ph type="body" idx="1"/>
          </p:nvPr>
        </p:nvSpPr>
        <p:spPr>
          <a:xfrm>
            <a:off x="711270" y="1710227"/>
            <a:ext cx="6803136" cy="4318783"/>
          </a:xfrm>
        </p:spPr>
        <p:txBody>
          <a:bodyPr>
            <a:normAutofit lnSpcReduction="10000"/>
          </a:bodyPr>
          <a:lstStyle/>
          <a:p>
            <a:r>
              <a:rPr lang="en-US" spc="0" dirty="0">
                <a:solidFill>
                  <a:schemeClr val="bg1"/>
                </a:solidFill>
              </a:rPr>
              <a:t>Signs and symptoms of a MUCMI or undiagnosed illness may include:</a:t>
            </a:r>
          </a:p>
          <a:p>
            <a:endParaRPr lang="en-US" spc="0" dirty="0">
              <a:solidFill>
                <a:schemeClr val="bg1"/>
              </a:solidFill>
            </a:endParaRPr>
          </a:p>
          <a:p>
            <a:pPr marL="971550" lvl="1" indent="-285750"/>
            <a:r>
              <a:rPr lang="en-US" sz="1600" spc="0" dirty="0">
                <a:solidFill>
                  <a:schemeClr val="bg1"/>
                </a:solidFill>
              </a:rPr>
              <a:t>Joint pain</a:t>
            </a:r>
          </a:p>
          <a:p>
            <a:pPr marL="971550" lvl="1" indent="-285750"/>
            <a:r>
              <a:rPr lang="en-US" sz="1600" dirty="0">
                <a:solidFill>
                  <a:schemeClr val="bg1"/>
                </a:solidFill>
              </a:rPr>
              <a:t>Muscle pain</a:t>
            </a:r>
          </a:p>
          <a:p>
            <a:pPr marL="971550" lvl="1" indent="-285750"/>
            <a:r>
              <a:rPr lang="en-US" sz="1600" spc="0" dirty="0">
                <a:solidFill>
                  <a:schemeClr val="bg1"/>
                </a:solidFill>
              </a:rPr>
              <a:t>Neurological signs or symptoms</a:t>
            </a:r>
          </a:p>
          <a:p>
            <a:pPr marL="971550" lvl="1" indent="-285750"/>
            <a:r>
              <a:rPr lang="en-US" sz="1600" dirty="0">
                <a:solidFill>
                  <a:schemeClr val="bg1"/>
                </a:solidFill>
              </a:rPr>
              <a:t>Headache</a:t>
            </a:r>
          </a:p>
          <a:p>
            <a:pPr marL="971550" lvl="1" indent="-285750"/>
            <a:r>
              <a:rPr lang="en-US" sz="1600" spc="0" dirty="0">
                <a:solidFill>
                  <a:schemeClr val="bg1"/>
                </a:solidFill>
              </a:rPr>
              <a:t>Neuropsychological signs or symptoms</a:t>
            </a:r>
          </a:p>
          <a:p>
            <a:pPr marL="971550" lvl="1" indent="-285750"/>
            <a:r>
              <a:rPr lang="en-US" sz="1600" dirty="0">
                <a:solidFill>
                  <a:schemeClr val="bg1"/>
                </a:solidFill>
              </a:rPr>
              <a:t>Gastrointestinal signs or symptoms</a:t>
            </a:r>
          </a:p>
          <a:p>
            <a:pPr marL="971550" lvl="1" indent="-285750"/>
            <a:r>
              <a:rPr lang="en-US" sz="1600" spc="0" dirty="0">
                <a:solidFill>
                  <a:schemeClr val="bg1"/>
                </a:solidFill>
              </a:rPr>
              <a:t>Abnormal weight loss</a:t>
            </a:r>
          </a:p>
          <a:p>
            <a:pPr marL="971550" lvl="1" indent="-285750"/>
            <a:r>
              <a:rPr lang="en-US" sz="1600" dirty="0">
                <a:solidFill>
                  <a:schemeClr val="bg1"/>
                </a:solidFill>
              </a:rPr>
              <a:t>Fatigue</a:t>
            </a:r>
          </a:p>
          <a:p>
            <a:pPr marL="971550" lvl="1" indent="-285750"/>
            <a:r>
              <a:rPr lang="en-US" sz="1600" spc="0" dirty="0">
                <a:solidFill>
                  <a:schemeClr val="bg1"/>
                </a:solidFill>
              </a:rPr>
              <a:t>Sleep distur</a:t>
            </a:r>
            <a:r>
              <a:rPr lang="en-US" sz="1600" dirty="0">
                <a:solidFill>
                  <a:schemeClr val="bg1"/>
                </a:solidFill>
              </a:rPr>
              <a:t>bances</a:t>
            </a:r>
          </a:p>
          <a:p>
            <a:pPr marL="971550" lvl="1" indent="-285750"/>
            <a:r>
              <a:rPr lang="en-US" sz="1600" spc="0" dirty="0">
                <a:solidFill>
                  <a:schemeClr val="bg1"/>
                </a:solidFill>
              </a:rPr>
              <a:t>Respiratory signs and symptoms</a:t>
            </a:r>
          </a:p>
          <a:p>
            <a:pPr marL="971550" lvl="1" indent="-285750"/>
            <a:r>
              <a:rPr lang="en-US" sz="1600" spc="0" dirty="0">
                <a:solidFill>
                  <a:schemeClr val="bg1"/>
                </a:solidFill>
              </a:rPr>
              <a:t>Cardiovascular si</a:t>
            </a:r>
            <a:r>
              <a:rPr lang="en-US" sz="1600" dirty="0">
                <a:solidFill>
                  <a:schemeClr val="bg1"/>
                </a:solidFill>
              </a:rPr>
              <a:t>gns or symptoms</a:t>
            </a:r>
          </a:p>
          <a:p>
            <a:pPr marL="971550" lvl="1" indent="-285750"/>
            <a:r>
              <a:rPr lang="en-US" sz="1600" spc="0" dirty="0">
                <a:solidFill>
                  <a:schemeClr val="bg1"/>
                </a:solidFill>
              </a:rPr>
              <a:t>Skin signs </a:t>
            </a:r>
            <a:r>
              <a:rPr lang="en-US" sz="1600" dirty="0">
                <a:solidFill>
                  <a:schemeClr val="bg1"/>
                </a:solidFill>
              </a:rPr>
              <a:t>and symptoms</a:t>
            </a:r>
          </a:p>
          <a:p>
            <a:pPr marL="971550" lvl="1" indent="-285750"/>
            <a:r>
              <a:rPr lang="en-US" sz="1600" spc="0" dirty="0">
                <a:solidFill>
                  <a:schemeClr val="bg1"/>
                </a:solidFill>
              </a:rPr>
              <a:t>Menstrual disorders</a:t>
            </a:r>
          </a:p>
        </p:txBody>
      </p:sp>
      <p:sp>
        <p:nvSpPr>
          <p:cNvPr id="2" name="Slide Number Placeholder 1">
            <a:extLst>
              <a:ext uri="{FF2B5EF4-FFF2-40B4-BE49-F238E27FC236}">
                <a16:creationId xmlns:a16="http://schemas.microsoft.com/office/drawing/2014/main" id="{0B24BF10-2B55-43AB-9F77-F1A1410384A9}"/>
              </a:ext>
            </a:extLst>
          </p:cNvPr>
          <p:cNvSpPr>
            <a:spLocks noGrp="1"/>
          </p:cNvSpPr>
          <p:nvPr>
            <p:ph type="sldNum" sz="quarter" idx="12"/>
          </p:nvPr>
        </p:nvSpPr>
        <p:spPr/>
        <p:txBody>
          <a:bodyPr/>
          <a:lstStyle/>
          <a:p>
            <a:fld id="{C263D6C4-4840-40CC-AC84-17E24B3B7BDE}" type="slidenum">
              <a:rPr lang="en-US" smtClean="0"/>
              <a:pPr/>
              <a:t>9</a:t>
            </a:fld>
            <a:endParaRPr lang="en-US" dirty="0"/>
          </a:p>
        </p:txBody>
      </p:sp>
    </p:spTree>
    <p:extLst>
      <p:ext uri="{BB962C8B-B14F-4D97-AF65-F5344CB8AC3E}">
        <p14:creationId xmlns:p14="http://schemas.microsoft.com/office/powerpoint/2010/main" val="3264112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757914-1161-4661-9696-421FD6935CDD}">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5B26E0C9-B2AA-42E6-97B6-E1B7D9EAF129}">
  <ds:schemaRefs>
    <ds:schemaRef ds:uri="http://schemas.microsoft.com/sharepoint/v3/contenttype/forms"/>
  </ds:schemaRefs>
</ds:datastoreItem>
</file>

<file path=customXml/itemProps3.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Modern blue presentation</Template>
  <TotalTime>991</TotalTime>
  <Words>1327</Words>
  <Application>Microsoft Office PowerPoint</Application>
  <PresentationFormat>Widescreen</PresentationFormat>
  <Paragraphs>188</Paragraphs>
  <Slides>19</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Times New Roman</vt:lpstr>
      <vt:lpstr>Trade Gothic LT Pro</vt:lpstr>
      <vt:lpstr>Trebuchet MS</vt:lpstr>
      <vt:lpstr>Office Theme</vt:lpstr>
      <vt:lpstr>MUCMI 101-Best Practices</vt:lpstr>
      <vt:lpstr>References</vt:lpstr>
      <vt:lpstr>Service Connection under 38 USC 1117</vt:lpstr>
      <vt:lpstr>Definition: Persian Gulf Veteran </vt:lpstr>
      <vt:lpstr>Qualifying Chronic Disability</vt:lpstr>
      <vt:lpstr>Undiagnosed Illness</vt:lpstr>
      <vt:lpstr>Medically Unexplained Chronic Multisymptom Illness (MUCMI)</vt:lpstr>
      <vt:lpstr>Types of MUCMIs</vt:lpstr>
      <vt:lpstr>Signs and Symptoms of a MUCMI or Undiagnosed Illness</vt:lpstr>
      <vt:lpstr>Signs and Symptoms of a MUCMI (continued) </vt:lpstr>
      <vt:lpstr>Functional Gastrointestinal Disorders (FGIDs)</vt:lpstr>
      <vt:lpstr>PowerPoint Presentation</vt:lpstr>
      <vt:lpstr>Symptoms of Functional Gastrointestinal Disorders (FGIDs)</vt:lpstr>
      <vt:lpstr>Functional Gastrointestinal Disorder (FGID) diagnoses</vt:lpstr>
      <vt:lpstr>Functional Gastrointestinal Disorders Continued</vt:lpstr>
      <vt:lpstr>Historical Processing of MUCMI/Undiagnosed Illness Claims</vt:lpstr>
      <vt:lpstr>Impact of PACT</vt:lpstr>
      <vt:lpstr>Undiagnosed Illness/MUCMI Best Practices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PACT Act</dc:title>
  <dc:creator>Gleason, Jenna M., VBAMIW</dc:creator>
  <cp:lastModifiedBy>McHenry, Calen, VBAMIW</cp:lastModifiedBy>
  <cp:revision>15</cp:revision>
  <dcterms:created xsi:type="dcterms:W3CDTF">2022-12-21T15:14:14Z</dcterms:created>
  <dcterms:modified xsi:type="dcterms:W3CDTF">2026-04-16T12:24:35Z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