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5" r:id="rId1"/>
  </p:sldMasterIdLst>
  <p:sldIdLst>
    <p:sldId id="256" r:id="rId2"/>
    <p:sldId id="257" r:id="rId3"/>
    <p:sldId id="258" r:id="rId4"/>
    <p:sldId id="259" r:id="rId5"/>
    <p:sldId id="260" r:id="rId6"/>
    <p:sldId id="261" r:id="rId7"/>
    <p:sldId id="268" r:id="rId8"/>
    <p:sldId id="262" r:id="rId9"/>
    <p:sldId id="270" r:id="rId10"/>
    <p:sldId id="269" r:id="rId11"/>
    <p:sldId id="273" r:id="rId12"/>
    <p:sldId id="263" r:id="rId13"/>
    <p:sldId id="282" r:id="rId14"/>
    <p:sldId id="267" r:id="rId15"/>
    <p:sldId id="272" r:id="rId16"/>
    <p:sldId id="278" r:id="rId17"/>
    <p:sldId id="284" r:id="rId18"/>
    <p:sldId id="265" r:id="rId19"/>
    <p:sldId id="274" r:id="rId20"/>
    <p:sldId id="275" r:id="rId21"/>
    <p:sldId id="276" r:id="rId22"/>
    <p:sldId id="277" r:id="rId23"/>
    <p:sldId id="280" r:id="rId24"/>
    <p:sldId id="281" r:id="rId25"/>
    <p:sldId id="279" r:id="rId26"/>
    <p:sldId id="283" r:id="rId27"/>
    <p:sldId id="266" r:id="rId28"/>
    <p:sldId id="27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4/21/2026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02111984F56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991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23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286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995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265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617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207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455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9037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746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509A250-FF31-4206-8172-F9D3106AACB1}" type="datetimeFigureOut">
              <a:rPr lang="en-US" smtClean="0"/>
              <a:t>4/21/2026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004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AD347D-5ACD-4C99-B74B-A9C85AD731AF}" type="datetimeFigureOut">
              <a:rPr lang="en-US" smtClean="0"/>
              <a:t>4/21/2026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02111984F565}"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58627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EDCD-D961-4772-A5D7-2386CFB0ADF7}"/>
              </a:ext>
            </a:extLst>
          </p:cNvPr>
          <p:cNvSpPr>
            <a:spLocks noGrp="1"/>
          </p:cNvSpPr>
          <p:nvPr>
            <p:ph type="ctrTitle"/>
          </p:nvPr>
        </p:nvSpPr>
        <p:spPr>
          <a:xfrm>
            <a:off x="1638300" y="243354"/>
            <a:ext cx="8915399" cy="1678580"/>
          </a:xfrm>
        </p:spPr>
        <p:txBody>
          <a:bodyPr>
            <a:normAutofit/>
          </a:bodyPr>
          <a:lstStyle/>
          <a:p>
            <a:pPr algn="ctr"/>
            <a:r>
              <a:rPr lang="en-US" sz="8800" b="1" dirty="0"/>
              <a:t>ETHICS</a:t>
            </a:r>
          </a:p>
        </p:txBody>
      </p:sp>
      <p:sp>
        <p:nvSpPr>
          <p:cNvPr id="3" name="Subtitle 2">
            <a:extLst>
              <a:ext uri="{FF2B5EF4-FFF2-40B4-BE49-F238E27FC236}">
                <a16:creationId xmlns:a16="http://schemas.microsoft.com/office/drawing/2014/main" id="{A615D1CB-2576-4B72-A26F-2A3096F1A40D}"/>
              </a:ext>
            </a:extLst>
          </p:cNvPr>
          <p:cNvSpPr>
            <a:spLocks noGrp="1"/>
          </p:cNvSpPr>
          <p:nvPr>
            <p:ph type="subTitle" idx="1"/>
          </p:nvPr>
        </p:nvSpPr>
        <p:spPr>
          <a:xfrm>
            <a:off x="2208213" y="2726267"/>
            <a:ext cx="8915399" cy="2489200"/>
          </a:xfrm>
        </p:spPr>
        <p:txBody>
          <a:bodyPr>
            <a:normAutofit fontScale="92500" lnSpcReduction="10000"/>
          </a:bodyPr>
          <a:lstStyle/>
          <a:p>
            <a:r>
              <a:rPr lang="en-US" sz="4900" dirty="0">
                <a:solidFill>
                  <a:prstClr val="black">
                    <a:lumMod val="85000"/>
                    <a:lumOff val="15000"/>
                  </a:prstClr>
                </a:solidFill>
                <a:ea typeface="+mj-ea"/>
                <a:cs typeface="+mj-cs"/>
              </a:rPr>
              <a:t>WISCONSIN COUNTY AND TRIBAL VETERANS SERVICE OFFICERS – SPRING 2026 </a:t>
            </a:r>
            <a:endParaRPr lang="en-US" dirty="0"/>
          </a:p>
        </p:txBody>
      </p:sp>
    </p:spTree>
    <p:extLst>
      <p:ext uri="{BB962C8B-B14F-4D97-AF65-F5344CB8AC3E}">
        <p14:creationId xmlns:p14="http://schemas.microsoft.com/office/powerpoint/2010/main" val="360735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seph Scott Gray">
            <a:extLst>
              <a:ext uri="{FF2B5EF4-FFF2-40B4-BE49-F238E27FC236}">
                <a16:creationId xmlns:a16="http://schemas.microsoft.com/office/drawing/2014/main" id="{5B115868-C143-4E6F-968A-1EFD345211C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124351" y="4348965"/>
            <a:ext cx="271462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37118A2E-B103-4051-AAFF-050389EC0D92}"/>
              </a:ext>
            </a:extLst>
          </p:cNvPr>
          <p:cNvPicPr>
            <a:picLocks noGrp="1" noChangeAspect="1"/>
          </p:cNvPicPr>
          <p:nvPr>
            <p:ph sz="half" idx="4294967295"/>
          </p:nvPr>
        </p:nvPicPr>
        <p:blipFill>
          <a:blip r:embed="rId3"/>
          <a:stretch>
            <a:fillRect/>
          </a:stretch>
        </p:blipFill>
        <p:spPr>
          <a:xfrm>
            <a:off x="9468643" y="3858172"/>
            <a:ext cx="2466449" cy="2900618"/>
          </a:xfrm>
          <a:prstGeom prst="rect">
            <a:avLst/>
          </a:prstGeom>
        </p:spPr>
      </p:pic>
      <p:sp>
        <p:nvSpPr>
          <p:cNvPr id="2" name="Title 1">
            <a:extLst>
              <a:ext uri="{FF2B5EF4-FFF2-40B4-BE49-F238E27FC236}">
                <a16:creationId xmlns:a16="http://schemas.microsoft.com/office/drawing/2014/main" id="{035E3B42-BFA3-46AE-B11C-30966229A81B}"/>
              </a:ext>
            </a:extLst>
          </p:cNvPr>
          <p:cNvSpPr>
            <a:spLocks noGrp="1"/>
          </p:cNvSpPr>
          <p:nvPr>
            <p:ph type="ctrTitle" idx="4294967295"/>
          </p:nvPr>
        </p:nvSpPr>
        <p:spPr>
          <a:xfrm>
            <a:off x="124351" y="242888"/>
            <a:ext cx="11810741" cy="3702579"/>
          </a:xfrm>
        </p:spPr>
        <p:txBody>
          <a:bodyPr>
            <a:normAutofit fontScale="90000"/>
          </a:bodyPr>
          <a:lstStyle/>
          <a:p>
            <a:r>
              <a:rPr lang="en-US" sz="4000" b="1" dirty="0"/>
              <a:t>THINGS GONE WRONG….cont.</a:t>
            </a:r>
            <a:br>
              <a:rPr lang="en-US" sz="1400" dirty="0"/>
            </a:br>
            <a:br>
              <a:rPr lang="en-US" sz="1400" dirty="0"/>
            </a:br>
            <a:r>
              <a:rPr lang="en-US" sz="2700" b="1" dirty="0">
                <a:solidFill>
                  <a:srgbClr val="444444"/>
                </a:solidFill>
                <a:latin typeface="Public Sans Web"/>
              </a:rPr>
              <a:t>GRAND RAPIDS, MICHIGAN</a:t>
            </a:r>
            <a:r>
              <a:rPr lang="en-US" sz="2700" dirty="0">
                <a:solidFill>
                  <a:srgbClr val="444444"/>
                </a:solidFill>
                <a:latin typeface="Public Sans Web"/>
              </a:rPr>
              <a:t> — Joseph Scott Gray, 53, of Lawton, Michigan was sentenced to five years in federal prison for lying to the Department of Veterans Affairs to obtain over $250,000 in benefits to which he was not entitled. To obtain those benefits, Gray repeatedly told the VA he could not walk or stand, when in fact, he could.</a:t>
            </a:r>
            <a:br>
              <a:rPr lang="en-US" sz="2700" dirty="0">
                <a:solidFill>
                  <a:srgbClr val="444444"/>
                </a:solidFill>
                <a:latin typeface="Public Sans Web"/>
              </a:rPr>
            </a:br>
            <a:r>
              <a:rPr lang="en-US" sz="2700" dirty="0">
                <a:solidFill>
                  <a:srgbClr val="444444"/>
                </a:solidFill>
                <a:latin typeface="Public Sans Web"/>
              </a:rPr>
              <a:t>          On October 26, 2017, Gray went to the Battle Creek VA Medical Center for an exam, and he arrived in a wheelchair. During the exam, Gray told VA employees he had not walked in 10 years and could not use his left hand. Minutes later, Gray went to a local restaurant, where he was observed freely walking in and out of the building and carrying his leftovers in his left hand:</a:t>
            </a:r>
            <a:br>
              <a:rPr lang="en-US" sz="2000" dirty="0">
                <a:solidFill>
                  <a:srgbClr val="444444"/>
                </a:solidFill>
                <a:latin typeface="Public Sans Web"/>
              </a:rPr>
            </a:br>
            <a:br>
              <a:rPr lang="en-US" sz="1600" dirty="0"/>
            </a:br>
            <a:endParaRPr lang="en-US" sz="1400" dirty="0"/>
          </a:p>
        </p:txBody>
      </p:sp>
    </p:spTree>
    <p:extLst>
      <p:ext uri="{BB962C8B-B14F-4D97-AF65-F5344CB8AC3E}">
        <p14:creationId xmlns:p14="http://schemas.microsoft.com/office/powerpoint/2010/main" val="205289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EAA6-1581-4F40-93C4-913D2A1C1C12}"/>
              </a:ext>
            </a:extLst>
          </p:cNvPr>
          <p:cNvSpPr>
            <a:spLocks noGrp="1"/>
          </p:cNvSpPr>
          <p:nvPr>
            <p:ph type="title"/>
          </p:nvPr>
        </p:nvSpPr>
        <p:spPr/>
        <p:txBody>
          <a:bodyPr/>
          <a:lstStyle/>
          <a:p>
            <a:r>
              <a:rPr lang="en-US" dirty="0"/>
              <a:t>County and Tribal Veterans Service Officers Association of Wisconsin</a:t>
            </a:r>
          </a:p>
        </p:txBody>
      </p:sp>
      <p:sp>
        <p:nvSpPr>
          <p:cNvPr id="3" name="Content Placeholder 2">
            <a:extLst>
              <a:ext uri="{FF2B5EF4-FFF2-40B4-BE49-F238E27FC236}">
                <a16:creationId xmlns:a16="http://schemas.microsoft.com/office/drawing/2014/main" id="{6C51B61E-FEA6-4165-A110-BFC27F9F096B}"/>
              </a:ext>
            </a:extLst>
          </p:cNvPr>
          <p:cNvSpPr>
            <a:spLocks noGrp="1"/>
          </p:cNvSpPr>
          <p:nvPr>
            <p:ph idx="1"/>
          </p:nvPr>
        </p:nvSpPr>
        <p:spPr>
          <a:xfrm>
            <a:off x="84667" y="1921933"/>
            <a:ext cx="12107333" cy="4580467"/>
          </a:xfrm>
        </p:spPr>
        <p:txBody>
          <a:bodyPr>
            <a:noAutofit/>
          </a:bodyPr>
          <a:lstStyle/>
          <a:p>
            <a:r>
              <a:rPr lang="en-US" sz="2400" dirty="0"/>
              <a:t>Code of Ethics </a:t>
            </a:r>
          </a:p>
          <a:p>
            <a:r>
              <a:rPr lang="en-US" sz="2400" dirty="0"/>
              <a:t>All members of this association must be committed to the highest standards of conduct in the performance of his or her duties. Individual and collective adherence to the highest ethical standards is essential to the maintenance of public trust and confidence. </a:t>
            </a:r>
          </a:p>
          <a:p>
            <a:r>
              <a:rPr lang="en-US" sz="2400" dirty="0"/>
              <a:t>While members must agree on the need for proper professional conduct, they may experience personal conflict or differing views of values and loyalties. In such cases, the principles contained in this Code of Ethics provide valuable guidance in reaching decisions that are governed, ultimately, by the dictates of the individual conscience of each member and his or her commitment to the public good. </a:t>
            </a:r>
          </a:p>
          <a:p>
            <a:endParaRPr lang="en-US" sz="2000" dirty="0"/>
          </a:p>
        </p:txBody>
      </p:sp>
    </p:spTree>
    <p:extLst>
      <p:ext uri="{BB962C8B-B14F-4D97-AF65-F5344CB8AC3E}">
        <p14:creationId xmlns:p14="http://schemas.microsoft.com/office/powerpoint/2010/main" val="146605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B4A5-B6E9-4CFB-A494-B39B993C06DA}"/>
              </a:ext>
            </a:extLst>
          </p:cNvPr>
          <p:cNvSpPr>
            <a:spLocks noGrp="1"/>
          </p:cNvSpPr>
          <p:nvPr>
            <p:ph type="title"/>
          </p:nvPr>
        </p:nvSpPr>
        <p:spPr>
          <a:xfrm>
            <a:off x="1451579" y="804519"/>
            <a:ext cx="9603275" cy="846481"/>
          </a:xfrm>
        </p:spPr>
        <p:txBody>
          <a:bodyPr/>
          <a:lstStyle/>
          <a:p>
            <a:r>
              <a:rPr lang="en-US" b="1" dirty="0"/>
              <a:t>COUNTY/TRIBAL SPECIFICS</a:t>
            </a:r>
          </a:p>
        </p:txBody>
      </p:sp>
      <p:sp>
        <p:nvSpPr>
          <p:cNvPr id="3" name="Content Placeholder 2">
            <a:extLst>
              <a:ext uri="{FF2B5EF4-FFF2-40B4-BE49-F238E27FC236}">
                <a16:creationId xmlns:a16="http://schemas.microsoft.com/office/drawing/2014/main" id="{6195D00F-4A5D-48ED-BCB1-93CD8384AFFC}"/>
              </a:ext>
            </a:extLst>
          </p:cNvPr>
          <p:cNvSpPr>
            <a:spLocks noGrp="1"/>
          </p:cNvSpPr>
          <p:nvPr>
            <p:ph idx="1"/>
          </p:nvPr>
        </p:nvSpPr>
        <p:spPr>
          <a:xfrm>
            <a:off x="1930400" y="2133600"/>
            <a:ext cx="9804400" cy="3843867"/>
          </a:xfrm>
        </p:spPr>
        <p:txBody>
          <a:bodyPr>
            <a:noAutofit/>
          </a:bodyPr>
          <a:lstStyle/>
          <a:p>
            <a:pPr marL="0" indent="0">
              <a:buNone/>
            </a:pPr>
            <a:endParaRPr lang="en-US" sz="3200" dirty="0"/>
          </a:p>
          <a:p>
            <a:pPr marL="0" indent="0">
              <a:buNone/>
            </a:pPr>
            <a:r>
              <a:rPr lang="en-US" sz="3200" dirty="0"/>
              <a:t>Employee Handbook</a:t>
            </a:r>
          </a:p>
          <a:p>
            <a:pPr marL="0" indent="0">
              <a:buNone/>
            </a:pPr>
            <a:r>
              <a:rPr lang="en-US" sz="3200" dirty="0"/>
              <a:t>Human Resources</a:t>
            </a:r>
          </a:p>
          <a:p>
            <a:pPr marL="0" indent="0">
              <a:buNone/>
            </a:pPr>
            <a:r>
              <a:rPr lang="en-US" sz="3200" dirty="0"/>
              <a:t>Corporation Counsel</a:t>
            </a:r>
          </a:p>
        </p:txBody>
      </p:sp>
    </p:spTree>
    <p:extLst>
      <p:ext uri="{BB962C8B-B14F-4D97-AF65-F5344CB8AC3E}">
        <p14:creationId xmlns:p14="http://schemas.microsoft.com/office/powerpoint/2010/main" val="31501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B4A5-B6E9-4CFB-A494-B39B993C06DA}"/>
              </a:ext>
            </a:extLst>
          </p:cNvPr>
          <p:cNvSpPr>
            <a:spLocks noGrp="1"/>
          </p:cNvSpPr>
          <p:nvPr>
            <p:ph type="title"/>
          </p:nvPr>
        </p:nvSpPr>
        <p:spPr/>
        <p:txBody>
          <a:bodyPr/>
          <a:lstStyle/>
          <a:p>
            <a:r>
              <a:rPr lang="en-US" b="1" dirty="0"/>
              <a:t>GREEN COUNTY SPECIFICS</a:t>
            </a:r>
          </a:p>
        </p:txBody>
      </p:sp>
      <p:sp>
        <p:nvSpPr>
          <p:cNvPr id="3" name="Content Placeholder 2">
            <a:extLst>
              <a:ext uri="{FF2B5EF4-FFF2-40B4-BE49-F238E27FC236}">
                <a16:creationId xmlns:a16="http://schemas.microsoft.com/office/drawing/2014/main" id="{6195D00F-4A5D-48ED-BCB1-93CD8384AFFC}"/>
              </a:ext>
            </a:extLst>
          </p:cNvPr>
          <p:cNvSpPr>
            <a:spLocks noGrp="1"/>
          </p:cNvSpPr>
          <p:nvPr>
            <p:ph idx="1"/>
          </p:nvPr>
        </p:nvSpPr>
        <p:spPr>
          <a:xfrm>
            <a:off x="1862667" y="1853754"/>
            <a:ext cx="9804400" cy="3843867"/>
          </a:xfrm>
        </p:spPr>
        <p:txBody>
          <a:bodyPr>
            <a:noAutofit/>
          </a:bodyPr>
          <a:lstStyle/>
          <a:p>
            <a:pPr marL="0" indent="0">
              <a:buNone/>
            </a:pPr>
            <a:r>
              <a:rPr lang="en-US" sz="3200" dirty="0"/>
              <a:t>Employee Handbook:</a:t>
            </a:r>
          </a:p>
          <a:p>
            <a:pPr marL="0" indent="0">
              <a:buNone/>
            </a:pPr>
            <a:r>
              <a:rPr lang="en-US" sz="2400" dirty="0"/>
              <a:t>Not allowed: Soliciting or accepting unauthorized compensation, reward, gratuity or gift of any kind or value for any matter related to the employee's job as an employee of the County.</a:t>
            </a:r>
          </a:p>
          <a:p>
            <a:pPr marL="0" indent="0">
              <a:buNone/>
            </a:pPr>
            <a:r>
              <a:rPr lang="en-US" sz="3200" dirty="0"/>
              <a:t>In practice, Corp Counsel says less than $10.</a:t>
            </a:r>
          </a:p>
          <a:p>
            <a:pPr marL="0" indent="0">
              <a:buNone/>
            </a:pPr>
            <a:r>
              <a:rPr lang="en-US" sz="2400" dirty="0"/>
              <a:t>OK</a:t>
            </a:r>
            <a:r>
              <a:rPr lang="en-US" sz="3200" dirty="0"/>
              <a:t>	 </a:t>
            </a:r>
            <a:r>
              <a:rPr lang="en-US" sz="2400" dirty="0"/>
              <a:t>examples: flowers, cheese curds, bluegill fillets</a:t>
            </a:r>
          </a:p>
          <a:p>
            <a:pPr marL="0" indent="0">
              <a:buNone/>
            </a:pPr>
            <a:r>
              <a:rPr lang="en-US" sz="2400" dirty="0"/>
              <a:t>Not OK: money, prescription medication, TRANSMISSION repairs.</a:t>
            </a:r>
          </a:p>
          <a:p>
            <a:pPr marL="0" indent="0">
              <a:buNone/>
            </a:pPr>
            <a:endParaRPr lang="en-US" sz="3200" dirty="0"/>
          </a:p>
        </p:txBody>
      </p:sp>
    </p:spTree>
    <p:extLst>
      <p:ext uri="{BB962C8B-B14F-4D97-AF65-F5344CB8AC3E}">
        <p14:creationId xmlns:p14="http://schemas.microsoft.com/office/powerpoint/2010/main" val="102849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1B16-15A5-476E-B364-44CDB3F31C41}"/>
              </a:ext>
            </a:extLst>
          </p:cNvPr>
          <p:cNvSpPr>
            <a:spLocks noGrp="1"/>
          </p:cNvSpPr>
          <p:nvPr>
            <p:ph type="title"/>
          </p:nvPr>
        </p:nvSpPr>
        <p:spPr/>
        <p:txBody>
          <a:bodyPr/>
          <a:lstStyle/>
          <a:p>
            <a:r>
              <a:rPr lang="en-US" dirty="0"/>
              <a:t>State of Wisconsin</a:t>
            </a:r>
          </a:p>
        </p:txBody>
      </p:sp>
      <p:sp>
        <p:nvSpPr>
          <p:cNvPr id="3" name="Content Placeholder 2">
            <a:extLst>
              <a:ext uri="{FF2B5EF4-FFF2-40B4-BE49-F238E27FC236}">
                <a16:creationId xmlns:a16="http://schemas.microsoft.com/office/drawing/2014/main" id="{18EAABE0-C05B-46E9-8BD4-FF65F4F1B2B4}"/>
              </a:ext>
            </a:extLst>
          </p:cNvPr>
          <p:cNvSpPr>
            <a:spLocks noGrp="1"/>
          </p:cNvSpPr>
          <p:nvPr>
            <p:ph idx="1"/>
          </p:nvPr>
        </p:nvSpPr>
        <p:spPr/>
        <p:txBody>
          <a:bodyPr>
            <a:normAutofit/>
          </a:bodyPr>
          <a:lstStyle/>
          <a:p>
            <a:r>
              <a:rPr lang="en-US" sz="3200" dirty="0"/>
              <a:t>As defined in Chapter 45</a:t>
            </a:r>
          </a:p>
          <a:p>
            <a:endParaRPr lang="en-US" sz="3200" dirty="0"/>
          </a:p>
          <a:p>
            <a:r>
              <a:rPr lang="en-US" sz="3200" dirty="0"/>
              <a:t>No major issues, other than violating State law.</a:t>
            </a:r>
          </a:p>
        </p:txBody>
      </p:sp>
    </p:spTree>
    <p:extLst>
      <p:ext uri="{BB962C8B-B14F-4D97-AF65-F5344CB8AC3E}">
        <p14:creationId xmlns:p14="http://schemas.microsoft.com/office/powerpoint/2010/main" val="407993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C367-1BA7-498B-9143-3412A3C00A10}"/>
              </a:ext>
            </a:extLst>
          </p:cNvPr>
          <p:cNvSpPr>
            <a:spLocks noGrp="1"/>
          </p:cNvSpPr>
          <p:nvPr>
            <p:ph type="title"/>
          </p:nvPr>
        </p:nvSpPr>
        <p:spPr/>
        <p:txBody>
          <a:bodyPr/>
          <a:lstStyle/>
          <a:p>
            <a:r>
              <a:rPr lang="en-US" dirty="0"/>
              <a:t>FEDERAL VETERANS ADMINISTRATION</a:t>
            </a:r>
          </a:p>
        </p:txBody>
      </p:sp>
      <p:sp>
        <p:nvSpPr>
          <p:cNvPr id="3" name="Content Placeholder 2">
            <a:extLst>
              <a:ext uri="{FF2B5EF4-FFF2-40B4-BE49-F238E27FC236}">
                <a16:creationId xmlns:a16="http://schemas.microsoft.com/office/drawing/2014/main" id="{2A46B966-C70A-4D84-86D0-66B0F5C023C2}"/>
              </a:ext>
            </a:extLst>
          </p:cNvPr>
          <p:cNvSpPr>
            <a:spLocks noGrp="1"/>
          </p:cNvSpPr>
          <p:nvPr>
            <p:ph idx="1"/>
          </p:nvPr>
        </p:nvSpPr>
        <p:spPr>
          <a:xfrm>
            <a:off x="1451579" y="2015732"/>
            <a:ext cx="9603275" cy="3809335"/>
          </a:xfrm>
        </p:spPr>
        <p:txBody>
          <a:bodyPr/>
          <a:lstStyle/>
          <a:p>
            <a:r>
              <a:rPr lang="en-US" sz="2800" dirty="0"/>
              <a:t>VARIOUS COMPONENTS</a:t>
            </a:r>
          </a:p>
          <a:p>
            <a:r>
              <a:rPr lang="en-US" sz="2800" dirty="0"/>
              <a:t>VA CYBER SECURITY AND FEDERAL TAX INFORMATION TRAINING ON TMS.</a:t>
            </a:r>
          </a:p>
          <a:p>
            <a:r>
              <a:rPr lang="en-US" sz="2800" dirty="0"/>
              <a:t>NUMEROUS CRITERIA AS ACCREDITED REPRESENTATIVES</a:t>
            </a:r>
            <a:r>
              <a:rPr lang="en-US" dirty="0"/>
              <a:t>.</a:t>
            </a:r>
          </a:p>
          <a:p>
            <a:r>
              <a:rPr lang="en-US" sz="2800" dirty="0"/>
              <a:t>VA HEALTHCARE INFORMATION </a:t>
            </a:r>
          </a:p>
          <a:p>
            <a:r>
              <a:rPr lang="en-US" sz="2800" dirty="0"/>
              <a:t>CLAIMS</a:t>
            </a:r>
          </a:p>
        </p:txBody>
      </p:sp>
    </p:spTree>
    <p:extLst>
      <p:ext uri="{BB962C8B-B14F-4D97-AF65-F5344CB8AC3E}">
        <p14:creationId xmlns:p14="http://schemas.microsoft.com/office/powerpoint/2010/main" val="2274748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BD6D-995A-4B6D-A725-45AD096D52C1}"/>
              </a:ext>
            </a:extLst>
          </p:cNvPr>
          <p:cNvSpPr>
            <a:spLocks noGrp="1"/>
          </p:cNvSpPr>
          <p:nvPr>
            <p:ph type="title"/>
          </p:nvPr>
        </p:nvSpPr>
        <p:spPr/>
        <p:txBody>
          <a:bodyPr/>
          <a:lstStyle/>
          <a:p>
            <a:r>
              <a:rPr lang="en-US" dirty="0"/>
              <a:t>FEDERAL VETERANS ADMINISTRATION</a:t>
            </a:r>
          </a:p>
        </p:txBody>
      </p:sp>
      <p:sp>
        <p:nvSpPr>
          <p:cNvPr id="3" name="Content Placeholder 2">
            <a:extLst>
              <a:ext uri="{FF2B5EF4-FFF2-40B4-BE49-F238E27FC236}">
                <a16:creationId xmlns:a16="http://schemas.microsoft.com/office/drawing/2014/main" id="{5FD2981C-75B0-41A4-B2C5-9DCF38E3ACFA}"/>
              </a:ext>
            </a:extLst>
          </p:cNvPr>
          <p:cNvSpPr>
            <a:spLocks noGrp="1"/>
          </p:cNvSpPr>
          <p:nvPr>
            <p:ph idx="1"/>
          </p:nvPr>
        </p:nvSpPr>
        <p:spPr/>
        <p:txBody>
          <a:bodyPr>
            <a:normAutofit/>
          </a:bodyPr>
          <a:lstStyle/>
          <a:p>
            <a:r>
              <a:rPr lang="en-US" sz="2400" dirty="0"/>
              <a:t>§14.632 Standards of conduct for persons providing representation before the Department(a) </a:t>
            </a:r>
          </a:p>
          <a:p>
            <a:r>
              <a:rPr lang="en-US" sz="2400" dirty="0"/>
              <a:t>(1) All persons acting on behalf of a claimant shall faithfully execute their duties as individuals providing representation on a particular claim under § 14.630, representatives, agents, or attorneys.</a:t>
            </a:r>
          </a:p>
          <a:p>
            <a:r>
              <a:rPr lang="en-US" sz="2400" dirty="0"/>
              <a:t>(2) All individuals providing representation are required to be truthful in their dealings with claimants and VA.</a:t>
            </a:r>
          </a:p>
        </p:txBody>
      </p:sp>
    </p:spTree>
    <p:extLst>
      <p:ext uri="{BB962C8B-B14F-4D97-AF65-F5344CB8AC3E}">
        <p14:creationId xmlns:p14="http://schemas.microsoft.com/office/powerpoint/2010/main" val="87125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BD6D-995A-4B6D-A725-45AD096D52C1}"/>
              </a:ext>
            </a:extLst>
          </p:cNvPr>
          <p:cNvSpPr>
            <a:spLocks noGrp="1"/>
          </p:cNvSpPr>
          <p:nvPr>
            <p:ph type="title"/>
          </p:nvPr>
        </p:nvSpPr>
        <p:spPr/>
        <p:txBody>
          <a:bodyPr/>
          <a:lstStyle/>
          <a:p>
            <a:r>
              <a:rPr lang="en-US" dirty="0"/>
              <a:t>FEDERAL VETERANS ADMINISTRATION</a:t>
            </a:r>
          </a:p>
        </p:txBody>
      </p:sp>
      <p:pic>
        <p:nvPicPr>
          <p:cNvPr id="5" name="Content Placeholder 4">
            <a:extLst>
              <a:ext uri="{FF2B5EF4-FFF2-40B4-BE49-F238E27FC236}">
                <a16:creationId xmlns:a16="http://schemas.microsoft.com/office/drawing/2014/main" id="{A2D8D197-1E21-4D17-A747-2CB5A1E348E0}"/>
              </a:ext>
            </a:extLst>
          </p:cNvPr>
          <p:cNvPicPr>
            <a:picLocks noGrp="1" noChangeAspect="1"/>
          </p:cNvPicPr>
          <p:nvPr>
            <p:ph idx="1"/>
          </p:nvPr>
        </p:nvPicPr>
        <p:blipFill>
          <a:blip r:embed="rId2"/>
          <a:stretch>
            <a:fillRect/>
          </a:stretch>
        </p:blipFill>
        <p:spPr>
          <a:xfrm>
            <a:off x="1408958" y="2016125"/>
            <a:ext cx="8457284" cy="4037356"/>
          </a:xfrm>
        </p:spPr>
      </p:pic>
    </p:spTree>
    <p:extLst>
      <p:ext uri="{BB962C8B-B14F-4D97-AF65-F5344CB8AC3E}">
        <p14:creationId xmlns:p14="http://schemas.microsoft.com/office/powerpoint/2010/main" val="25557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4AB7-7088-4A95-BE94-36CC92CAE656}"/>
              </a:ext>
            </a:extLst>
          </p:cNvPr>
          <p:cNvSpPr>
            <a:spLocks noGrp="1"/>
          </p:cNvSpPr>
          <p:nvPr>
            <p:ph type="title"/>
          </p:nvPr>
        </p:nvSpPr>
        <p:spPr/>
        <p:txBody>
          <a:bodyPr>
            <a:normAutofit/>
          </a:bodyPr>
          <a:lstStyle/>
          <a:p>
            <a:r>
              <a:rPr lang="en-US" sz="4800" b="1" dirty="0"/>
              <a:t>WORST CASE SCENARIO</a:t>
            </a:r>
          </a:p>
        </p:txBody>
      </p:sp>
      <p:sp>
        <p:nvSpPr>
          <p:cNvPr id="3" name="Content Placeholder 2">
            <a:extLst>
              <a:ext uri="{FF2B5EF4-FFF2-40B4-BE49-F238E27FC236}">
                <a16:creationId xmlns:a16="http://schemas.microsoft.com/office/drawing/2014/main" id="{7BE34CDE-C76C-4159-858B-C4F77D0DCCBC}"/>
              </a:ext>
            </a:extLst>
          </p:cNvPr>
          <p:cNvSpPr>
            <a:spLocks noGrp="1"/>
          </p:cNvSpPr>
          <p:nvPr>
            <p:ph idx="1"/>
          </p:nvPr>
        </p:nvSpPr>
        <p:spPr>
          <a:xfrm>
            <a:off x="2592925" y="2540000"/>
            <a:ext cx="8915400" cy="3615266"/>
          </a:xfrm>
        </p:spPr>
        <p:txBody>
          <a:bodyPr>
            <a:normAutofit/>
          </a:bodyPr>
          <a:lstStyle/>
          <a:p>
            <a:r>
              <a:rPr lang="en-US" sz="3200" dirty="0"/>
              <a:t>Federal : Loss of accreditation, which can lead to loss of job</a:t>
            </a:r>
          </a:p>
          <a:p>
            <a:endParaRPr lang="en-US" sz="3200" dirty="0"/>
          </a:p>
          <a:p>
            <a:r>
              <a:rPr lang="en-US" sz="3200" dirty="0"/>
              <a:t>County: Loss of job</a:t>
            </a:r>
          </a:p>
        </p:txBody>
      </p:sp>
    </p:spTree>
    <p:extLst>
      <p:ext uri="{BB962C8B-B14F-4D97-AF65-F5344CB8AC3E}">
        <p14:creationId xmlns:p14="http://schemas.microsoft.com/office/powerpoint/2010/main" val="402651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4AB7-7088-4A95-BE94-36CC92CAE656}"/>
              </a:ext>
            </a:extLst>
          </p:cNvPr>
          <p:cNvSpPr>
            <a:spLocks noGrp="1"/>
          </p:cNvSpPr>
          <p:nvPr>
            <p:ph type="title"/>
          </p:nvPr>
        </p:nvSpPr>
        <p:spPr>
          <a:xfrm>
            <a:off x="2589212" y="446088"/>
            <a:ext cx="6791855" cy="976312"/>
          </a:xfrm>
        </p:spPr>
        <p:txBody>
          <a:bodyPr>
            <a:normAutofit fontScale="90000"/>
          </a:bodyPr>
          <a:lstStyle/>
          <a:p>
            <a:r>
              <a:rPr lang="en-US" sz="4800" b="1" dirty="0"/>
              <a:t>WORST CASE SCENARIO</a:t>
            </a:r>
          </a:p>
        </p:txBody>
      </p:sp>
      <p:pic>
        <p:nvPicPr>
          <p:cNvPr id="7" name="Content Placeholder 6">
            <a:extLst>
              <a:ext uri="{FF2B5EF4-FFF2-40B4-BE49-F238E27FC236}">
                <a16:creationId xmlns:a16="http://schemas.microsoft.com/office/drawing/2014/main" id="{F53355E8-2D0D-4630-B1F6-CCBB2BB199E5}"/>
              </a:ext>
            </a:extLst>
          </p:cNvPr>
          <p:cNvPicPr>
            <a:picLocks noGrp="1" noChangeAspect="1"/>
          </p:cNvPicPr>
          <p:nvPr>
            <p:ph idx="1"/>
          </p:nvPr>
        </p:nvPicPr>
        <p:blipFill>
          <a:blip r:embed="rId2"/>
          <a:stretch>
            <a:fillRect/>
          </a:stretch>
        </p:blipFill>
        <p:spPr>
          <a:xfrm>
            <a:off x="2302934" y="2218267"/>
            <a:ext cx="7078133" cy="3860799"/>
          </a:xfrm>
        </p:spPr>
      </p:pic>
      <p:sp>
        <p:nvSpPr>
          <p:cNvPr id="5" name="Text Placeholder 4">
            <a:extLst>
              <a:ext uri="{FF2B5EF4-FFF2-40B4-BE49-F238E27FC236}">
                <a16:creationId xmlns:a16="http://schemas.microsoft.com/office/drawing/2014/main" id="{082E666F-8321-4933-A498-134ECE293A24}"/>
              </a:ext>
            </a:extLst>
          </p:cNvPr>
          <p:cNvSpPr>
            <a:spLocks noGrp="1"/>
          </p:cNvSpPr>
          <p:nvPr>
            <p:ph type="body" sz="half" idx="2"/>
          </p:nvPr>
        </p:nvSpPr>
        <p:spPr>
          <a:xfrm>
            <a:off x="2589212" y="1598613"/>
            <a:ext cx="6063721" cy="619654"/>
          </a:xfrm>
        </p:spPr>
        <p:txBody>
          <a:bodyPr>
            <a:noAutofit/>
          </a:bodyPr>
          <a:lstStyle/>
          <a:p>
            <a:r>
              <a:rPr lang="en-US" sz="3600" dirty="0"/>
              <a:t>OR POSSIBLY EVEN</a:t>
            </a:r>
          </a:p>
        </p:txBody>
      </p:sp>
    </p:spTree>
    <p:extLst>
      <p:ext uri="{BB962C8B-B14F-4D97-AF65-F5344CB8AC3E}">
        <p14:creationId xmlns:p14="http://schemas.microsoft.com/office/powerpoint/2010/main" val="334364684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19F2-2F57-4B96-BE29-C672631D2253}"/>
              </a:ext>
            </a:extLst>
          </p:cNvPr>
          <p:cNvSpPr>
            <a:spLocks noGrp="1"/>
          </p:cNvSpPr>
          <p:nvPr>
            <p:ph type="title"/>
          </p:nvPr>
        </p:nvSpPr>
        <p:spPr>
          <a:xfrm>
            <a:off x="1451578" y="635186"/>
            <a:ext cx="9603275" cy="1211213"/>
          </a:xfrm>
        </p:spPr>
        <p:txBody>
          <a:bodyPr>
            <a:noAutofit/>
          </a:bodyPr>
          <a:lstStyle/>
          <a:p>
            <a:r>
              <a:rPr lang="en-US" sz="4400" b="1" dirty="0"/>
              <a:t>ETHICAL CONSIDERATIONS IN THE ROLE OF A CTVSO</a:t>
            </a:r>
          </a:p>
        </p:txBody>
      </p:sp>
      <p:sp>
        <p:nvSpPr>
          <p:cNvPr id="3" name="Content Placeholder 2">
            <a:extLst>
              <a:ext uri="{FF2B5EF4-FFF2-40B4-BE49-F238E27FC236}">
                <a16:creationId xmlns:a16="http://schemas.microsoft.com/office/drawing/2014/main" id="{D08A1665-F25A-450E-B9C9-2C00B191283E}"/>
              </a:ext>
            </a:extLst>
          </p:cNvPr>
          <p:cNvSpPr>
            <a:spLocks noGrp="1"/>
          </p:cNvSpPr>
          <p:nvPr>
            <p:ph idx="1"/>
          </p:nvPr>
        </p:nvSpPr>
        <p:spPr/>
        <p:txBody>
          <a:bodyPr>
            <a:normAutofit fontScale="92500"/>
          </a:bodyPr>
          <a:lstStyle/>
          <a:p>
            <a:pPr marL="0" indent="0">
              <a:buNone/>
            </a:pPr>
            <a:endParaRPr lang="en-US" sz="2800" dirty="0"/>
          </a:p>
          <a:p>
            <a:r>
              <a:rPr lang="en-US" sz="3600" dirty="0"/>
              <a:t>PERSONAL ETHICS</a:t>
            </a:r>
          </a:p>
          <a:p>
            <a:r>
              <a:rPr lang="en-US" sz="3600" dirty="0"/>
              <a:t>COUNTY/TRIBAL APPLICATION AND POLICY</a:t>
            </a:r>
          </a:p>
          <a:p>
            <a:r>
              <a:rPr lang="en-US" sz="3600" dirty="0"/>
              <a:t>STATE APPLICATION AND POLICY</a:t>
            </a:r>
          </a:p>
          <a:p>
            <a:r>
              <a:rPr lang="en-US" sz="3600" dirty="0"/>
              <a:t>FEDERAL APPLICATION AND POLICY</a:t>
            </a:r>
          </a:p>
        </p:txBody>
      </p:sp>
    </p:spTree>
    <p:extLst>
      <p:ext uri="{BB962C8B-B14F-4D97-AF65-F5344CB8AC3E}">
        <p14:creationId xmlns:p14="http://schemas.microsoft.com/office/powerpoint/2010/main" val="161208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0ADA36-63B2-41EE-94B1-63B445F709DB}"/>
              </a:ext>
            </a:extLst>
          </p:cNvPr>
          <p:cNvSpPr>
            <a:spLocks noGrp="1"/>
          </p:cNvSpPr>
          <p:nvPr>
            <p:ph type="title"/>
          </p:nvPr>
        </p:nvSpPr>
        <p:spPr/>
        <p:txBody>
          <a:bodyPr/>
          <a:lstStyle/>
          <a:p>
            <a:r>
              <a:rPr lang="en-US" dirty="0"/>
              <a:t>PRACTICAL APPLICATION CONSIDERATIONS</a:t>
            </a:r>
          </a:p>
        </p:txBody>
      </p:sp>
      <p:sp>
        <p:nvSpPr>
          <p:cNvPr id="6" name="Content Placeholder 5">
            <a:extLst>
              <a:ext uri="{FF2B5EF4-FFF2-40B4-BE49-F238E27FC236}">
                <a16:creationId xmlns:a16="http://schemas.microsoft.com/office/drawing/2014/main" id="{CBF11A6D-EF64-4C88-851B-1F3CF6279486}"/>
              </a:ext>
            </a:extLst>
          </p:cNvPr>
          <p:cNvSpPr>
            <a:spLocks noGrp="1"/>
          </p:cNvSpPr>
          <p:nvPr>
            <p:ph idx="1"/>
          </p:nvPr>
        </p:nvSpPr>
        <p:spPr>
          <a:xfrm>
            <a:off x="2589212" y="2133600"/>
            <a:ext cx="8915400" cy="4100290"/>
          </a:xfrm>
        </p:spPr>
        <p:txBody>
          <a:bodyPr>
            <a:normAutofit/>
          </a:bodyPr>
          <a:lstStyle/>
          <a:p>
            <a:r>
              <a:rPr lang="en-US" sz="2800" dirty="0"/>
              <a:t>You only have so much time in a day. </a:t>
            </a:r>
          </a:p>
          <a:p>
            <a:r>
              <a:rPr lang="en-US" sz="2800" dirty="0"/>
              <a:t>You have Veterans with what appear to be varying levels of legitimacy in their claims. </a:t>
            </a:r>
          </a:p>
          <a:p>
            <a:r>
              <a:rPr lang="en-US" sz="2800" dirty="0"/>
              <a:t>Do you provide the maximum level of service or do you sometimes do just enough to fulfill your legal obligations?</a:t>
            </a:r>
          </a:p>
          <a:p>
            <a:r>
              <a:rPr lang="en-US" sz="2800" dirty="0"/>
              <a:t>Difference between rural versus urban populations and hours able to devote to a claim.</a:t>
            </a:r>
          </a:p>
          <a:p>
            <a:pPr marL="0" indent="0">
              <a:buNone/>
            </a:pPr>
            <a:endParaRPr lang="en-US" dirty="0"/>
          </a:p>
        </p:txBody>
      </p:sp>
    </p:spTree>
    <p:extLst>
      <p:ext uri="{BB962C8B-B14F-4D97-AF65-F5344CB8AC3E}">
        <p14:creationId xmlns:p14="http://schemas.microsoft.com/office/powerpoint/2010/main" val="3581068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508E-EFB6-4104-923E-EF50C4612CE7}"/>
              </a:ext>
            </a:extLst>
          </p:cNvPr>
          <p:cNvSpPr>
            <a:spLocks noGrp="1"/>
          </p:cNvSpPr>
          <p:nvPr>
            <p:ph type="title"/>
          </p:nvPr>
        </p:nvSpPr>
        <p:spPr/>
        <p:txBody>
          <a:bodyPr/>
          <a:lstStyle/>
          <a:p>
            <a:r>
              <a:rPr lang="en-US" dirty="0"/>
              <a:t>PRACTICAL APPLICATION CONSIDERATIONS</a:t>
            </a:r>
          </a:p>
        </p:txBody>
      </p:sp>
      <p:sp>
        <p:nvSpPr>
          <p:cNvPr id="3" name="Content Placeholder 2">
            <a:extLst>
              <a:ext uri="{FF2B5EF4-FFF2-40B4-BE49-F238E27FC236}">
                <a16:creationId xmlns:a16="http://schemas.microsoft.com/office/drawing/2014/main" id="{4D030EAA-E37E-4C4A-908F-0C15623D2EF3}"/>
              </a:ext>
            </a:extLst>
          </p:cNvPr>
          <p:cNvSpPr>
            <a:spLocks noGrp="1"/>
          </p:cNvSpPr>
          <p:nvPr>
            <p:ph idx="1"/>
          </p:nvPr>
        </p:nvSpPr>
        <p:spPr/>
        <p:txBody>
          <a:bodyPr>
            <a:normAutofit/>
          </a:bodyPr>
          <a:lstStyle/>
          <a:p>
            <a:r>
              <a:rPr lang="en-US" sz="3200" dirty="0"/>
              <a:t>Do you have Veterans that receive commission funds (or other donations) keep repeatedly coming back, or do their Veteran friends suddenly end up needing assistance?</a:t>
            </a:r>
          </a:p>
        </p:txBody>
      </p:sp>
    </p:spTree>
    <p:extLst>
      <p:ext uri="{BB962C8B-B14F-4D97-AF65-F5344CB8AC3E}">
        <p14:creationId xmlns:p14="http://schemas.microsoft.com/office/powerpoint/2010/main" val="344335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7F88-1BFA-4DC3-B7A6-EA85C7A19098}"/>
              </a:ext>
            </a:extLst>
          </p:cNvPr>
          <p:cNvSpPr>
            <a:spLocks noGrp="1"/>
          </p:cNvSpPr>
          <p:nvPr>
            <p:ph type="title"/>
          </p:nvPr>
        </p:nvSpPr>
        <p:spPr/>
        <p:txBody>
          <a:bodyPr/>
          <a:lstStyle/>
          <a:p>
            <a:r>
              <a:rPr lang="en-US" dirty="0"/>
              <a:t>PRACTICAL APPLICATION CONSIDERATIONS</a:t>
            </a:r>
          </a:p>
        </p:txBody>
      </p:sp>
      <p:sp>
        <p:nvSpPr>
          <p:cNvPr id="3" name="Content Placeholder 2">
            <a:extLst>
              <a:ext uri="{FF2B5EF4-FFF2-40B4-BE49-F238E27FC236}">
                <a16:creationId xmlns:a16="http://schemas.microsoft.com/office/drawing/2014/main" id="{26810440-DEA0-4278-A2B4-569986295176}"/>
              </a:ext>
            </a:extLst>
          </p:cNvPr>
          <p:cNvSpPr>
            <a:spLocks noGrp="1"/>
          </p:cNvSpPr>
          <p:nvPr>
            <p:ph idx="1"/>
          </p:nvPr>
        </p:nvSpPr>
        <p:spPr>
          <a:xfrm>
            <a:off x="2589212" y="2133600"/>
            <a:ext cx="8915400" cy="4368800"/>
          </a:xfrm>
        </p:spPr>
        <p:txBody>
          <a:bodyPr>
            <a:normAutofit fontScale="85000" lnSpcReduction="10000"/>
          </a:bodyPr>
          <a:lstStyle/>
          <a:p>
            <a:r>
              <a:rPr lang="en-US" sz="3200" dirty="0"/>
              <a:t>Frivolous claim versus Not</a:t>
            </a:r>
          </a:p>
          <a:p>
            <a:r>
              <a:rPr lang="en-US" sz="3200" dirty="0"/>
              <a:t>Case Study. M.N.</a:t>
            </a:r>
          </a:p>
          <a:p>
            <a:pPr lvl="1"/>
            <a:r>
              <a:rPr lang="en-US" sz="3000" dirty="0"/>
              <a:t>Guys says he’s a Vietnam Vet 0311. DD-214 shows the only award is a rifle marksmanship badge. No foreign service. 8 periods of lost service (confinement or AWOL).Under conditions Other Than Honorable discharge.</a:t>
            </a:r>
          </a:p>
          <a:p>
            <a:pPr lvl="1"/>
            <a:r>
              <a:rPr lang="en-US" sz="3000" dirty="0"/>
              <a:t>Wants to file for VA benefits related to Vietnam.</a:t>
            </a:r>
          </a:p>
          <a:p>
            <a:r>
              <a:rPr lang="en-US" sz="3200" dirty="0"/>
              <a:t>NPRC only sends 214 due to discharge status.</a:t>
            </a:r>
          </a:p>
        </p:txBody>
      </p:sp>
    </p:spTree>
    <p:extLst>
      <p:ext uri="{BB962C8B-B14F-4D97-AF65-F5344CB8AC3E}">
        <p14:creationId xmlns:p14="http://schemas.microsoft.com/office/powerpoint/2010/main" val="261505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99DB-D300-4B86-8B83-E21BE1019F8B}"/>
              </a:ext>
            </a:extLst>
          </p:cNvPr>
          <p:cNvSpPr>
            <a:spLocks noGrp="1"/>
          </p:cNvSpPr>
          <p:nvPr>
            <p:ph type="title"/>
          </p:nvPr>
        </p:nvSpPr>
        <p:spPr/>
        <p:txBody>
          <a:bodyPr/>
          <a:lstStyle/>
          <a:p>
            <a:r>
              <a:rPr lang="en-US" dirty="0"/>
              <a:t>PRACTICAL APPLICATION CONSIDERATIONS….cont.</a:t>
            </a:r>
          </a:p>
        </p:txBody>
      </p:sp>
      <p:pic>
        <p:nvPicPr>
          <p:cNvPr id="6" name="Content Placeholder 5">
            <a:extLst>
              <a:ext uri="{FF2B5EF4-FFF2-40B4-BE49-F238E27FC236}">
                <a16:creationId xmlns:a16="http://schemas.microsoft.com/office/drawing/2014/main" id="{D625E5E8-014D-46EC-81D7-38A1E280631F}"/>
              </a:ext>
            </a:extLst>
          </p:cNvPr>
          <p:cNvPicPr>
            <a:picLocks noGrp="1" noChangeAspect="1"/>
          </p:cNvPicPr>
          <p:nvPr>
            <p:ph idx="1"/>
          </p:nvPr>
        </p:nvPicPr>
        <p:blipFill>
          <a:blip r:embed="rId2"/>
          <a:stretch>
            <a:fillRect/>
          </a:stretch>
        </p:blipFill>
        <p:spPr>
          <a:xfrm>
            <a:off x="3634887" y="2016125"/>
            <a:ext cx="5236550" cy="3449638"/>
          </a:xfrm>
          <a:prstGeom prst="rect">
            <a:avLst/>
          </a:prstGeom>
        </p:spPr>
      </p:pic>
    </p:spTree>
    <p:extLst>
      <p:ext uri="{BB962C8B-B14F-4D97-AF65-F5344CB8AC3E}">
        <p14:creationId xmlns:p14="http://schemas.microsoft.com/office/powerpoint/2010/main" val="196732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58E0-CDB3-4CB4-B5CB-C969F50CD677}"/>
              </a:ext>
            </a:extLst>
          </p:cNvPr>
          <p:cNvSpPr>
            <a:spLocks noGrp="1"/>
          </p:cNvSpPr>
          <p:nvPr>
            <p:ph type="title"/>
          </p:nvPr>
        </p:nvSpPr>
        <p:spPr/>
        <p:txBody>
          <a:bodyPr/>
          <a:lstStyle/>
          <a:p>
            <a:r>
              <a:rPr lang="en-US" dirty="0"/>
              <a:t>PRACTICAL APPLICATION CONSIDERATIONS….cont.</a:t>
            </a:r>
          </a:p>
        </p:txBody>
      </p:sp>
      <p:pic>
        <p:nvPicPr>
          <p:cNvPr id="5" name="Content Placeholder 4">
            <a:extLst>
              <a:ext uri="{FF2B5EF4-FFF2-40B4-BE49-F238E27FC236}">
                <a16:creationId xmlns:a16="http://schemas.microsoft.com/office/drawing/2014/main" id="{7BB934F5-05E7-4D46-8647-02F94BF2EBA3}"/>
              </a:ext>
            </a:extLst>
          </p:cNvPr>
          <p:cNvPicPr>
            <a:picLocks noGrp="1" noChangeAspect="1"/>
          </p:cNvPicPr>
          <p:nvPr>
            <p:ph idx="1"/>
          </p:nvPr>
        </p:nvPicPr>
        <p:blipFill>
          <a:blip r:embed="rId2"/>
          <a:stretch>
            <a:fillRect/>
          </a:stretch>
        </p:blipFill>
        <p:spPr>
          <a:xfrm>
            <a:off x="1888068" y="1977719"/>
            <a:ext cx="7611930" cy="4151962"/>
          </a:xfrm>
        </p:spPr>
      </p:pic>
    </p:spTree>
    <p:extLst>
      <p:ext uri="{BB962C8B-B14F-4D97-AF65-F5344CB8AC3E}">
        <p14:creationId xmlns:p14="http://schemas.microsoft.com/office/powerpoint/2010/main" val="208398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9AD9-C154-462C-A473-5D47277DFE55}"/>
              </a:ext>
            </a:extLst>
          </p:cNvPr>
          <p:cNvSpPr>
            <a:spLocks noGrp="1"/>
          </p:cNvSpPr>
          <p:nvPr>
            <p:ph type="title"/>
          </p:nvPr>
        </p:nvSpPr>
        <p:spPr/>
        <p:txBody>
          <a:bodyPr/>
          <a:lstStyle/>
          <a:p>
            <a:r>
              <a:rPr lang="en-US" dirty="0"/>
              <a:t>PRACTICAL APPLICATION CONSIDERATIONS…Cont.</a:t>
            </a:r>
          </a:p>
        </p:txBody>
      </p:sp>
      <p:sp>
        <p:nvSpPr>
          <p:cNvPr id="3" name="Content Placeholder 2">
            <a:extLst>
              <a:ext uri="{FF2B5EF4-FFF2-40B4-BE49-F238E27FC236}">
                <a16:creationId xmlns:a16="http://schemas.microsoft.com/office/drawing/2014/main" id="{17B23468-1E31-42AD-9BA7-CF5A63877C92}"/>
              </a:ext>
            </a:extLst>
          </p:cNvPr>
          <p:cNvSpPr>
            <a:spLocks noGrp="1"/>
          </p:cNvSpPr>
          <p:nvPr>
            <p:ph idx="1"/>
          </p:nvPr>
        </p:nvSpPr>
        <p:spPr>
          <a:xfrm>
            <a:off x="1451579" y="1853754"/>
            <a:ext cx="10088488" cy="3919882"/>
          </a:xfrm>
        </p:spPr>
        <p:txBody>
          <a:bodyPr>
            <a:noAutofit/>
          </a:bodyPr>
          <a:lstStyle/>
          <a:p>
            <a:r>
              <a:rPr lang="en-US" sz="1700" dirty="0"/>
              <a:t>Veteran paid NPRC for records. – records not free due to discharge. This could have ended all our interactions with the Vet, but he followed up.</a:t>
            </a:r>
          </a:p>
          <a:p>
            <a:r>
              <a:rPr lang="en-US" sz="1700" dirty="0"/>
              <a:t>Veteran was incarcerated at Camp Lejeune brig. </a:t>
            </a:r>
          </a:p>
          <a:p>
            <a:r>
              <a:rPr lang="en-US" sz="1700" dirty="0"/>
              <a:t>Veteran served two tours in the Marine Corps infantry in Vietnam – second tour during the battle of Hue City.</a:t>
            </a:r>
          </a:p>
          <a:p>
            <a:r>
              <a:rPr lang="en-US" sz="1700" dirty="0"/>
              <a:t>Veteran was admittedly a terrible garrison Marine. Requested his second tour to Vietnam to get out of the brig. </a:t>
            </a:r>
          </a:p>
          <a:p>
            <a:r>
              <a:rPr lang="en-US" sz="1700" dirty="0"/>
              <a:t>We got his discharge upgraded to General. Got access to VA healthcare. Got service connected at 100%.  Wife currently receiving DIC. </a:t>
            </a:r>
          </a:p>
          <a:p>
            <a:r>
              <a:rPr lang="en-US" sz="1700" dirty="0"/>
              <a:t>What if we told him there is nothing for him due to his discharge status?</a:t>
            </a:r>
          </a:p>
          <a:p>
            <a:r>
              <a:rPr lang="en-US" sz="1700" dirty="0"/>
              <a:t>Sometimes we need to just listen to the story and follow up with paperwork to see where things go.</a:t>
            </a:r>
          </a:p>
          <a:p>
            <a:endParaRPr lang="en-US" sz="1700" dirty="0"/>
          </a:p>
        </p:txBody>
      </p:sp>
    </p:spTree>
    <p:extLst>
      <p:ext uri="{BB962C8B-B14F-4D97-AF65-F5344CB8AC3E}">
        <p14:creationId xmlns:p14="http://schemas.microsoft.com/office/powerpoint/2010/main" val="815246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464842-1351-489F-9307-D44796C22A00}"/>
              </a:ext>
            </a:extLst>
          </p:cNvPr>
          <p:cNvSpPr>
            <a:spLocks noGrp="1"/>
          </p:cNvSpPr>
          <p:nvPr>
            <p:ph type="title"/>
          </p:nvPr>
        </p:nvSpPr>
        <p:spPr/>
        <p:txBody>
          <a:bodyPr/>
          <a:lstStyle/>
          <a:p>
            <a:r>
              <a:rPr lang="en-US" dirty="0"/>
              <a:t>PRACTICAL APPLICATION CONSIDERATIONS…Cont.</a:t>
            </a:r>
          </a:p>
        </p:txBody>
      </p:sp>
      <p:sp>
        <p:nvSpPr>
          <p:cNvPr id="10" name="Content Placeholder 9">
            <a:extLst>
              <a:ext uri="{FF2B5EF4-FFF2-40B4-BE49-F238E27FC236}">
                <a16:creationId xmlns:a16="http://schemas.microsoft.com/office/drawing/2014/main" id="{3B94F282-BAF0-4AB3-B096-59502637C5E8}"/>
              </a:ext>
            </a:extLst>
          </p:cNvPr>
          <p:cNvSpPr>
            <a:spLocks noGrp="1"/>
          </p:cNvSpPr>
          <p:nvPr>
            <p:ph idx="1"/>
          </p:nvPr>
        </p:nvSpPr>
        <p:spPr>
          <a:xfrm>
            <a:off x="1451579" y="2015732"/>
            <a:ext cx="9603275" cy="3800868"/>
          </a:xfrm>
        </p:spPr>
        <p:txBody>
          <a:bodyPr/>
          <a:lstStyle/>
          <a:p>
            <a:r>
              <a:rPr lang="en-US" dirty="0"/>
              <a:t>Fraudulent or Frivolous claims:</a:t>
            </a:r>
          </a:p>
          <a:p>
            <a:r>
              <a:rPr lang="en-US" dirty="0"/>
              <a:t>Knowingly makes or assists in making a false statement concerning a claim for VA benefits. </a:t>
            </a:r>
          </a:p>
          <a:p>
            <a:r>
              <a:rPr lang="en-US" dirty="0"/>
              <a:t>You must be able to make a good faith argument based on the merits of the claim.</a:t>
            </a:r>
          </a:p>
          <a:p>
            <a:r>
              <a:rPr lang="en-US" dirty="0"/>
              <a:t>We need to be careful in being an advocate for the Veteran, yet at the same time, ensure the Veteran does not sabotage their own claim. </a:t>
            </a:r>
          </a:p>
          <a:p>
            <a:r>
              <a:rPr lang="en-US" dirty="0"/>
              <a:t>We do not have to represent a client. If something seems off, use language “Veteran insists” or similar statement. </a:t>
            </a:r>
          </a:p>
        </p:txBody>
      </p:sp>
    </p:spTree>
    <p:extLst>
      <p:ext uri="{BB962C8B-B14F-4D97-AF65-F5344CB8AC3E}">
        <p14:creationId xmlns:p14="http://schemas.microsoft.com/office/powerpoint/2010/main" val="309564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2CCD-E11D-488C-9C8E-D62DBB69800B}"/>
              </a:ext>
            </a:extLst>
          </p:cNvPr>
          <p:cNvSpPr>
            <a:spLocks noGrp="1"/>
          </p:cNvSpPr>
          <p:nvPr>
            <p:ph type="title"/>
          </p:nvPr>
        </p:nvSpPr>
        <p:spPr/>
        <p:txBody>
          <a:bodyPr>
            <a:normAutofit/>
          </a:bodyPr>
          <a:lstStyle/>
          <a:p>
            <a:r>
              <a:rPr lang="en-US" sz="4400" dirty="0"/>
              <a:t>CONCLUSION</a:t>
            </a:r>
          </a:p>
        </p:txBody>
      </p:sp>
      <p:sp>
        <p:nvSpPr>
          <p:cNvPr id="3" name="Content Placeholder 2">
            <a:extLst>
              <a:ext uri="{FF2B5EF4-FFF2-40B4-BE49-F238E27FC236}">
                <a16:creationId xmlns:a16="http://schemas.microsoft.com/office/drawing/2014/main" id="{9EA33154-DAEC-4ED4-832A-A56CC85D9EB7}"/>
              </a:ext>
            </a:extLst>
          </p:cNvPr>
          <p:cNvSpPr>
            <a:spLocks noGrp="1"/>
          </p:cNvSpPr>
          <p:nvPr>
            <p:ph idx="1"/>
          </p:nvPr>
        </p:nvSpPr>
        <p:spPr/>
        <p:txBody>
          <a:bodyPr>
            <a:normAutofit lnSpcReduction="10000"/>
          </a:bodyPr>
          <a:lstStyle/>
          <a:p>
            <a:r>
              <a:rPr lang="en-US" sz="4400" dirty="0"/>
              <a:t>TRY TO DO THE RIGHT THING</a:t>
            </a:r>
          </a:p>
          <a:p>
            <a:r>
              <a:rPr lang="en-US" sz="4400" dirty="0"/>
              <a:t>GRAY AREA VERSUS BLACK AND WHITE</a:t>
            </a:r>
          </a:p>
          <a:p>
            <a:r>
              <a:rPr lang="en-US" sz="4400" dirty="0"/>
              <a:t>GROUP DISCUSSION</a:t>
            </a:r>
          </a:p>
        </p:txBody>
      </p:sp>
    </p:spTree>
    <p:extLst>
      <p:ext uri="{BB962C8B-B14F-4D97-AF65-F5344CB8AC3E}">
        <p14:creationId xmlns:p14="http://schemas.microsoft.com/office/powerpoint/2010/main" val="4252974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A24F-F40D-4126-B214-10478ABD048F}"/>
              </a:ext>
            </a:extLst>
          </p:cNvPr>
          <p:cNvSpPr>
            <a:spLocks noGrp="1"/>
          </p:cNvSpPr>
          <p:nvPr>
            <p:ph type="title"/>
          </p:nvPr>
        </p:nvSpPr>
        <p:spPr/>
        <p:txBody>
          <a:bodyPr>
            <a:normAutofit/>
          </a:bodyPr>
          <a:lstStyle/>
          <a:p>
            <a:r>
              <a:rPr lang="en-US" sz="5400" dirty="0"/>
              <a:t>          </a:t>
            </a:r>
          </a:p>
        </p:txBody>
      </p:sp>
      <p:pic>
        <p:nvPicPr>
          <p:cNvPr id="5" name="Content Placeholder 4">
            <a:extLst>
              <a:ext uri="{FF2B5EF4-FFF2-40B4-BE49-F238E27FC236}">
                <a16:creationId xmlns:a16="http://schemas.microsoft.com/office/drawing/2014/main" id="{5EFE44E7-65BB-4597-8DAB-85E9D07AD8C6}"/>
              </a:ext>
            </a:extLst>
          </p:cNvPr>
          <p:cNvPicPr>
            <a:picLocks noGrp="1" noChangeAspect="1"/>
          </p:cNvPicPr>
          <p:nvPr>
            <p:ph sz="half" idx="1"/>
          </p:nvPr>
        </p:nvPicPr>
        <p:blipFill>
          <a:blip r:embed="rId2"/>
          <a:stretch>
            <a:fillRect/>
          </a:stretch>
        </p:blipFill>
        <p:spPr>
          <a:xfrm>
            <a:off x="1846791" y="584199"/>
            <a:ext cx="5213880" cy="5213880"/>
          </a:xfrm>
        </p:spPr>
      </p:pic>
      <p:sp>
        <p:nvSpPr>
          <p:cNvPr id="3" name="Content Placeholder 2">
            <a:extLst>
              <a:ext uri="{FF2B5EF4-FFF2-40B4-BE49-F238E27FC236}">
                <a16:creationId xmlns:a16="http://schemas.microsoft.com/office/drawing/2014/main" id="{2820E13A-9A4F-4D04-8AAA-97C1177CDA6E}"/>
              </a:ext>
            </a:extLst>
          </p:cNvPr>
          <p:cNvSpPr>
            <a:spLocks noGrp="1"/>
          </p:cNvSpPr>
          <p:nvPr>
            <p:ph sz="half" idx="2"/>
          </p:nvPr>
        </p:nvSpPr>
        <p:spPr>
          <a:xfrm>
            <a:off x="7345104" y="5240311"/>
            <a:ext cx="4645152" cy="812800"/>
          </a:xfrm>
        </p:spPr>
        <p:txBody>
          <a:bodyPr>
            <a:normAutofit/>
          </a:bodyPr>
          <a:lstStyle/>
          <a:p>
            <a:r>
              <a:rPr lang="en-US" dirty="0"/>
              <a:t>Some information sourced from South Dakota DVA power point presentation.</a:t>
            </a:r>
          </a:p>
        </p:txBody>
      </p:sp>
    </p:spTree>
    <p:extLst>
      <p:ext uri="{BB962C8B-B14F-4D97-AF65-F5344CB8AC3E}">
        <p14:creationId xmlns:p14="http://schemas.microsoft.com/office/powerpoint/2010/main" val="332758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BEF7-0D0F-48DA-BEAE-CEFAB7469515}"/>
              </a:ext>
            </a:extLst>
          </p:cNvPr>
          <p:cNvSpPr>
            <a:spLocks noGrp="1"/>
          </p:cNvSpPr>
          <p:nvPr>
            <p:ph type="title"/>
          </p:nvPr>
        </p:nvSpPr>
        <p:spPr>
          <a:xfrm>
            <a:off x="2592925" y="946778"/>
            <a:ext cx="8911687" cy="958222"/>
          </a:xfrm>
        </p:spPr>
        <p:txBody>
          <a:bodyPr>
            <a:normAutofit/>
          </a:bodyPr>
          <a:lstStyle/>
          <a:p>
            <a:r>
              <a:rPr lang="en-US" sz="4800" dirty="0"/>
              <a:t>ETHICS  -  DEFINED</a:t>
            </a:r>
          </a:p>
        </p:txBody>
      </p:sp>
      <p:sp>
        <p:nvSpPr>
          <p:cNvPr id="4" name="Content Placeholder 3">
            <a:extLst>
              <a:ext uri="{FF2B5EF4-FFF2-40B4-BE49-F238E27FC236}">
                <a16:creationId xmlns:a16="http://schemas.microsoft.com/office/drawing/2014/main" id="{89106385-63FB-464B-8223-1B493E2ECDC6}"/>
              </a:ext>
            </a:extLst>
          </p:cNvPr>
          <p:cNvSpPr>
            <a:spLocks noGrp="1"/>
          </p:cNvSpPr>
          <p:nvPr>
            <p:ph idx="1"/>
          </p:nvPr>
        </p:nvSpPr>
        <p:spPr/>
        <p:txBody>
          <a:bodyPr>
            <a:noAutofit/>
          </a:bodyPr>
          <a:lstStyle/>
          <a:p>
            <a:r>
              <a:rPr lang="en-US" sz="3200" dirty="0"/>
              <a:t>Meriam – Webster Dictionary defines ethics as the principles of conduct governing and individual or group.</a:t>
            </a:r>
          </a:p>
          <a:p>
            <a:pPr marL="0" indent="0">
              <a:buNone/>
            </a:pPr>
            <a:r>
              <a:rPr lang="en-US" sz="3200" dirty="0"/>
              <a:t>OR</a:t>
            </a:r>
          </a:p>
          <a:p>
            <a:r>
              <a:rPr lang="en-US" sz="3200" dirty="0"/>
              <a:t>A set of moral principles: a theory or system of moral values</a:t>
            </a:r>
          </a:p>
        </p:txBody>
      </p:sp>
    </p:spTree>
    <p:extLst>
      <p:ext uri="{BB962C8B-B14F-4D97-AF65-F5344CB8AC3E}">
        <p14:creationId xmlns:p14="http://schemas.microsoft.com/office/powerpoint/2010/main" val="429093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C0A3AE-849F-4821-A7FE-2DF34A221CC5}"/>
              </a:ext>
            </a:extLst>
          </p:cNvPr>
          <p:cNvSpPr>
            <a:spLocks noGrp="1"/>
          </p:cNvSpPr>
          <p:nvPr>
            <p:ph type="title"/>
          </p:nvPr>
        </p:nvSpPr>
        <p:spPr/>
        <p:txBody>
          <a:bodyPr/>
          <a:lstStyle/>
          <a:p>
            <a:r>
              <a:rPr lang="en-US" b="1" dirty="0"/>
              <a:t>DO THE RIGHT THING, EVEN WHEN NO ONE IS WATCHING</a:t>
            </a:r>
          </a:p>
        </p:txBody>
      </p:sp>
      <p:pic>
        <p:nvPicPr>
          <p:cNvPr id="10" name="Content Placeholder 9">
            <a:extLst>
              <a:ext uri="{FF2B5EF4-FFF2-40B4-BE49-F238E27FC236}">
                <a16:creationId xmlns:a16="http://schemas.microsoft.com/office/drawing/2014/main" id="{CE8A6BB0-E9E4-452C-81DE-C2BC6B4EF10A}"/>
              </a:ext>
            </a:extLst>
          </p:cNvPr>
          <p:cNvPicPr>
            <a:picLocks noGrp="1" noChangeAspect="1"/>
          </p:cNvPicPr>
          <p:nvPr>
            <p:ph idx="1"/>
          </p:nvPr>
        </p:nvPicPr>
        <p:blipFill>
          <a:blip r:embed="rId2"/>
          <a:stretch>
            <a:fillRect/>
          </a:stretch>
        </p:blipFill>
        <p:spPr>
          <a:xfrm>
            <a:off x="3742267" y="1948391"/>
            <a:ext cx="4353533" cy="4038060"/>
          </a:xfrm>
        </p:spPr>
      </p:pic>
    </p:spTree>
    <p:extLst>
      <p:ext uri="{BB962C8B-B14F-4D97-AF65-F5344CB8AC3E}">
        <p14:creationId xmlns:p14="http://schemas.microsoft.com/office/powerpoint/2010/main" val="644268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E89F-BF68-464B-9DB1-40F21487EFA8}"/>
              </a:ext>
            </a:extLst>
          </p:cNvPr>
          <p:cNvSpPr>
            <a:spLocks noGrp="1"/>
          </p:cNvSpPr>
          <p:nvPr>
            <p:ph type="title"/>
          </p:nvPr>
        </p:nvSpPr>
        <p:spPr/>
        <p:txBody>
          <a:bodyPr/>
          <a:lstStyle/>
          <a:p>
            <a:r>
              <a:rPr lang="en-US" b="1" dirty="0"/>
              <a:t>And definitely DO THE RIGHT THING when someone is watching</a:t>
            </a:r>
          </a:p>
        </p:txBody>
      </p:sp>
      <p:pic>
        <p:nvPicPr>
          <p:cNvPr id="5" name="Content Placeholder 4">
            <a:extLst>
              <a:ext uri="{FF2B5EF4-FFF2-40B4-BE49-F238E27FC236}">
                <a16:creationId xmlns:a16="http://schemas.microsoft.com/office/drawing/2014/main" id="{72A8B169-4D3C-4A45-B5DE-E948F66F6A38}"/>
              </a:ext>
            </a:extLst>
          </p:cNvPr>
          <p:cNvPicPr>
            <a:picLocks noGrp="1" noChangeAspect="1"/>
          </p:cNvPicPr>
          <p:nvPr>
            <p:ph idx="1"/>
          </p:nvPr>
        </p:nvPicPr>
        <p:blipFill>
          <a:blip r:embed="rId2"/>
          <a:stretch>
            <a:fillRect/>
          </a:stretch>
        </p:blipFill>
        <p:spPr>
          <a:xfrm>
            <a:off x="2230482" y="2016125"/>
            <a:ext cx="7184848" cy="3919008"/>
          </a:xfrm>
        </p:spPr>
      </p:pic>
    </p:spTree>
    <p:extLst>
      <p:ext uri="{BB962C8B-B14F-4D97-AF65-F5344CB8AC3E}">
        <p14:creationId xmlns:p14="http://schemas.microsoft.com/office/powerpoint/2010/main" val="2483115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DF63-F09C-4B00-87E5-36B49C45FEC7}"/>
              </a:ext>
            </a:extLst>
          </p:cNvPr>
          <p:cNvSpPr>
            <a:spLocks noGrp="1"/>
          </p:cNvSpPr>
          <p:nvPr>
            <p:ph type="title"/>
          </p:nvPr>
        </p:nvSpPr>
        <p:spPr/>
        <p:txBody>
          <a:bodyPr/>
          <a:lstStyle/>
          <a:p>
            <a:r>
              <a:rPr lang="en-US" dirty="0"/>
              <a:t>ETHICS IN DAILY CTVSO APPLICATIONS</a:t>
            </a:r>
          </a:p>
        </p:txBody>
      </p:sp>
      <p:sp>
        <p:nvSpPr>
          <p:cNvPr id="3" name="Content Placeholder 2">
            <a:extLst>
              <a:ext uri="{FF2B5EF4-FFF2-40B4-BE49-F238E27FC236}">
                <a16:creationId xmlns:a16="http://schemas.microsoft.com/office/drawing/2014/main" id="{150A8C19-1806-4E7C-B0C8-DD4174C75BB4}"/>
              </a:ext>
            </a:extLst>
          </p:cNvPr>
          <p:cNvSpPr>
            <a:spLocks noGrp="1"/>
          </p:cNvSpPr>
          <p:nvPr>
            <p:ph idx="1"/>
          </p:nvPr>
        </p:nvSpPr>
        <p:spPr>
          <a:xfrm>
            <a:off x="1451579" y="2015732"/>
            <a:ext cx="10037688" cy="3944801"/>
          </a:xfrm>
        </p:spPr>
        <p:txBody>
          <a:bodyPr>
            <a:normAutofit fontScale="70000" lnSpcReduction="20000"/>
          </a:bodyPr>
          <a:lstStyle/>
          <a:p>
            <a:r>
              <a:rPr lang="en-US" sz="3400" dirty="0"/>
              <a:t>Gifts as a “Thank You” for helping with claims.</a:t>
            </a:r>
          </a:p>
          <a:p>
            <a:r>
              <a:rPr lang="en-US" sz="3400" dirty="0"/>
              <a:t>Discussing privileged information.- many of us live in areas where people we know outside of the job know our clients. Don’t discuss clients outside of the office.</a:t>
            </a:r>
          </a:p>
          <a:p>
            <a:r>
              <a:rPr lang="en-US" sz="3400" dirty="0"/>
              <a:t>Some clients may have familial or social relationships. – Again don’t discuss.</a:t>
            </a:r>
          </a:p>
          <a:p>
            <a:r>
              <a:rPr lang="en-US" sz="3400" dirty="0"/>
              <a:t>Some clients may be submitting claims that we have our own personal doubts about. – difference between knowingly fraudulent and not valid claims. Sometimes Veteran insists. </a:t>
            </a:r>
          </a:p>
          <a:p>
            <a:r>
              <a:rPr lang="en-US" sz="3400" dirty="0"/>
              <a:t>Of course all of the financial and PII we have access to. </a:t>
            </a:r>
          </a:p>
          <a:p>
            <a:endParaRPr lang="en-US" dirty="0"/>
          </a:p>
        </p:txBody>
      </p:sp>
    </p:spTree>
    <p:extLst>
      <p:ext uri="{BB962C8B-B14F-4D97-AF65-F5344CB8AC3E}">
        <p14:creationId xmlns:p14="http://schemas.microsoft.com/office/powerpoint/2010/main" val="217087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DF63-F09C-4B00-87E5-36B49C45FEC7}"/>
              </a:ext>
            </a:extLst>
          </p:cNvPr>
          <p:cNvSpPr>
            <a:spLocks noGrp="1"/>
          </p:cNvSpPr>
          <p:nvPr>
            <p:ph type="title"/>
          </p:nvPr>
        </p:nvSpPr>
        <p:spPr/>
        <p:txBody>
          <a:bodyPr>
            <a:normAutofit/>
          </a:bodyPr>
          <a:lstStyle/>
          <a:p>
            <a:r>
              <a:rPr lang="en-US" b="1" dirty="0"/>
              <a:t>ETHICS IN DAILY CTVSO APPLICATIONS</a:t>
            </a:r>
          </a:p>
        </p:txBody>
      </p:sp>
      <p:sp>
        <p:nvSpPr>
          <p:cNvPr id="3" name="Content Placeholder 2">
            <a:extLst>
              <a:ext uri="{FF2B5EF4-FFF2-40B4-BE49-F238E27FC236}">
                <a16:creationId xmlns:a16="http://schemas.microsoft.com/office/drawing/2014/main" id="{150A8C19-1806-4E7C-B0C8-DD4174C75BB4}"/>
              </a:ext>
            </a:extLst>
          </p:cNvPr>
          <p:cNvSpPr>
            <a:spLocks noGrp="1"/>
          </p:cNvSpPr>
          <p:nvPr>
            <p:ph idx="1"/>
          </p:nvPr>
        </p:nvSpPr>
        <p:spPr/>
        <p:txBody>
          <a:bodyPr>
            <a:normAutofit/>
          </a:bodyPr>
          <a:lstStyle/>
          <a:p>
            <a:pPr marL="0" indent="0">
              <a:buNone/>
            </a:pPr>
            <a:endParaRPr lang="en-US" sz="4400" dirty="0"/>
          </a:p>
          <a:p>
            <a:r>
              <a:rPr lang="en-US" sz="4400" dirty="0"/>
              <a:t>Examples from the group. </a:t>
            </a:r>
          </a:p>
        </p:txBody>
      </p:sp>
    </p:spTree>
    <p:extLst>
      <p:ext uri="{BB962C8B-B14F-4D97-AF65-F5344CB8AC3E}">
        <p14:creationId xmlns:p14="http://schemas.microsoft.com/office/powerpoint/2010/main" val="16293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3B42-BFA3-46AE-B11C-30966229A81B}"/>
              </a:ext>
            </a:extLst>
          </p:cNvPr>
          <p:cNvSpPr>
            <a:spLocks noGrp="1"/>
          </p:cNvSpPr>
          <p:nvPr>
            <p:ph type="title"/>
          </p:nvPr>
        </p:nvSpPr>
        <p:spPr>
          <a:xfrm>
            <a:off x="2330459" y="539444"/>
            <a:ext cx="8911687" cy="1280890"/>
          </a:xfrm>
        </p:spPr>
        <p:txBody>
          <a:bodyPr/>
          <a:lstStyle/>
          <a:p>
            <a:r>
              <a:rPr lang="en-US" b="1" dirty="0"/>
              <a:t>THINGS GONE WRONG</a:t>
            </a:r>
          </a:p>
        </p:txBody>
      </p:sp>
      <p:sp>
        <p:nvSpPr>
          <p:cNvPr id="3" name="Content Placeholder 2">
            <a:extLst>
              <a:ext uri="{FF2B5EF4-FFF2-40B4-BE49-F238E27FC236}">
                <a16:creationId xmlns:a16="http://schemas.microsoft.com/office/drawing/2014/main" id="{BD00B103-925C-4386-9947-FF7F7ABC19C2}"/>
              </a:ext>
            </a:extLst>
          </p:cNvPr>
          <p:cNvSpPr>
            <a:spLocks noGrp="1"/>
          </p:cNvSpPr>
          <p:nvPr>
            <p:ph idx="1"/>
          </p:nvPr>
        </p:nvSpPr>
        <p:spPr>
          <a:xfrm>
            <a:off x="948267" y="2015068"/>
            <a:ext cx="10556345" cy="4021666"/>
          </a:xfrm>
        </p:spPr>
        <p:txBody>
          <a:bodyPr>
            <a:normAutofit lnSpcReduction="10000"/>
          </a:bodyPr>
          <a:lstStyle/>
          <a:p>
            <a:r>
              <a:rPr lang="en-US" sz="2800" dirty="0"/>
              <a:t>Michigan county's veterans services director sought cash, gifts from veterans STARS AND STRIPES • January 8, 2015</a:t>
            </a:r>
            <a:endParaRPr lang="en-US" sz="2400" dirty="0"/>
          </a:p>
          <a:p>
            <a:r>
              <a:rPr lang="en-US" sz="2800" dirty="0"/>
              <a:t>“We will discuss a gentleman’s agreement to compensate for my personal time,” Losey wrote. “I have worked cases for veterans who reside outside Calhoun County over the past couple of years with the same kind of agreement. I will not gouge you like your Social Security lawyer. Perhaps 7 to 10 percent is typically the agreement. I have had veterans screw me over big time as well. Does this sound cool?”</a:t>
            </a:r>
          </a:p>
        </p:txBody>
      </p:sp>
    </p:spTree>
    <p:extLst>
      <p:ext uri="{BB962C8B-B14F-4D97-AF65-F5344CB8AC3E}">
        <p14:creationId xmlns:p14="http://schemas.microsoft.com/office/powerpoint/2010/main" val="244215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3B42-BFA3-46AE-B11C-30966229A81B}"/>
              </a:ext>
            </a:extLst>
          </p:cNvPr>
          <p:cNvSpPr>
            <a:spLocks noGrp="1"/>
          </p:cNvSpPr>
          <p:nvPr>
            <p:ph type="title"/>
          </p:nvPr>
        </p:nvSpPr>
        <p:spPr/>
        <p:txBody>
          <a:bodyPr>
            <a:normAutofit fontScale="90000"/>
          </a:bodyPr>
          <a:lstStyle/>
          <a:p>
            <a:r>
              <a:rPr lang="en-US" sz="4600" b="1" dirty="0"/>
              <a:t>THINGS GONE WRONG…cont.</a:t>
            </a:r>
          </a:p>
        </p:txBody>
      </p:sp>
      <p:sp>
        <p:nvSpPr>
          <p:cNvPr id="3" name="Content Placeholder 2">
            <a:extLst>
              <a:ext uri="{FF2B5EF4-FFF2-40B4-BE49-F238E27FC236}">
                <a16:creationId xmlns:a16="http://schemas.microsoft.com/office/drawing/2014/main" id="{BD00B103-925C-4386-9947-FF7F7ABC19C2}"/>
              </a:ext>
            </a:extLst>
          </p:cNvPr>
          <p:cNvSpPr>
            <a:spLocks noGrp="1"/>
          </p:cNvSpPr>
          <p:nvPr>
            <p:ph idx="1"/>
          </p:nvPr>
        </p:nvSpPr>
        <p:spPr>
          <a:xfrm>
            <a:off x="948267" y="1396999"/>
            <a:ext cx="10556345" cy="5300133"/>
          </a:xfrm>
        </p:spPr>
        <p:txBody>
          <a:bodyPr>
            <a:normAutofit/>
          </a:bodyPr>
          <a:lstStyle/>
          <a:p>
            <a:pPr marL="0" indent="0">
              <a:buNone/>
            </a:pPr>
            <a:endParaRPr lang="en-US" dirty="0"/>
          </a:p>
          <a:p>
            <a:r>
              <a:rPr lang="en-US" sz="2800" dirty="0"/>
              <a:t>Losey also said in one of the emails to a veteran that “a few pain meds from your stash will suffice for now,” and in another that “I suppose now is as good as any to request one month truck payment as a confidential gentleman’s agreement for a job well done.”</a:t>
            </a:r>
          </a:p>
          <a:p>
            <a:r>
              <a:rPr lang="en-US" sz="2800" dirty="0"/>
              <a:t>“When the decision comes back as a winner and you receive that big fat retroactive check,” he wrote in an email dated May 22, 2014. “I need $1,600 to repair my transmission and YOU are going to help me out. DEAL?”</a:t>
            </a:r>
            <a:br>
              <a:rPr lang="en-US" sz="2800" dirty="0"/>
            </a:br>
            <a:endParaRPr lang="en-US" sz="2800" dirty="0"/>
          </a:p>
        </p:txBody>
      </p:sp>
    </p:spTree>
    <p:extLst>
      <p:ext uri="{BB962C8B-B14F-4D97-AF65-F5344CB8AC3E}">
        <p14:creationId xmlns:p14="http://schemas.microsoft.com/office/powerpoint/2010/main" val="1234173434"/>
      </p:ext>
    </p:extLst>
  </p:cSld>
  <p:clrMapOvr>
    <a:masterClrMapping/>
  </p:clrMapOvr>
</p:sld>
</file>

<file path=ppt/theme/theme1.xml><?xml version="1.0" encoding="utf-8"?>
<a:theme xmlns:a="http://schemas.openxmlformats.org/drawingml/2006/main" name="Galler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476</TotalTime>
  <Words>1396</Words>
  <Application>Microsoft Office PowerPoint</Application>
  <PresentationFormat>Widescreen</PresentationFormat>
  <Paragraphs>102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Gill Sans MT</vt:lpstr>
      <vt:lpstr>Public Sans Web</vt:lpstr>
      <vt:lpstr>Gallery</vt:lpstr>
      <vt:lpstr>ETHICS</vt:lpstr>
      <vt:lpstr>ETHICAL CONSIDERATIONS IN THE ROLE OF A CTVSO</vt:lpstr>
      <vt:lpstr>ETHICS  -  DEFINED</vt:lpstr>
      <vt:lpstr>DO THE RIGHT THING, EVEN WHEN NO ONE IS WATCHING</vt:lpstr>
      <vt:lpstr>And definitely DO THE RIGHT THING when someone is watching</vt:lpstr>
      <vt:lpstr>ETHICS IN DAILY CTVSO APPLICATIONS</vt:lpstr>
      <vt:lpstr>ETHICS IN DAILY CTVSO APPLICATIONS</vt:lpstr>
      <vt:lpstr>THINGS GONE WRONG</vt:lpstr>
      <vt:lpstr>THINGS GONE WRONG…cont.</vt:lpstr>
      <vt:lpstr>THINGS GONE WRONG….cont.  GRAND RAPIDS, MICHIGAN — Joseph Scott Gray, 53, of Lawton, Michigan was sentenced to five years in federal prison for lying to the Department of Veterans Affairs to obtain over $250,000 in benefits to which he was not entitled. To obtain those benefits, Gray repeatedly told the VA he could not walk or stand, when in fact, he could.           On October 26, 2017, Gray went to the Battle Creek VA Medical Center for an exam, and he arrived in a wheelchair. During the exam, Gray told VA employees he had not walked in 10 years and could not use his left hand. Minutes later, Gray went to a local restaurant, where he was observed freely walking in and out of the building and carrying his leftovers in his left hand:  </vt:lpstr>
      <vt:lpstr>County and Tribal Veterans Service Officers Association of Wisconsin</vt:lpstr>
      <vt:lpstr>COUNTY/TRIBAL SPECIFICS</vt:lpstr>
      <vt:lpstr>GREEN COUNTY SPECIFICS</vt:lpstr>
      <vt:lpstr>State of Wisconsin</vt:lpstr>
      <vt:lpstr>FEDERAL VETERANS ADMINISTRATION</vt:lpstr>
      <vt:lpstr>FEDERAL VETERANS ADMINISTRATION</vt:lpstr>
      <vt:lpstr>FEDERAL VETERANS ADMINISTRATION</vt:lpstr>
      <vt:lpstr>WORST CASE SCENARIO</vt:lpstr>
      <vt:lpstr>WORST CASE SCENARIO</vt:lpstr>
      <vt:lpstr>PRACTICAL APPLICATION CONSIDERATIONS</vt:lpstr>
      <vt:lpstr>PRACTICAL APPLICATION CONSIDERATIONS</vt:lpstr>
      <vt:lpstr>PRACTICAL APPLICATION CONSIDERATIONS</vt:lpstr>
      <vt:lpstr>PRACTICAL APPLICATION CONSIDERATIONS….cont.</vt:lpstr>
      <vt:lpstr>PRACTICAL APPLICATION CONSIDERATIONS….cont.</vt:lpstr>
      <vt:lpstr>PRACTICAL APPLICATION CONSIDERATIONS…Cont.</vt:lpstr>
      <vt:lpstr>PRACTICAL APPLICATION CONSIDERATIONS…Cont.</vt:lpstr>
      <vt:lpstr>CONCLUSION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dc:title>
  <dc:creator>Clayton Ruegsegger</dc:creator>
  <cp:lastModifiedBy>Molly Brown</cp:lastModifiedBy>
  <cp:revision>34</cp:revision>
  <dcterms:created xsi:type="dcterms:W3CDTF">2026-04-14T20:54:45Z</dcterms:created>
  <dcterms:modified xsi:type="dcterms:W3CDTF">2026-04-21T20:41:08Z</dcterms:modified>
</cp:coreProperties>
</file>