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57" r:id="rId6"/>
    <p:sldId id="258" r:id="rId7"/>
    <p:sldId id="261" r:id="rId8"/>
    <p:sldId id="320" r:id="rId9"/>
    <p:sldId id="321" r:id="rId10"/>
    <p:sldId id="268" r:id="rId11"/>
    <p:sldId id="322" r:id="rId12"/>
    <p:sldId id="323" r:id="rId13"/>
    <p:sldId id="319" r:id="rId14"/>
    <p:sldId id="316" r:id="rId15"/>
    <p:sldId id="324" r:id="rId16"/>
    <p:sldId id="309" r:id="rId17"/>
    <p:sldId id="329" r:id="rId18"/>
    <p:sldId id="304" r:id="rId19"/>
    <p:sldId id="303" r:id="rId20"/>
    <p:sldId id="311" r:id="rId21"/>
    <p:sldId id="312" r:id="rId22"/>
    <p:sldId id="313" r:id="rId23"/>
    <p:sldId id="314" r:id="rId24"/>
    <p:sldId id="279" r:id="rId25"/>
    <p:sldId id="277" r:id="rId26"/>
    <p:sldId id="290" r:id="rId27"/>
    <p:sldId id="287" r:id="rId28"/>
    <p:sldId id="317" r:id="rId29"/>
    <p:sldId id="292" r:id="rId30"/>
    <p:sldId id="328" r:id="rId31"/>
    <p:sldId id="281" r:id="rId32"/>
    <p:sldId id="284" r:id="rId33"/>
    <p:sldId id="285" r:id="rId34"/>
    <p:sldId id="295" r:id="rId35"/>
    <p:sldId id="296" r:id="rId36"/>
    <p:sldId id="297" r:id="rId37"/>
    <p:sldId id="300" r:id="rId38"/>
    <p:sldId id="318" r:id="rId39"/>
    <p:sldId id="298" r:id="rId40"/>
    <p:sldId id="299" r:id="rId41"/>
    <p:sldId id="306" r:id="rId42"/>
    <p:sldId id="293" r:id="rId43"/>
    <p:sldId id="27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F3FB89"/>
    <a:srgbClr val="0083BE"/>
    <a:srgbClr val="772432"/>
    <a:srgbClr val="4B5055"/>
    <a:srgbClr val="3088CD"/>
    <a:srgbClr val="839097"/>
    <a:srgbClr val="0F4887"/>
    <a:srgbClr val="0F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B399B-4ADE-4007-A89D-1A1934719BE9}" v="1" dt="2026-04-26T09:39:00.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85576" autoAdjust="0"/>
  </p:normalViewPr>
  <p:slideViewPr>
    <p:cSldViewPr>
      <p:cViewPr varScale="1">
        <p:scale>
          <a:sx n="95" d="100"/>
          <a:sy n="95" d="100"/>
        </p:scale>
        <p:origin x="9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elberger, Nicole J. (DMC St. Paul)" userId="b23d7f4a-bca9-4916-b714-386a9c0c798f" providerId="ADAL" clId="{6363AC1D-55B7-4913-9DDE-63B50627D4E1}"/>
    <pc:docChg chg="undo custSel modSld">
      <pc:chgData name="Haselberger, Nicole J. (DMC St. Paul)" userId="b23d7f4a-bca9-4916-b714-386a9c0c798f" providerId="ADAL" clId="{6363AC1D-55B7-4913-9DDE-63B50627D4E1}" dt="2026-04-26T09:42:12.103" v="53" actId="20577"/>
      <pc:docMkLst>
        <pc:docMk/>
      </pc:docMkLst>
      <pc:sldChg chg="modSp mod">
        <pc:chgData name="Haselberger, Nicole J. (DMC St. Paul)" userId="b23d7f4a-bca9-4916-b714-386a9c0c798f" providerId="ADAL" clId="{6363AC1D-55B7-4913-9DDE-63B50627D4E1}" dt="2026-04-26T09:41:27.982" v="52" actId="20577"/>
        <pc:sldMkLst>
          <pc:docMk/>
          <pc:sldMk cId="1507439076" sldId="256"/>
        </pc:sldMkLst>
        <pc:spChg chg="mod">
          <ac:chgData name="Haselberger, Nicole J. (DMC St. Paul)" userId="b23d7f4a-bca9-4916-b714-386a9c0c798f" providerId="ADAL" clId="{6363AC1D-55B7-4913-9DDE-63B50627D4E1}" dt="2026-04-26T09:41:27.982" v="52" actId="20577"/>
          <ac:spMkLst>
            <pc:docMk/>
            <pc:sldMk cId="1507439076" sldId="256"/>
            <ac:spMk id="9" creationId="{EF7E4CF0-A69B-961E-EAE8-BCDBCF2F9083}"/>
          </ac:spMkLst>
        </pc:spChg>
      </pc:sldChg>
      <pc:sldChg chg="modNotesTx">
        <pc:chgData name="Haselberger, Nicole J. (DMC St. Paul)" userId="b23d7f4a-bca9-4916-b714-386a9c0c798f" providerId="ADAL" clId="{6363AC1D-55B7-4913-9DDE-63B50627D4E1}" dt="2026-04-26T09:39:09.803" v="0" actId="20577"/>
        <pc:sldMkLst>
          <pc:docMk/>
          <pc:sldMk cId="2180037419" sldId="258"/>
        </pc:sldMkLst>
      </pc:sldChg>
      <pc:sldChg chg="modNotesTx">
        <pc:chgData name="Haselberger, Nicole J. (DMC St. Paul)" userId="b23d7f4a-bca9-4916-b714-386a9c0c798f" providerId="ADAL" clId="{6363AC1D-55B7-4913-9DDE-63B50627D4E1}" dt="2026-04-26T09:39:13.874" v="1" actId="20577"/>
        <pc:sldMkLst>
          <pc:docMk/>
          <pc:sldMk cId="412172912" sldId="261"/>
        </pc:sldMkLst>
      </pc:sldChg>
      <pc:sldChg chg="modNotesTx">
        <pc:chgData name="Haselberger, Nicole J. (DMC St. Paul)" userId="b23d7f4a-bca9-4916-b714-386a9c0c798f" providerId="ADAL" clId="{6363AC1D-55B7-4913-9DDE-63B50627D4E1}" dt="2026-04-26T09:39:23.576" v="4" actId="20577"/>
        <pc:sldMkLst>
          <pc:docMk/>
          <pc:sldMk cId="2660634860" sldId="268"/>
        </pc:sldMkLst>
      </pc:sldChg>
      <pc:sldChg chg="modNotesTx">
        <pc:chgData name="Haselberger, Nicole J. (DMC St. Paul)" userId="b23d7f4a-bca9-4916-b714-386a9c0c798f" providerId="ADAL" clId="{6363AC1D-55B7-4913-9DDE-63B50627D4E1}" dt="2026-04-26T09:40:09.722" v="18" actId="20577"/>
        <pc:sldMkLst>
          <pc:docMk/>
          <pc:sldMk cId="264480522" sldId="277"/>
        </pc:sldMkLst>
      </pc:sldChg>
      <pc:sldChg chg="modNotesTx">
        <pc:chgData name="Haselberger, Nicole J. (DMC St. Paul)" userId="b23d7f4a-bca9-4916-b714-386a9c0c798f" providerId="ADAL" clId="{6363AC1D-55B7-4913-9DDE-63B50627D4E1}" dt="2026-04-26T09:40:53.337" v="35" actId="20577"/>
        <pc:sldMkLst>
          <pc:docMk/>
          <pc:sldMk cId="121458911" sldId="278"/>
        </pc:sldMkLst>
      </pc:sldChg>
      <pc:sldChg chg="modNotesTx">
        <pc:chgData name="Haselberger, Nicole J. (DMC St. Paul)" userId="b23d7f4a-bca9-4916-b714-386a9c0c798f" providerId="ADAL" clId="{6363AC1D-55B7-4913-9DDE-63B50627D4E1}" dt="2026-04-26T09:40:06.694" v="17" actId="20577"/>
        <pc:sldMkLst>
          <pc:docMk/>
          <pc:sldMk cId="2809982565" sldId="279"/>
        </pc:sldMkLst>
      </pc:sldChg>
      <pc:sldChg chg="modNotesTx">
        <pc:chgData name="Haselberger, Nicole J. (DMC St. Paul)" userId="b23d7f4a-bca9-4916-b714-386a9c0c798f" providerId="ADAL" clId="{6363AC1D-55B7-4913-9DDE-63B50627D4E1}" dt="2026-04-26T09:40:27.389" v="24" actId="20577"/>
        <pc:sldMkLst>
          <pc:docMk/>
          <pc:sldMk cId="1761155775" sldId="281"/>
        </pc:sldMkLst>
      </pc:sldChg>
      <pc:sldChg chg="modNotesTx">
        <pc:chgData name="Haselberger, Nicole J. (DMC St. Paul)" userId="b23d7f4a-bca9-4916-b714-386a9c0c798f" providerId="ADAL" clId="{6363AC1D-55B7-4913-9DDE-63B50627D4E1}" dt="2026-04-26T09:40:30.258" v="25" actId="20577"/>
        <pc:sldMkLst>
          <pc:docMk/>
          <pc:sldMk cId="3685622723" sldId="284"/>
        </pc:sldMkLst>
      </pc:sldChg>
      <pc:sldChg chg="modNotesTx">
        <pc:chgData name="Haselberger, Nicole J. (DMC St. Paul)" userId="b23d7f4a-bca9-4916-b714-386a9c0c798f" providerId="ADAL" clId="{6363AC1D-55B7-4913-9DDE-63B50627D4E1}" dt="2026-04-26T09:40:32.825" v="26" actId="20577"/>
        <pc:sldMkLst>
          <pc:docMk/>
          <pc:sldMk cId="4160526508" sldId="285"/>
        </pc:sldMkLst>
      </pc:sldChg>
      <pc:sldChg chg="modNotesTx">
        <pc:chgData name="Haselberger, Nicole J. (DMC St. Paul)" userId="b23d7f4a-bca9-4916-b714-386a9c0c798f" providerId="ADAL" clId="{6363AC1D-55B7-4913-9DDE-63B50627D4E1}" dt="2026-04-26T09:40:18.312" v="20" actId="20577"/>
        <pc:sldMkLst>
          <pc:docMk/>
          <pc:sldMk cId="2583038878" sldId="287"/>
        </pc:sldMkLst>
      </pc:sldChg>
      <pc:sldChg chg="modNotesTx">
        <pc:chgData name="Haselberger, Nicole J. (DMC St. Paul)" userId="b23d7f4a-bca9-4916-b714-386a9c0c798f" providerId="ADAL" clId="{6363AC1D-55B7-4913-9DDE-63B50627D4E1}" dt="2026-04-26T09:40:14.355" v="19" actId="20577"/>
        <pc:sldMkLst>
          <pc:docMk/>
          <pc:sldMk cId="1706101582" sldId="290"/>
        </pc:sldMkLst>
      </pc:sldChg>
      <pc:sldChg chg="modNotesTx">
        <pc:chgData name="Haselberger, Nicole J. (DMC St. Paul)" userId="b23d7f4a-bca9-4916-b714-386a9c0c798f" providerId="ADAL" clId="{6363AC1D-55B7-4913-9DDE-63B50627D4E1}" dt="2026-04-26T09:40:50.282" v="34" actId="20577"/>
        <pc:sldMkLst>
          <pc:docMk/>
          <pc:sldMk cId="863865074" sldId="293"/>
        </pc:sldMkLst>
      </pc:sldChg>
      <pc:sldChg chg="modNotesTx">
        <pc:chgData name="Haselberger, Nicole J. (DMC St. Paul)" userId="b23d7f4a-bca9-4916-b714-386a9c0c798f" providerId="ADAL" clId="{6363AC1D-55B7-4913-9DDE-63B50627D4E1}" dt="2026-04-26T09:40:36.610" v="27" actId="20577"/>
        <pc:sldMkLst>
          <pc:docMk/>
          <pc:sldMk cId="935536387" sldId="296"/>
        </pc:sldMkLst>
      </pc:sldChg>
      <pc:sldChg chg="modNotesTx">
        <pc:chgData name="Haselberger, Nicole J. (DMC St. Paul)" userId="b23d7f4a-bca9-4916-b714-386a9c0c798f" providerId="ADAL" clId="{6363AC1D-55B7-4913-9DDE-63B50627D4E1}" dt="2026-04-26T09:40:38.184" v="28" actId="20577"/>
        <pc:sldMkLst>
          <pc:docMk/>
          <pc:sldMk cId="893971462" sldId="297"/>
        </pc:sldMkLst>
      </pc:sldChg>
      <pc:sldChg chg="modNotesTx">
        <pc:chgData name="Haselberger, Nicole J. (DMC St. Paul)" userId="b23d7f4a-bca9-4916-b714-386a9c0c798f" providerId="ADAL" clId="{6363AC1D-55B7-4913-9DDE-63B50627D4E1}" dt="2026-04-26T09:40:44.578" v="31" actId="20577"/>
        <pc:sldMkLst>
          <pc:docMk/>
          <pc:sldMk cId="3670936414" sldId="298"/>
        </pc:sldMkLst>
      </pc:sldChg>
      <pc:sldChg chg="modNotesTx">
        <pc:chgData name="Haselberger, Nicole J. (DMC St. Paul)" userId="b23d7f4a-bca9-4916-b714-386a9c0c798f" providerId="ADAL" clId="{6363AC1D-55B7-4913-9DDE-63B50627D4E1}" dt="2026-04-26T09:40:46.275" v="32" actId="20577"/>
        <pc:sldMkLst>
          <pc:docMk/>
          <pc:sldMk cId="2566614721" sldId="299"/>
        </pc:sldMkLst>
      </pc:sldChg>
      <pc:sldChg chg="modNotesTx">
        <pc:chgData name="Haselberger, Nicole J. (DMC St. Paul)" userId="b23d7f4a-bca9-4916-b714-386a9c0c798f" providerId="ADAL" clId="{6363AC1D-55B7-4913-9DDE-63B50627D4E1}" dt="2026-04-26T09:40:40.355" v="29" actId="20577"/>
        <pc:sldMkLst>
          <pc:docMk/>
          <pc:sldMk cId="873068218" sldId="300"/>
        </pc:sldMkLst>
      </pc:sldChg>
      <pc:sldChg chg="modNotesTx">
        <pc:chgData name="Haselberger, Nicole J. (DMC St. Paul)" userId="b23d7f4a-bca9-4916-b714-386a9c0c798f" providerId="ADAL" clId="{6363AC1D-55B7-4913-9DDE-63B50627D4E1}" dt="2026-04-26T09:39:54.877" v="15" actId="20577"/>
        <pc:sldMkLst>
          <pc:docMk/>
          <pc:sldMk cId="3308607138" sldId="303"/>
        </pc:sldMkLst>
      </pc:sldChg>
      <pc:sldChg chg="modNotesTx">
        <pc:chgData name="Haselberger, Nicole J. (DMC St. Paul)" userId="b23d7f4a-bca9-4916-b714-386a9c0c798f" providerId="ADAL" clId="{6363AC1D-55B7-4913-9DDE-63B50627D4E1}" dt="2026-04-26T09:39:52.165" v="14" actId="20577"/>
        <pc:sldMkLst>
          <pc:docMk/>
          <pc:sldMk cId="1868635172" sldId="304"/>
        </pc:sldMkLst>
      </pc:sldChg>
      <pc:sldChg chg="modNotesTx">
        <pc:chgData name="Haselberger, Nicole J. (DMC St. Paul)" userId="b23d7f4a-bca9-4916-b714-386a9c0c798f" providerId="ADAL" clId="{6363AC1D-55B7-4913-9DDE-63B50627D4E1}" dt="2026-04-26T09:40:48.533" v="33" actId="20577"/>
        <pc:sldMkLst>
          <pc:docMk/>
          <pc:sldMk cId="717847451" sldId="306"/>
        </pc:sldMkLst>
      </pc:sldChg>
      <pc:sldChg chg="modNotesTx">
        <pc:chgData name="Haselberger, Nicole J. (DMC St. Paul)" userId="b23d7f4a-bca9-4916-b714-386a9c0c798f" providerId="ADAL" clId="{6363AC1D-55B7-4913-9DDE-63B50627D4E1}" dt="2026-04-26T09:39:46.620" v="12" actId="20577"/>
        <pc:sldMkLst>
          <pc:docMk/>
          <pc:sldMk cId="3229671596" sldId="309"/>
        </pc:sldMkLst>
      </pc:sldChg>
      <pc:sldChg chg="modNotesTx">
        <pc:chgData name="Haselberger, Nicole J. (DMC St. Paul)" userId="b23d7f4a-bca9-4916-b714-386a9c0c798f" providerId="ADAL" clId="{6363AC1D-55B7-4913-9DDE-63B50627D4E1}" dt="2026-04-26T09:39:58.832" v="16" actId="20577"/>
        <pc:sldMkLst>
          <pc:docMk/>
          <pc:sldMk cId="3022774672" sldId="311"/>
        </pc:sldMkLst>
      </pc:sldChg>
      <pc:sldChg chg="modNotesTx">
        <pc:chgData name="Haselberger, Nicole J. (DMC St. Paul)" userId="b23d7f4a-bca9-4916-b714-386a9c0c798f" providerId="ADAL" clId="{6363AC1D-55B7-4913-9DDE-63B50627D4E1}" dt="2026-04-26T09:40:19.931" v="21" actId="20577"/>
        <pc:sldMkLst>
          <pc:docMk/>
          <pc:sldMk cId="11730820" sldId="317"/>
        </pc:sldMkLst>
      </pc:sldChg>
      <pc:sldChg chg="modNotesTx">
        <pc:chgData name="Haselberger, Nicole J. (DMC St. Paul)" userId="b23d7f4a-bca9-4916-b714-386a9c0c798f" providerId="ADAL" clId="{6363AC1D-55B7-4913-9DDE-63B50627D4E1}" dt="2026-04-26T09:40:42.592" v="30" actId="20577"/>
        <pc:sldMkLst>
          <pc:docMk/>
          <pc:sldMk cId="1495616801" sldId="318"/>
        </pc:sldMkLst>
      </pc:sldChg>
      <pc:sldChg chg="modNotesTx">
        <pc:chgData name="Haselberger, Nicole J. (DMC St. Paul)" userId="b23d7f4a-bca9-4916-b714-386a9c0c798f" providerId="ADAL" clId="{6363AC1D-55B7-4913-9DDE-63B50627D4E1}" dt="2026-04-26T09:39:40.480" v="10" actId="20577"/>
        <pc:sldMkLst>
          <pc:docMk/>
          <pc:sldMk cId="4249355253" sldId="319"/>
        </pc:sldMkLst>
      </pc:sldChg>
      <pc:sldChg chg="modNotesTx">
        <pc:chgData name="Haselberger, Nicole J. (DMC St. Paul)" userId="b23d7f4a-bca9-4916-b714-386a9c0c798f" providerId="ADAL" clId="{6363AC1D-55B7-4913-9DDE-63B50627D4E1}" dt="2026-04-26T09:39:17.001" v="2" actId="20577"/>
        <pc:sldMkLst>
          <pc:docMk/>
          <pc:sldMk cId="517736948" sldId="320"/>
        </pc:sldMkLst>
      </pc:sldChg>
      <pc:sldChg chg="modNotesTx">
        <pc:chgData name="Haselberger, Nicole J. (DMC St. Paul)" userId="b23d7f4a-bca9-4916-b714-386a9c0c798f" providerId="ADAL" clId="{6363AC1D-55B7-4913-9DDE-63B50627D4E1}" dt="2026-04-26T09:39:21.404" v="3" actId="20577"/>
        <pc:sldMkLst>
          <pc:docMk/>
          <pc:sldMk cId="2492772220" sldId="321"/>
        </pc:sldMkLst>
      </pc:sldChg>
      <pc:sldChg chg="modNotesTx">
        <pc:chgData name="Haselberger, Nicole J. (DMC St. Paul)" userId="b23d7f4a-bca9-4916-b714-386a9c0c798f" providerId="ADAL" clId="{6363AC1D-55B7-4913-9DDE-63B50627D4E1}" dt="2026-04-26T09:39:25.645" v="5" actId="20577"/>
        <pc:sldMkLst>
          <pc:docMk/>
          <pc:sldMk cId="4078533452" sldId="322"/>
        </pc:sldMkLst>
      </pc:sldChg>
      <pc:sldChg chg="modNotesTx">
        <pc:chgData name="Haselberger, Nicole J. (DMC St. Paul)" userId="b23d7f4a-bca9-4916-b714-386a9c0c798f" providerId="ADAL" clId="{6363AC1D-55B7-4913-9DDE-63B50627D4E1}" dt="2026-04-26T09:42:12.103" v="53" actId="20577"/>
        <pc:sldMkLst>
          <pc:docMk/>
          <pc:sldMk cId="3964441594" sldId="323"/>
        </pc:sldMkLst>
      </pc:sldChg>
      <pc:sldChg chg="modNotesTx">
        <pc:chgData name="Haselberger, Nicole J. (DMC St. Paul)" userId="b23d7f4a-bca9-4916-b714-386a9c0c798f" providerId="ADAL" clId="{6363AC1D-55B7-4913-9DDE-63B50627D4E1}" dt="2026-04-26T09:39:43.782" v="11" actId="20577"/>
        <pc:sldMkLst>
          <pc:docMk/>
          <pc:sldMk cId="802040958" sldId="324"/>
        </pc:sldMkLst>
      </pc:sldChg>
      <pc:sldChg chg="modNotesTx">
        <pc:chgData name="Haselberger, Nicole J. (DMC St. Paul)" userId="b23d7f4a-bca9-4916-b714-386a9c0c798f" providerId="ADAL" clId="{6363AC1D-55B7-4913-9DDE-63B50627D4E1}" dt="2026-04-26T09:40:23.900" v="22" actId="20577"/>
        <pc:sldMkLst>
          <pc:docMk/>
          <pc:sldMk cId="1987784508" sldId="328"/>
        </pc:sldMkLst>
      </pc:sldChg>
      <pc:sldChg chg="modNotesTx">
        <pc:chgData name="Haselberger, Nicole J. (DMC St. Paul)" userId="b23d7f4a-bca9-4916-b714-386a9c0c798f" providerId="ADAL" clId="{6363AC1D-55B7-4913-9DDE-63B50627D4E1}" dt="2026-04-26T09:39:48.883" v="13" actId="20577"/>
        <pc:sldMkLst>
          <pc:docMk/>
          <pc:sldMk cId="4136478396" sldId="3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65E22-4EE6-4C77-AA8E-EBA3417014D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7657E389-1B86-4BC7-90D5-B6BC63595571}">
      <dgm:prSet phldrT="[Text]" custT="1"/>
      <dgm:spPr>
        <a:solidFill>
          <a:srgbClr val="772432"/>
        </a:solidFill>
      </dgm:spPr>
      <dgm:t>
        <a:bodyPr/>
        <a:lstStyle/>
        <a:p>
          <a:pPr algn="l"/>
          <a:r>
            <a:rPr lang="en-US" sz="1800" b="1" dirty="0">
              <a:latin typeface="Arial" panose="020B0604020202020204" pitchFamily="34" charset="0"/>
              <a:cs typeface="Arial" panose="020B0604020202020204" pitchFamily="34" charset="0"/>
            </a:rPr>
            <a:t>Regional Office (RO)/Regional Processing Office (RPO) Receives information</a:t>
          </a:r>
        </a:p>
      </dgm:t>
    </dgm:pt>
    <dgm:pt modelId="{1CB26F67-2518-4233-A5D2-DE010D40CA66}" type="parTrans" cxnId="{E653360F-33AD-4935-873A-905E034A3161}">
      <dgm:prSet/>
      <dgm:spPr/>
      <dgm:t>
        <a:bodyPr/>
        <a:lstStyle/>
        <a:p>
          <a:endParaRPr lang="en-US">
            <a:latin typeface="Arial" panose="020B0604020202020204" pitchFamily="34" charset="0"/>
            <a:cs typeface="Arial" panose="020B0604020202020204" pitchFamily="34" charset="0"/>
          </a:endParaRPr>
        </a:p>
      </dgm:t>
    </dgm:pt>
    <dgm:pt modelId="{0FB89AE3-B0A2-424F-9616-4F09F7723A82}" type="sibTrans" cxnId="{E653360F-33AD-4935-873A-905E034A3161}">
      <dgm:prSet/>
      <dgm:spPr>
        <a:solidFill>
          <a:schemeClr val="bg1">
            <a:alpha val="90000"/>
          </a:schemeClr>
        </a:solidFill>
        <a:ln>
          <a:solidFill>
            <a:srgbClr val="003F72">
              <a:alpha val="90000"/>
            </a:srgbClr>
          </a:solidFill>
        </a:ln>
      </dgm:spPr>
      <dgm:t>
        <a:bodyPr/>
        <a:lstStyle/>
        <a:p>
          <a:endParaRPr lang="en-US" dirty="0">
            <a:latin typeface="Arial" panose="020B0604020202020204" pitchFamily="34" charset="0"/>
            <a:cs typeface="Arial" panose="020B0604020202020204" pitchFamily="34" charset="0"/>
          </a:endParaRPr>
        </a:p>
      </dgm:t>
    </dgm:pt>
    <dgm:pt modelId="{A835A852-8E8E-4FAF-B764-DE5400A7EA0D}">
      <dgm:prSet phldrT="[Text]" custT="1"/>
      <dgm:spPr>
        <a:solidFill>
          <a:srgbClr val="0083BE"/>
        </a:solidFill>
      </dgm:spPr>
      <dgm:t>
        <a:bodyPr/>
        <a:lstStyle/>
        <a:p>
          <a:pPr>
            <a:buNone/>
          </a:pPr>
          <a:r>
            <a:rPr lang="en-US" sz="1800" b="1" dirty="0">
              <a:latin typeface="Arial" panose="020B0604020202020204" pitchFamily="34" charset="0"/>
              <a:cs typeface="Arial" panose="020B0604020202020204" pitchFamily="34" charset="0"/>
            </a:rPr>
            <a:t>RO/RPO Processes Claim/Award</a:t>
          </a:r>
        </a:p>
      </dgm:t>
    </dgm:pt>
    <dgm:pt modelId="{EB946240-145E-42EB-9A13-88B51A73E998}" type="parTrans" cxnId="{E7C53D4E-17CC-4617-B3D7-E4FF115D6E2B}">
      <dgm:prSet/>
      <dgm:spPr/>
      <dgm:t>
        <a:bodyPr/>
        <a:lstStyle/>
        <a:p>
          <a:endParaRPr lang="en-US">
            <a:latin typeface="Arial" panose="020B0604020202020204" pitchFamily="34" charset="0"/>
            <a:cs typeface="Arial" panose="020B0604020202020204" pitchFamily="34" charset="0"/>
          </a:endParaRPr>
        </a:p>
      </dgm:t>
    </dgm:pt>
    <dgm:pt modelId="{D89EDE4C-2DC4-4F4B-930C-206FC45077C9}" type="sibTrans" cxnId="{E7C53D4E-17CC-4617-B3D7-E4FF115D6E2B}">
      <dgm:prSet/>
      <dgm:spPr>
        <a:solidFill>
          <a:schemeClr val="bg1">
            <a:alpha val="90000"/>
          </a:schemeClr>
        </a:solidFill>
        <a:ln>
          <a:solidFill>
            <a:srgbClr val="003F72">
              <a:alpha val="90000"/>
            </a:srgbClr>
          </a:solidFill>
        </a:ln>
      </dgm:spPr>
      <dgm:t>
        <a:bodyPr/>
        <a:lstStyle/>
        <a:p>
          <a:endParaRPr lang="en-US" dirty="0">
            <a:latin typeface="Arial" panose="020B0604020202020204" pitchFamily="34" charset="0"/>
            <a:cs typeface="Arial" panose="020B0604020202020204" pitchFamily="34" charset="0"/>
          </a:endParaRPr>
        </a:p>
      </dgm:t>
    </dgm:pt>
    <dgm:pt modelId="{CD7A6891-DF09-4701-B03E-3BEA295EED2F}">
      <dgm:prSet phldrT="[Text]" custT="1"/>
      <dgm:spPr>
        <a:solidFill>
          <a:srgbClr val="4B5055"/>
        </a:solidFill>
      </dgm:spPr>
      <dgm:t>
        <a:bodyPr/>
        <a:lstStyle/>
        <a:p>
          <a:r>
            <a:rPr lang="en-US" sz="1800" b="1" dirty="0">
              <a:latin typeface="Arial" panose="020B0604020202020204" pitchFamily="34" charset="0"/>
              <a:cs typeface="Arial" panose="020B0604020202020204" pitchFamily="34" charset="0"/>
            </a:rPr>
            <a:t>DMC Collects Debts</a:t>
          </a:r>
        </a:p>
      </dgm:t>
    </dgm:pt>
    <dgm:pt modelId="{AEF1295B-488E-4BEF-A62B-A2DD4B238D47}" type="parTrans" cxnId="{58210AF1-B97B-4E88-8095-EF727E5E2FAD}">
      <dgm:prSet/>
      <dgm:spPr/>
      <dgm:t>
        <a:bodyPr/>
        <a:lstStyle/>
        <a:p>
          <a:endParaRPr lang="en-US">
            <a:latin typeface="Arial" panose="020B0604020202020204" pitchFamily="34" charset="0"/>
            <a:cs typeface="Arial" panose="020B0604020202020204" pitchFamily="34" charset="0"/>
          </a:endParaRPr>
        </a:p>
      </dgm:t>
    </dgm:pt>
    <dgm:pt modelId="{FC9FB15B-B463-451A-8F92-2C957DB86E2A}" type="sibTrans" cxnId="{58210AF1-B97B-4E88-8095-EF727E5E2FAD}">
      <dgm:prSet/>
      <dgm:spPr/>
      <dgm:t>
        <a:bodyPr/>
        <a:lstStyle/>
        <a:p>
          <a:endParaRPr lang="en-US">
            <a:latin typeface="Arial" panose="020B0604020202020204" pitchFamily="34" charset="0"/>
            <a:cs typeface="Arial" panose="020B0604020202020204" pitchFamily="34" charset="0"/>
          </a:endParaRPr>
        </a:p>
      </dgm:t>
    </dgm:pt>
    <dgm:pt modelId="{B9D92A0E-16EF-47DC-AD7F-2A328A5C3EEC}">
      <dgm:prSet phldrT="[Text]" custT="1"/>
      <dgm:spPr>
        <a:solidFill>
          <a:srgbClr val="4B5055"/>
        </a:solidFill>
      </dgm:spPr>
      <dgm:t>
        <a:bodyPr/>
        <a:lstStyle/>
        <a:p>
          <a:r>
            <a:rPr lang="en-US" sz="1600" dirty="0">
              <a:latin typeface="Arial" panose="020B0604020202020204" pitchFamily="34" charset="0"/>
              <a:cs typeface="Arial" panose="020B0604020202020204" pitchFamily="34" charset="0"/>
            </a:rPr>
            <a:t>Sends notification letters for debts</a:t>
          </a:r>
        </a:p>
      </dgm:t>
    </dgm:pt>
    <dgm:pt modelId="{5C35CE15-2E9B-411C-9463-DC4DA4D47720}" type="parTrans" cxnId="{85FA83F1-55B1-4F14-9FE3-7D1E20E79AB4}">
      <dgm:prSet/>
      <dgm:spPr/>
      <dgm:t>
        <a:bodyPr/>
        <a:lstStyle/>
        <a:p>
          <a:endParaRPr lang="en-US">
            <a:latin typeface="Arial" panose="020B0604020202020204" pitchFamily="34" charset="0"/>
            <a:cs typeface="Arial" panose="020B0604020202020204" pitchFamily="34" charset="0"/>
          </a:endParaRPr>
        </a:p>
      </dgm:t>
    </dgm:pt>
    <dgm:pt modelId="{357268AB-98CE-4DF1-9F1F-EFD6B1C90088}" type="sibTrans" cxnId="{85FA83F1-55B1-4F14-9FE3-7D1E20E79AB4}">
      <dgm:prSet/>
      <dgm:spPr/>
      <dgm:t>
        <a:bodyPr/>
        <a:lstStyle/>
        <a:p>
          <a:endParaRPr lang="en-US">
            <a:latin typeface="Arial" panose="020B0604020202020204" pitchFamily="34" charset="0"/>
            <a:cs typeface="Arial" panose="020B0604020202020204" pitchFamily="34" charset="0"/>
          </a:endParaRPr>
        </a:p>
      </dgm:t>
    </dgm:pt>
    <dgm:pt modelId="{26D6CE02-9D80-4EE5-AC60-704F2D20AB0E}">
      <dgm:prSet phldrT="[Text]" custT="1"/>
      <dgm:spPr>
        <a:solidFill>
          <a:srgbClr val="0083BE"/>
        </a:solidFill>
      </dgm:spPr>
      <dgm:t>
        <a:bodyPr/>
        <a:lstStyle/>
        <a:p>
          <a:r>
            <a:rPr lang="en-US" sz="1600" dirty="0">
              <a:latin typeface="Arial" panose="020B0604020202020204" pitchFamily="34" charset="0"/>
              <a:cs typeface="Arial" panose="020B0604020202020204" pitchFamily="34" charset="0"/>
            </a:rPr>
            <a:t>Sends a letter when payments are issued or debt created</a:t>
          </a:r>
        </a:p>
      </dgm:t>
    </dgm:pt>
    <dgm:pt modelId="{ABF38677-9A60-4C9A-B94E-27CC49D76456}" type="parTrans" cxnId="{2C359E3C-9ED6-4C1C-8829-2D2943296AF7}">
      <dgm:prSet/>
      <dgm:spPr/>
      <dgm:t>
        <a:bodyPr/>
        <a:lstStyle/>
        <a:p>
          <a:endParaRPr lang="en-US">
            <a:latin typeface="Arial" panose="020B0604020202020204" pitchFamily="34" charset="0"/>
            <a:cs typeface="Arial" panose="020B0604020202020204" pitchFamily="34" charset="0"/>
          </a:endParaRPr>
        </a:p>
      </dgm:t>
    </dgm:pt>
    <dgm:pt modelId="{9C948305-20D7-418F-AF6E-2BBEEB1C350F}" type="sibTrans" cxnId="{2C359E3C-9ED6-4C1C-8829-2D2943296AF7}">
      <dgm:prSet/>
      <dgm:spPr/>
      <dgm:t>
        <a:bodyPr/>
        <a:lstStyle/>
        <a:p>
          <a:endParaRPr lang="en-US">
            <a:latin typeface="Arial" panose="020B0604020202020204" pitchFamily="34" charset="0"/>
            <a:cs typeface="Arial" panose="020B0604020202020204" pitchFamily="34" charset="0"/>
          </a:endParaRPr>
        </a:p>
      </dgm:t>
    </dgm:pt>
    <dgm:pt modelId="{967EB1B1-7871-4534-8474-B0D5F2835ABC}">
      <dgm:prSet phldrT="[Text]" custT="1"/>
      <dgm:spPr>
        <a:solidFill>
          <a:srgbClr val="4B5055"/>
        </a:solidFill>
      </dgm:spPr>
      <dgm:t>
        <a:bodyPr/>
        <a:lstStyle/>
        <a:p>
          <a:r>
            <a:rPr lang="en-US" sz="1600" dirty="0">
              <a:latin typeface="Arial" panose="020B0604020202020204" pitchFamily="34" charset="0"/>
              <a:cs typeface="Arial" panose="020B0604020202020204" pitchFamily="34" charset="0"/>
            </a:rPr>
            <a:t>Processes collection actions</a:t>
          </a:r>
        </a:p>
      </dgm:t>
    </dgm:pt>
    <dgm:pt modelId="{B7BE0CCD-CDBE-4B85-AC95-43E34C55CD46}" type="parTrans" cxnId="{5F81D1CE-C9D1-4E43-9428-E0D590A59FBE}">
      <dgm:prSet/>
      <dgm:spPr/>
      <dgm:t>
        <a:bodyPr/>
        <a:lstStyle/>
        <a:p>
          <a:endParaRPr lang="en-US">
            <a:latin typeface="Arial" panose="020B0604020202020204" pitchFamily="34" charset="0"/>
            <a:cs typeface="Arial" panose="020B0604020202020204" pitchFamily="34" charset="0"/>
          </a:endParaRPr>
        </a:p>
      </dgm:t>
    </dgm:pt>
    <dgm:pt modelId="{1403A2FE-C8AD-48FB-94ED-BB556D1A01E8}" type="sibTrans" cxnId="{5F81D1CE-C9D1-4E43-9428-E0D590A59FBE}">
      <dgm:prSet/>
      <dgm:spPr/>
      <dgm:t>
        <a:bodyPr/>
        <a:lstStyle/>
        <a:p>
          <a:endParaRPr lang="en-US">
            <a:latin typeface="Arial" panose="020B0604020202020204" pitchFamily="34" charset="0"/>
            <a:cs typeface="Arial" panose="020B0604020202020204" pitchFamily="34" charset="0"/>
          </a:endParaRPr>
        </a:p>
      </dgm:t>
    </dgm:pt>
    <dgm:pt modelId="{7891ED30-5C92-4A55-B170-CE303550083A}">
      <dgm:prSet phldrT="[Text]" custT="1"/>
      <dgm:spPr>
        <a:solidFill>
          <a:srgbClr val="0083BE"/>
        </a:solidFill>
      </dgm:spPr>
      <dgm:t>
        <a:bodyPr/>
        <a:lstStyle/>
        <a:p>
          <a:r>
            <a:rPr lang="en-US" sz="1600" dirty="0">
              <a:latin typeface="Arial" panose="020B0604020202020204" pitchFamily="34" charset="0"/>
              <a:cs typeface="Arial" panose="020B0604020202020204" pitchFamily="34" charset="0"/>
            </a:rPr>
            <a:t>Evaluates eligibility/ entitlement </a:t>
          </a:r>
        </a:p>
      </dgm:t>
    </dgm:pt>
    <dgm:pt modelId="{131BCF25-10B8-4B02-9413-5D859C261F99}" type="parTrans" cxnId="{9CBB31E5-9CFC-41D5-9D48-C9C4E90C81EB}">
      <dgm:prSet/>
      <dgm:spPr/>
      <dgm:t>
        <a:bodyPr/>
        <a:lstStyle/>
        <a:p>
          <a:endParaRPr lang="en-US">
            <a:latin typeface="Arial" panose="020B0604020202020204" pitchFamily="34" charset="0"/>
            <a:cs typeface="Arial" panose="020B0604020202020204" pitchFamily="34" charset="0"/>
          </a:endParaRPr>
        </a:p>
      </dgm:t>
    </dgm:pt>
    <dgm:pt modelId="{246F149D-35C8-4D6F-BB87-765B9CBF4016}" type="sibTrans" cxnId="{9CBB31E5-9CFC-41D5-9D48-C9C4E90C81EB}">
      <dgm:prSet/>
      <dgm:spPr/>
      <dgm:t>
        <a:bodyPr/>
        <a:lstStyle/>
        <a:p>
          <a:endParaRPr lang="en-US">
            <a:latin typeface="Arial" panose="020B0604020202020204" pitchFamily="34" charset="0"/>
            <a:cs typeface="Arial" panose="020B0604020202020204" pitchFamily="34" charset="0"/>
          </a:endParaRPr>
        </a:p>
      </dgm:t>
    </dgm:pt>
    <dgm:pt modelId="{C5C3207F-7601-4EE6-A967-A4EB33AE189C}">
      <dgm:prSet phldrT="[Text]" custT="1"/>
      <dgm:spPr>
        <a:solidFill>
          <a:srgbClr val="0083BE"/>
        </a:solidFill>
      </dgm:spPr>
      <dgm:t>
        <a:bodyPr/>
        <a:lstStyle/>
        <a:p>
          <a:r>
            <a:rPr lang="en-US" sz="1600" dirty="0">
              <a:latin typeface="Arial" panose="020B0604020202020204" pitchFamily="34" charset="0"/>
              <a:cs typeface="Arial" panose="020B0604020202020204" pitchFamily="34" charset="0"/>
            </a:rPr>
            <a:t>Issues payments and establishes debts</a:t>
          </a:r>
        </a:p>
      </dgm:t>
    </dgm:pt>
    <dgm:pt modelId="{6BAAFD5F-89AF-442E-8D5F-76776EA739E1}" type="parTrans" cxnId="{B68D58D7-DF6E-40B0-A4C6-7A38B8FC6A10}">
      <dgm:prSet/>
      <dgm:spPr/>
      <dgm:t>
        <a:bodyPr/>
        <a:lstStyle/>
        <a:p>
          <a:endParaRPr lang="en-US">
            <a:latin typeface="Arial" panose="020B0604020202020204" pitchFamily="34" charset="0"/>
            <a:cs typeface="Arial" panose="020B0604020202020204" pitchFamily="34" charset="0"/>
          </a:endParaRPr>
        </a:p>
      </dgm:t>
    </dgm:pt>
    <dgm:pt modelId="{7ADE3E98-5500-458D-A65F-0D8BA709122C}" type="sibTrans" cxnId="{B68D58D7-DF6E-40B0-A4C6-7A38B8FC6A10}">
      <dgm:prSet/>
      <dgm:spPr/>
      <dgm:t>
        <a:bodyPr/>
        <a:lstStyle/>
        <a:p>
          <a:endParaRPr lang="en-US">
            <a:latin typeface="Arial" panose="020B0604020202020204" pitchFamily="34" charset="0"/>
            <a:cs typeface="Arial" panose="020B0604020202020204" pitchFamily="34" charset="0"/>
          </a:endParaRPr>
        </a:p>
      </dgm:t>
    </dgm:pt>
    <dgm:pt modelId="{848BE5FB-FC01-4189-A2F9-520DC1C8E9B9}">
      <dgm:prSet phldrT="[Text]" custT="1"/>
      <dgm:spPr>
        <a:solidFill>
          <a:srgbClr val="772432"/>
        </a:solidFill>
      </dgm:spPr>
      <dgm:t>
        <a:bodyPr/>
        <a:lstStyle/>
        <a:p>
          <a:pPr algn="l"/>
          <a:r>
            <a:rPr lang="en-US" sz="1600" dirty="0">
              <a:latin typeface="Arial" panose="020B0604020202020204" pitchFamily="34" charset="0"/>
              <a:cs typeface="Arial" panose="020B0604020202020204" pitchFamily="34" charset="0"/>
            </a:rPr>
            <a:t>Education Certification</a:t>
          </a:r>
        </a:p>
      </dgm:t>
    </dgm:pt>
    <dgm:pt modelId="{63772945-C682-48D4-B123-688AEE0DA67E}" type="sibTrans" cxnId="{B3A79028-A268-46AB-949E-881A85016FEB}">
      <dgm:prSet/>
      <dgm:spPr/>
      <dgm:t>
        <a:bodyPr/>
        <a:lstStyle/>
        <a:p>
          <a:endParaRPr lang="en-US">
            <a:latin typeface="Arial" panose="020B0604020202020204" pitchFamily="34" charset="0"/>
            <a:cs typeface="Arial" panose="020B0604020202020204" pitchFamily="34" charset="0"/>
          </a:endParaRPr>
        </a:p>
      </dgm:t>
    </dgm:pt>
    <dgm:pt modelId="{0D19ABDD-FEA8-42F2-9AF4-D266CDA8DAB8}" type="parTrans" cxnId="{B3A79028-A268-46AB-949E-881A85016FEB}">
      <dgm:prSet/>
      <dgm:spPr/>
      <dgm:t>
        <a:bodyPr/>
        <a:lstStyle/>
        <a:p>
          <a:endParaRPr lang="en-US">
            <a:latin typeface="Arial" panose="020B0604020202020204" pitchFamily="34" charset="0"/>
            <a:cs typeface="Arial" panose="020B0604020202020204" pitchFamily="34" charset="0"/>
          </a:endParaRPr>
        </a:p>
      </dgm:t>
    </dgm:pt>
    <dgm:pt modelId="{83570A06-354E-49D6-84E4-730867157B45}">
      <dgm:prSet phldrT="[Text]" custT="1"/>
      <dgm:spPr/>
      <dgm:t>
        <a:bodyPr/>
        <a:lstStyle/>
        <a:p>
          <a:pPr algn="l"/>
          <a:r>
            <a:rPr lang="en-US" sz="1600" dirty="0">
              <a:latin typeface="Arial" panose="020B0604020202020204" pitchFamily="34" charset="0"/>
              <a:cs typeface="Arial" panose="020B0604020202020204" pitchFamily="34" charset="0"/>
            </a:rPr>
            <a:t>Change in circumstances affecting benefit eligibility or entitlement</a:t>
          </a:r>
        </a:p>
      </dgm:t>
    </dgm:pt>
    <dgm:pt modelId="{E0BB42B5-7954-4781-B058-FA08FC0C7AFF}" type="parTrans" cxnId="{C6C4343C-E2ED-44D2-9A18-F4245298A095}">
      <dgm:prSet/>
      <dgm:spPr/>
      <dgm:t>
        <a:bodyPr/>
        <a:lstStyle/>
        <a:p>
          <a:endParaRPr lang="en-US"/>
        </a:p>
      </dgm:t>
    </dgm:pt>
    <dgm:pt modelId="{B7D0887D-2E44-4E70-BDF8-C267C56602B8}" type="sibTrans" cxnId="{C6C4343C-E2ED-44D2-9A18-F4245298A095}">
      <dgm:prSet/>
      <dgm:spPr/>
      <dgm:t>
        <a:bodyPr/>
        <a:lstStyle/>
        <a:p>
          <a:endParaRPr lang="en-US"/>
        </a:p>
      </dgm:t>
    </dgm:pt>
    <dgm:pt modelId="{BF913118-6FA9-4B82-B131-66EBB7F86855}">
      <dgm:prSet phldrT="[Text]" custT="1"/>
      <dgm:spPr/>
      <dgm:t>
        <a:bodyPr/>
        <a:lstStyle/>
        <a:p>
          <a:pPr algn="l"/>
          <a:endParaRPr lang="en-US" sz="1600" dirty="0">
            <a:latin typeface="Arial" panose="020B0604020202020204" pitchFamily="34" charset="0"/>
            <a:cs typeface="Arial" panose="020B0604020202020204" pitchFamily="34" charset="0"/>
          </a:endParaRPr>
        </a:p>
      </dgm:t>
    </dgm:pt>
    <dgm:pt modelId="{E49CB595-F1B8-4CB3-83FC-0F63B395D314}" type="parTrans" cxnId="{3DF505FF-B575-4D39-9DA8-5FC5BB939B75}">
      <dgm:prSet/>
      <dgm:spPr/>
      <dgm:t>
        <a:bodyPr/>
        <a:lstStyle/>
        <a:p>
          <a:endParaRPr lang="en-US"/>
        </a:p>
      </dgm:t>
    </dgm:pt>
    <dgm:pt modelId="{927E7A98-C8A6-4FB7-9849-DD6AA0C2C27E}" type="sibTrans" cxnId="{3DF505FF-B575-4D39-9DA8-5FC5BB939B75}">
      <dgm:prSet/>
      <dgm:spPr/>
      <dgm:t>
        <a:bodyPr/>
        <a:lstStyle/>
        <a:p>
          <a:endParaRPr lang="en-US"/>
        </a:p>
      </dgm:t>
    </dgm:pt>
    <dgm:pt modelId="{F0272EE6-0CFF-403B-8367-2BB55F8DA879}">
      <dgm:prSet phldrT="[Text]" custT="1"/>
      <dgm:spPr>
        <a:solidFill>
          <a:srgbClr val="4B5055"/>
        </a:solidFill>
      </dgm:spPr>
      <dgm:t>
        <a:bodyPr/>
        <a:lstStyle/>
        <a:p>
          <a:r>
            <a:rPr lang="en-US" sz="1600" dirty="0">
              <a:latin typeface="Arial" panose="020B0604020202020204" pitchFamily="34" charset="0"/>
              <a:cs typeface="Arial" panose="020B0604020202020204" pitchFamily="34" charset="0"/>
            </a:rPr>
            <a:t>Provides debt relief and resolution options</a:t>
          </a:r>
        </a:p>
      </dgm:t>
    </dgm:pt>
    <dgm:pt modelId="{0E7EE16C-C4D8-43FF-BAFC-CF266D7E1E60}" type="parTrans" cxnId="{06134001-4AF7-4972-993F-BE7824D3290C}">
      <dgm:prSet/>
      <dgm:spPr/>
      <dgm:t>
        <a:bodyPr/>
        <a:lstStyle/>
        <a:p>
          <a:endParaRPr lang="en-US"/>
        </a:p>
      </dgm:t>
    </dgm:pt>
    <dgm:pt modelId="{27E45FA5-ED31-4CEC-897F-D03E662F11C1}" type="sibTrans" cxnId="{06134001-4AF7-4972-993F-BE7824D3290C}">
      <dgm:prSet/>
      <dgm:spPr/>
      <dgm:t>
        <a:bodyPr/>
        <a:lstStyle/>
        <a:p>
          <a:endParaRPr lang="en-US"/>
        </a:p>
      </dgm:t>
    </dgm:pt>
    <dgm:pt modelId="{65ACB2A9-7CBD-4C13-8188-8E02859DACAB}" type="pres">
      <dgm:prSet presAssocID="{B9C65E22-4EE6-4C77-AA8E-EBA3417014DA}" presName="outerComposite" presStyleCnt="0">
        <dgm:presLayoutVars>
          <dgm:chMax val="5"/>
          <dgm:dir/>
          <dgm:resizeHandles val="exact"/>
        </dgm:presLayoutVars>
      </dgm:prSet>
      <dgm:spPr/>
    </dgm:pt>
    <dgm:pt modelId="{47F0563D-E450-4A2E-8EE7-EACE94F2246A}" type="pres">
      <dgm:prSet presAssocID="{B9C65E22-4EE6-4C77-AA8E-EBA3417014DA}" presName="dummyMaxCanvas" presStyleCnt="0">
        <dgm:presLayoutVars/>
      </dgm:prSet>
      <dgm:spPr/>
    </dgm:pt>
    <dgm:pt modelId="{54E50621-8D2A-4218-9E9B-02A59C1D80D3}" type="pres">
      <dgm:prSet presAssocID="{B9C65E22-4EE6-4C77-AA8E-EBA3417014DA}" presName="ThreeNodes_1" presStyleLbl="node1" presStyleIdx="0" presStyleCnt="3" custScaleX="113555" custLinFactNeighborX="-874" custLinFactNeighborY="4167">
        <dgm:presLayoutVars>
          <dgm:bulletEnabled val="1"/>
        </dgm:presLayoutVars>
      </dgm:prSet>
      <dgm:spPr/>
    </dgm:pt>
    <dgm:pt modelId="{82F0DD60-7A1B-4373-9C54-424B58807A62}" type="pres">
      <dgm:prSet presAssocID="{B9C65E22-4EE6-4C77-AA8E-EBA3417014DA}" presName="ThreeNodes_2" presStyleLbl="node1" presStyleIdx="1" presStyleCnt="3" custScaleX="99233" custLinFactNeighborX="2152">
        <dgm:presLayoutVars>
          <dgm:bulletEnabled val="1"/>
        </dgm:presLayoutVars>
      </dgm:prSet>
      <dgm:spPr/>
    </dgm:pt>
    <dgm:pt modelId="{33BFCCAB-12F8-4F96-8317-7B341DBFA3BF}" type="pres">
      <dgm:prSet presAssocID="{B9C65E22-4EE6-4C77-AA8E-EBA3417014DA}" presName="ThreeNodes_3" presStyleLbl="node1" presStyleIdx="2" presStyleCnt="3" custScaleX="80818" custLinFactNeighborX="6799" custLinFactNeighborY="-1449">
        <dgm:presLayoutVars>
          <dgm:bulletEnabled val="1"/>
        </dgm:presLayoutVars>
      </dgm:prSet>
      <dgm:spPr/>
    </dgm:pt>
    <dgm:pt modelId="{C82B313F-B778-4BFC-B591-4B514C428F4A}" type="pres">
      <dgm:prSet presAssocID="{B9C65E22-4EE6-4C77-AA8E-EBA3417014DA}" presName="ThreeConn_1-2" presStyleLbl="fgAccFollowNode1" presStyleIdx="0" presStyleCnt="2" custScaleX="98105" custScaleY="115942">
        <dgm:presLayoutVars>
          <dgm:bulletEnabled val="1"/>
        </dgm:presLayoutVars>
      </dgm:prSet>
      <dgm:spPr/>
    </dgm:pt>
    <dgm:pt modelId="{EBA6BB4A-ED85-46DD-9F47-FB8285B60F4B}" type="pres">
      <dgm:prSet presAssocID="{B9C65E22-4EE6-4C77-AA8E-EBA3417014DA}" presName="ThreeConn_2-3" presStyleLbl="fgAccFollowNode1" presStyleIdx="1" presStyleCnt="2" custScaleY="115942">
        <dgm:presLayoutVars>
          <dgm:bulletEnabled val="1"/>
        </dgm:presLayoutVars>
      </dgm:prSet>
      <dgm:spPr/>
    </dgm:pt>
    <dgm:pt modelId="{6711A236-5D87-42C3-9F1F-FB6AF0865C0C}" type="pres">
      <dgm:prSet presAssocID="{B9C65E22-4EE6-4C77-AA8E-EBA3417014DA}" presName="ThreeNodes_1_text" presStyleLbl="node1" presStyleIdx="2" presStyleCnt="3">
        <dgm:presLayoutVars>
          <dgm:bulletEnabled val="1"/>
        </dgm:presLayoutVars>
      </dgm:prSet>
      <dgm:spPr/>
    </dgm:pt>
    <dgm:pt modelId="{E06A6235-29DA-4C1A-BC6E-2F7A29188F75}" type="pres">
      <dgm:prSet presAssocID="{B9C65E22-4EE6-4C77-AA8E-EBA3417014DA}" presName="ThreeNodes_2_text" presStyleLbl="node1" presStyleIdx="2" presStyleCnt="3">
        <dgm:presLayoutVars>
          <dgm:bulletEnabled val="1"/>
        </dgm:presLayoutVars>
      </dgm:prSet>
      <dgm:spPr/>
    </dgm:pt>
    <dgm:pt modelId="{040B991A-8849-4E4A-8747-4161C6368E32}" type="pres">
      <dgm:prSet presAssocID="{B9C65E22-4EE6-4C77-AA8E-EBA3417014DA}" presName="ThreeNodes_3_text" presStyleLbl="node1" presStyleIdx="2" presStyleCnt="3">
        <dgm:presLayoutVars>
          <dgm:bulletEnabled val="1"/>
        </dgm:presLayoutVars>
      </dgm:prSet>
      <dgm:spPr/>
    </dgm:pt>
  </dgm:ptLst>
  <dgm:cxnLst>
    <dgm:cxn modelId="{06134001-4AF7-4972-993F-BE7824D3290C}" srcId="{CD7A6891-DF09-4701-B03E-3BEA295EED2F}" destId="{F0272EE6-0CFF-403B-8367-2BB55F8DA879}" srcOrd="2" destOrd="0" parTransId="{0E7EE16C-C4D8-43FF-BAFC-CF266D7E1E60}" sibTransId="{27E45FA5-ED31-4CEC-897F-D03E662F11C1}"/>
    <dgm:cxn modelId="{3DAB7B05-61C6-417C-8636-C7ABDD5EEAD7}" type="presOf" srcId="{26D6CE02-9D80-4EE5-AC60-704F2D20AB0E}" destId="{E06A6235-29DA-4C1A-BC6E-2F7A29188F75}" srcOrd="1" destOrd="3" presId="urn:microsoft.com/office/officeart/2005/8/layout/vProcess5"/>
    <dgm:cxn modelId="{E653360F-33AD-4935-873A-905E034A3161}" srcId="{B9C65E22-4EE6-4C77-AA8E-EBA3417014DA}" destId="{7657E389-1B86-4BC7-90D5-B6BC63595571}" srcOrd="0" destOrd="0" parTransId="{1CB26F67-2518-4233-A5D2-DE010D40CA66}" sibTransId="{0FB89AE3-B0A2-424F-9616-4F09F7723A82}"/>
    <dgm:cxn modelId="{2174401E-1A6E-4E07-8B53-41AB3AE2AB7E}" type="presOf" srcId="{0FB89AE3-B0A2-424F-9616-4F09F7723A82}" destId="{C82B313F-B778-4BFC-B591-4B514C428F4A}" srcOrd="0" destOrd="0" presId="urn:microsoft.com/office/officeart/2005/8/layout/vProcess5"/>
    <dgm:cxn modelId="{4142D927-1B80-4778-878B-9C0B473946F2}" type="presOf" srcId="{83570A06-354E-49D6-84E4-730867157B45}" destId="{6711A236-5D87-42C3-9F1F-FB6AF0865C0C}" srcOrd="1" destOrd="2" presId="urn:microsoft.com/office/officeart/2005/8/layout/vProcess5"/>
    <dgm:cxn modelId="{B3A79028-A268-46AB-949E-881A85016FEB}" srcId="{7657E389-1B86-4BC7-90D5-B6BC63595571}" destId="{848BE5FB-FC01-4189-A2F9-520DC1C8E9B9}" srcOrd="0" destOrd="0" parTransId="{0D19ABDD-FEA8-42F2-9AF4-D266CDA8DAB8}" sibTransId="{63772945-C682-48D4-B123-688AEE0DA67E}"/>
    <dgm:cxn modelId="{C6C4343C-E2ED-44D2-9A18-F4245298A095}" srcId="{7657E389-1B86-4BC7-90D5-B6BC63595571}" destId="{83570A06-354E-49D6-84E4-730867157B45}" srcOrd="1" destOrd="0" parTransId="{E0BB42B5-7954-4781-B058-FA08FC0C7AFF}" sibTransId="{B7D0887D-2E44-4E70-BDF8-C267C56602B8}"/>
    <dgm:cxn modelId="{2C359E3C-9ED6-4C1C-8829-2D2943296AF7}" srcId="{A835A852-8E8E-4FAF-B764-DE5400A7EA0D}" destId="{26D6CE02-9D80-4EE5-AC60-704F2D20AB0E}" srcOrd="2" destOrd="0" parTransId="{ABF38677-9A60-4C9A-B94E-27CC49D76456}" sibTransId="{9C948305-20D7-418F-AF6E-2BBEEB1C350F}"/>
    <dgm:cxn modelId="{AC2ED83E-D1EF-4EAA-BB9D-E9CD711A3AD1}" type="presOf" srcId="{848BE5FB-FC01-4189-A2F9-520DC1C8E9B9}" destId="{6711A236-5D87-42C3-9F1F-FB6AF0865C0C}" srcOrd="1" destOrd="1" presId="urn:microsoft.com/office/officeart/2005/8/layout/vProcess5"/>
    <dgm:cxn modelId="{07F9FC42-A784-4202-8182-1223C77CAFE9}" type="presOf" srcId="{7891ED30-5C92-4A55-B170-CE303550083A}" destId="{E06A6235-29DA-4C1A-BC6E-2F7A29188F75}" srcOrd="1" destOrd="1" presId="urn:microsoft.com/office/officeart/2005/8/layout/vProcess5"/>
    <dgm:cxn modelId="{C381C563-1035-4BD9-B64C-A12C730F178A}" type="presOf" srcId="{967EB1B1-7871-4534-8474-B0D5F2835ABC}" destId="{040B991A-8849-4E4A-8747-4161C6368E32}" srcOrd="1" destOrd="2" presId="urn:microsoft.com/office/officeart/2005/8/layout/vProcess5"/>
    <dgm:cxn modelId="{078C4965-45AA-49AE-9E18-F1DE307209EF}" type="presOf" srcId="{A835A852-8E8E-4FAF-B764-DE5400A7EA0D}" destId="{E06A6235-29DA-4C1A-BC6E-2F7A29188F75}" srcOrd="1" destOrd="0" presId="urn:microsoft.com/office/officeart/2005/8/layout/vProcess5"/>
    <dgm:cxn modelId="{64F0E946-9BEC-49DE-8CD4-9890B1E8B983}" type="presOf" srcId="{7657E389-1B86-4BC7-90D5-B6BC63595571}" destId="{54E50621-8D2A-4218-9E9B-02A59C1D80D3}" srcOrd="0" destOrd="0" presId="urn:microsoft.com/office/officeart/2005/8/layout/vProcess5"/>
    <dgm:cxn modelId="{E7C53D4E-17CC-4617-B3D7-E4FF115D6E2B}" srcId="{B9C65E22-4EE6-4C77-AA8E-EBA3417014DA}" destId="{A835A852-8E8E-4FAF-B764-DE5400A7EA0D}" srcOrd="1" destOrd="0" parTransId="{EB946240-145E-42EB-9A13-88B51A73E998}" sibTransId="{D89EDE4C-2DC4-4F4B-930C-206FC45077C9}"/>
    <dgm:cxn modelId="{9E420455-4F64-4131-BCB7-54F2324841E0}" type="presOf" srcId="{848BE5FB-FC01-4189-A2F9-520DC1C8E9B9}" destId="{54E50621-8D2A-4218-9E9B-02A59C1D80D3}" srcOrd="0" destOrd="1" presId="urn:microsoft.com/office/officeart/2005/8/layout/vProcess5"/>
    <dgm:cxn modelId="{E0FEF780-F273-457B-8C73-6ADCF783A8BC}" type="presOf" srcId="{C5C3207F-7601-4EE6-A967-A4EB33AE189C}" destId="{E06A6235-29DA-4C1A-BC6E-2F7A29188F75}" srcOrd="1" destOrd="2" presId="urn:microsoft.com/office/officeart/2005/8/layout/vProcess5"/>
    <dgm:cxn modelId="{09A8A58E-5E9D-4E87-863C-394D7D3F9BE7}" type="presOf" srcId="{26D6CE02-9D80-4EE5-AC60-704F2D20AB0E}" destId="{82F0DD60-7A1B-4373-9C54-424B58807A62}" srcOrd="0" destOrd="3" presId="urn:microsoft.com/office/officeart/2005/8/layout/vProcess5"/>
    <dgm:cxn modelId="{199E9595-E212-418E-A3FE-ACB9D02D55EB}" type="presOf" srcId="{B9C65E22-4EE6-4C77-AA8E-EBA3417014DA}" destId="{65ACB2A9-7CBD-4C13-8188-8E02859DACAB}" srcOrd="0" destOrd="0" presId="urn:microsoft.com/office/officeart/2005/8/layout/vProcess5"/>
    <dgm:cxn modelId="{9FC4BB98-5B2A-4D67-8347-687FF60451E5}" type="presOf" srcId="{CD7A6891-DF09-4701-B03E-3BEA295EED2F}" destId="{33BFCCAB-12F8-4F96-8317-7B341DBFA3BF}" srcOrd="0" destOrd="0" presId="urn:microsoft.com/office/officeart/2005/8/layout/vProcess5"/>
    <dgm:cxn modelId="{7F79BF9A-BB34-4BAE-AF11-971D9DBF040C}" type="presOf" srcId="{D89EDE4C-2DC4-4F4B-930C-206FC45077C9}" destId="{EBA6BB4A-ED85-46DD-9F47-FB8285B60F4B}" srcOrd="0" destOrd="0" presId="urn:microsoft.com/office/officeart/2005/8/layout/vProcess5"/>
    <dgm:cxn modelId="{02474A9C-2827-4A75-BCD2-382EB1B61861}" type="presOf" srcId="{BF913118-6FA9-4B82-B131-66EBB7F86855}" destId="{6711A236-5D87-42C3-9F1F-FB6AF0865C0C}" srcOrd="1" destOrd="3" presId="urn:microsoft.com/office/officeart/2005/8/layout/vProcess5"/>
    <dgm:cxn modelId="{3DCD779D-CFF1-40B1-9FBC-2B07A278C135}" type="presOf" srcId="{7891ED30-5C92-4A55-B170-CE303550083A}" destId="{82F0DD60-7A1B-4373-9C54-424B58807A62}" srcOrd="0" destOrd="1" presId="urn:microsoft.com/office/officeart/2005/8/layout/vProcess5"/>
    <dgm:cxn modelId="{EEEDB5AB-EDC9-49B8-B14D-2AB7D7718EBF}" type="presOf" srcId="{F0272EE6-0CFF-403B-8367-2BB55F8DA879}" destId="{040B991A-8849-4E4A-8747-4161C6368E32}" srcOrd="1" destOrd="3" presId="urn:microsoft.com/office/officeart/2005/8/layout/vProcess5"/>
    <dgm:cxn modelId="{2756A2B0-2AC4-4968-81E7-39E79241E282}" type="presOf" srcId="{C5C3207F-7601-4EE6-A967-A4EB33AE189C}" destId="{82F0DD60-7A1B-4373-9C54-424B58807A62}" srcOrd="0" destOrd="2" presId="urn:microsoft.com/office/officeart/2005/8/layout/vProcess5"/>
    <dgm:cxn modelId="{5F81D1CE-C9D1-4E43-9428-E0D590A59FBE}" srcId="{CD7A6891-DF09-4701-B03E-3BEA295EED2F}" destId="{967EB1B1-7871-4534-8474-B0D5F2835ABC}" srcOrd="1" destOrd="0" parTransId="{B7BE0CCD-CDBE-4B85-AC95-43E34C55CD46}" sibTransId="{1403A2FE-C8AD-48FB-94ED-BB556D1A01E8}"/>
    <dgm:cxn modelId="{309D54D1-FE32-458E-89E4-9D02AB83BF67}" type="presOf" srcId="{A835A852-8E8E-4FAF-B764-DE5400A7EA0D}" destId="{82F0DD60-7A1B-4373-9C54-424B58807A62}" srcOrd="0" destOrd="0" presId="urn:microsoft.com/office/officeart/2005/8/layout/vProcess5"/>
    <dgm:cxn modelId="{57D3E1D1-A657-4925-B7EE-11D09E64C999}" type="presOf" srcId="{CD7A6891-DF09-4701-B03E-3BEA295EED2F}" destId="{040B991A-8849-4E4A-8747-4161C6368E32}" srcOrd="1" destOrd="0" presId="urn:microsoft.com/office/officeart/2005/8/layout/vProcess5"/>
    <dgm:cxn modelId="{B68D58D7-DF6E-40B0-A4C6-7A38B8FC6A10}" srcId="{A835A852-8E8E-4FAF-B764-DE5400A7EA0D}" destId="{C5C3207F-7601-4EE6-A967-A4EB33AE189C}" srcOrd="1" destOrd="0" parTransId="{6BAAFD5F-89AF-442E-8D5F-76776EA739E1}" sibTransId="{7ADE3E98-5500-458D-A65F-0D8BA709122C}"/>
    <dgm:cxn modelId="{3BDDBCDC-90AC-4F80-A28A-C6EAC95BAA88}" type="presOf" srcId="{B9D92A0E-16EF-47DC-AD7F-2A328A5C3EEC}" destId="{33BFCCAB-12F8-4F96-8317-7B341DBFA3BF}" srcOrd="0" destOrd="1" presId="urn:microsoft.com/office/officeart/2005/8/layout/vProcess5"/>
    <dgm:cxn modelId="{9CBB31E5-9CFC-41D5-9D48-C9C4E90C81EB}" srcId="{A835A852-8E8E-4FAF-B764-DE5400A7EA0D}" destId="{7891ED30-5C92-4A55-B170-CE303550083A}" srcOrd="0" destOrd="0" parTransId="{131BCF25-10B8-4B02-9413-5D859C261F99}" sibTransId="{246F149D-35C8-4D6F-BB87-765B9CBF4016}"/>
    <dgm:cxn modelId="{94FEECEA-C3B3-499C-B11F-949CA47E942E}" type="presOf" srcId="{967EB1B1-7871-4534-8474-B0D5F2835ABC}" destId="{33BFCCAB-12F8-4F96-8317-7B341DBFA3BF}" srcOrd="0" destOrd="2" presId="urn:microsoft.com/office/officeart/2005/8/layout/vProcess5"/>
    <dgm:cxn modelId="{58210AF1-B97B-4E88-8095-EF727E5E2FAD}" srcId="{B9C65E22-4EE6-4C77-AA8E-EBA3417014DA}" destId="{CD7A6891-DF09-4701-B03E-3BEA295EED2F}" srcOrd="2" destOrd="0" parTransId="{AEF1295B-488E-4BEF-A62B-A2DD4B238D47}" sibTransId="{FC9FB15B-B463-451A-8F92-2C957DB86E2A}"/>
    <dgm:cxn modelId="{85FA83F1-55B1-4F14-9FE3-7D1E20E79AB4}" srcId="{CD7A6891-DF09-4701-B03E-3BEA295EED2F}" destId="{B9D92A0E-16EF-47DC-AD7F-2A328A5C3EEC}" srcOrd="0" destOrd="0" parTransId="{5C35CE15-2E9B-411C-9463-DC4DA4D47720}" sibTransId="{357268AB-98CE-4DF1-9F1F-EFD6B1C90088}"/>
    <dgm:cxn modelId="{225CFAF1-5314-4860-837E-9C9B0CA26514}" type="presOf" srcId="{B9D92A0E-16EF-47DC-AD7F-2A328A5C3EEC}" destId="{040B991A-8849-4E4A-8747-4161C6368E32}" srcOrd="1" destOrd="1" presId="urn:microsoft.com/office/officeart/2005/8/layout/vProcess5"/>
    <dgm:cxn modelId="{A4FD30F2-7EF8-42B0-B4D8-967F977D54C3}" type="presOf" srcId="{7657E389-1B86-4BC7-90D5-B6BC63595571}" destId="{6711A236-5D87-42C3-9F1F-FB6AF0865C0C}" srcOrd="1" destOrd="0" presId="urn:microsoft.com/office/officeart/2005/8/layout/vProcess5"/>
    <dgm:cxn modelId="{41A245F7-6B34-49C1-9F74-2EA05242C729}" type="presOf" srcId="{F0272EE6-0CFF-403B-8367-2BB55F8DA879}" destId="{33BFCCAB-12F8-4F96-8317-7B341DBFA3BF}" srcOrd="0" destOrd="3" presId="urn:microsoft.com/office/officeart/2005/8/layout/vProcess5"/>
    <dgm:cxn modelId="{21ACF6F7-9D2F-4296-8306-B0603DEB15FA}" type="presOf" srcId="{83570A06-354E-49D6-84E4-730867157B45}" destId="{54E50621-8D2A-4218-9E9B-02A59C1D80D3}" srcOrd="0" destOrd="2" presId="urn:microsoft.com/office/officeart/2005/8/layout/vProcess5"/>
    <dgm:cxn modelId="{D0F773FC-58CB-4D06-A44F-100DDFEF82ED}" type="presOf" srcId="{BF913118-6FA9-4B82-B131-66EBB7F86855}" destId="{54E50621-8D2A-4218-9E9B-02A59C1D80D3}" srcOrd="0" destOrd="3" presId="urn:microsoft.com/office/officeart/2005/8/layout/vProcess5"/>
    <dgm:cxn modelId="{3DF505FF-B575-4D39-9DA8-5FC5BB939B75}" srcId="{7657E389-1B86-4BC7-90D5-B6BC63595571}" destId="{BF913118-6FA9-4B82-B131-66EBB7F86855}" srcOrd="2" destOrd="0" parTransId="{E49CB595-F1B8-4CB3-83FC-0F63B395D314}" sibTransId="{927E7A98-C8A6-4FB7-9849-DD6AA0C2C27E}"/>
    <dgm:cxn modelId="{78DACA23-AFE8-482F-B9A0-7581D00EFB0C}" type="presParOf" srcId="{65ACB2A9-7CBD-4C13-8188-8E02859DACAB}" destId="{47F0563D-E450-4A2E-8EE7-EACE94F2246A}" srcOrd="0" destOrd="0" presId="urn:microsoft.com/office/officeart/2005/8/layout/vProcess5"/>
    <dgm:cxn modelId="{1E93D271-30AF-4BEF-AAD8-9EEB48D99691}" type="presParOf" srcId="{65ACB2A9-7CBD-4C13-8188-8E02859DACAB}" destId="{54E50621-8D2A-4218-9E9B-02A59C1D80D3}" srcOrd="1" destOrd="0" presId="urn:microsoft.com/office/officeart/2005/8/layout/vProcess5"/>
    <dgm:cxn modelId="{F8D2CFAA-0750-4FCE-AD51-62C302943330}" type="presParOf" srcId="{65ACB2A9-7CBD-4C13-8188-8E02859DACAB}" destId="{82F0DD60-7A1B-4373-9C54-424B58807A62}" srcOrd="2" destOrd="0" presId="urn:microsoft.com/office/officeart/2005/8/layout/vProcess5"/>
    <dgm:cxn modelId="{6113666A-C95D-45AD-9D5D-182AF45208A5}" type="presParOf" srcId="{65ACB2A9-7CBD-4C13-8188-8E02859DACAB}" destId="{33BFCCAB-12F8-4F96-8317-7B341DBFA3BF}" srcOrd="3" destOrd="0" presId="urn:microsoft.com/office/officeart/2005/8/layout/vProcess5"/>
    <dgm:cxn modelId="{67AB5431-6536-4B03-863F-385D8938AD7F}" type="presParOf" srcId="{65ACB2A9-7CBD-4C13-8188-8E02859DACAB}" destId="{C82B313F-B778-4BFC-B591-4B514C428F4A}" srcOrd="4" destOrd="0" presId="urn:microsoft.com/office/officeart/2005/8/layout/vProcess5"/>
    <dgm:cxn modelId="{C768DB20-E08D-4300-8289-8D0BE16CF5F9}" type="presParOf" srcId="{65ACB2A9-7CBD-4C13-8188-8E02859DACAB}" destId="{EBA6BB4A-ED85-46DD-9F47-FB8285B60F4B}" srcOrd="5" destOrd="0" presId="urn:microsoft.com/office/officeart/2005/8/layout/vProcess5"/>
    <dgm:cxn modelId="{81931EB4-AD10-4BCF-9A2B-8CAF91D66685}" type="presParOf" srcId="{65ACB2A9-7CBD-4C13-8188-8E02859DACAB}" destId="{6711A236-5D87-42C3-9F1F-FB6AF0865C0C}" srcOrd="6" destOrd="0" presId="urn:microsoft.com/office/officeart/2005/8/layout/vProcess5"/>
    <dgm:cxn modelId="{C4A8217C-4E37-42C5-8B20-C9F840A4C6DF}" type="presParOf" srcId="{65ACB2A9-7CBD-4C13-8188-8E02859DACAB}" destId="{E06A6235-29DA-4C1A-BC6E-2F7A29188F75}" srcOrd="7" destOrd="0" presId="urn:microsoft.com/office/officeart/2005/8/layout/vProcess5"/>
    <dgm:cxn modelId="{F3CE0337-512F-410B-891C-AD5E971C966F}" type="presParOf" srcId="{65ACB2A9-7CBD-4C13-8188-8E02859DACAB}" destId="{040B991A-8849-4E4A-8747-4161C6368E3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7FCBA-39DA-4629-9BBD-AEC5D032263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64C171F-2572-445F-B942-FC9058FAE739}">
      <dgm:prSet phldrT="[Text]" custT="1"/>
      <dgm:spPr>
        <a:solidFill>
          <a:srgbClr val="4B5055"/>
        </a:solidFill>
      </dgm:spPr>
      <dgm:t>
        <a:bodyPr/>
        <a:lstStyle/>
        <a:p>
          <a:r>
            <a:rPr lang="en-US" sz="2000" b="1" dirty="0">
              <a:solidFill>
                <a:schemeClr val="bg1"/>
              </a:solidFill>
              <a:latin typeface="Arial" panose="020B0604020202020204" pitchFamily="34" charset="0"/>
              <a:cs typeface="Arial" panose="020B0604020202020204" pitchFamily="34" charset="0"/>
            </a:rPr>
            <a:t>Pension</a:t>
          </a:r>
        </a:p>
      </dgm:t>
    </dgm:pt>
    <dgm:pt modelId="{CCC2ADCF-1BF2-4199-9C93-DF2477AE93FA}" type="parTrans" cxnId="{9CC7CC8E-1168-44B0-A738-A47DD8F17F57}">
      <dgm:prSet/>
      <dgm:spPr/>
      <dgm:t>
        <a:bodyPr/>
        <a:lstStyle/>
        <a:p>
          <a:endParaRPr lang="en-US"/>
        </a:p>
      </dgm:t>
    </dgm:pt>
    <dgm:pt modelId="{ACDAF92A-10CE-41AA-8225-FFC8E4D4F20C}" type="sibTrans" cxnId="{9CC7CC8E-1168-44B0-A738-A47DD8F17F57}">
      <dgm:prSet/>
      <dgm:spPr/>
      <dgm:t>
        <a:bodyPr/>
        <a:lstStyle/>
        <a:p>
          <a:endParaRPr lang="en-US"/>
        </a:p>
      </dgm:t>
    </dgm:pt>
    <dgm:pt modelId="{36FE0EAD-5BE8-4144-8E2B-090BD4E8092F}">
      <dgm:prSet phldrT="[Tex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Changes in income or net worth</a:t>
          </a:r>
        </a:p>
      </dgm:t>
    </dgm:pt>
    <dgm:pt modelId="{1A29C5E8-FCDF-4B5A-8D56-004E316FACEA}" type="parTrans" cxnId="{E181C0F7-1A2B-4E88-8C12-75B49B740FE9}">
      <dgm:prSet/>
      <dgm:spPr/>
      <dgm:t>
        <a:bodyPr/>
        <a:lstStyle/>
        <a:p>
          <a:endParaRPr lang="en-US"/>
        </a:p>
      </dgm:t>
    </dgm:pt>
    <dgm:pt modelId="{1663823B-CB77-4591-801A-0920D152704F}" type="sibTrans" cxnId="{E181C0F7-1A2B-4E88-8C12-75B49B740FE9}">
      <dgm:prSet/>
      <dgm:spPr/>
      <dgm:t>
        <a:bodyPr/>
        <a:lstStyle/>
        <a:p>
          <a:endParaRPr lang="en-US"/>
        </a:p>
      </dgm:t>
    </dgm:pt>
    <dgm:pt modelId="{B256C492-9489-4368-99D6-368881593C24}">
      <dgm:prSet phldrT="[Text]" custT="1"/>
      <dgm:spPr>
        <a:solidFill>
          <a:srgbClr val="003F72"/>
        </a:solidFill>
      </dgm:spPr>
      <dgm:t>
        <a:bodyPr/>
        <a:lstStyle/>
        <a:p>
          <a:r>
            <a:rPr lang="en-US" sz="2000" b="1" dirty="0">
              <a:solidFill>
                <a:schemeClr val="bg1"/>
              </a:solidFill>
              <a:latin typeface="Arial" panose="020B0604020202020204" pitchFamily="34" charset="0"/>
              <a:cs typeface="Arial" panose="020B0604020202020204" pitchFamily="34" charset="0"/>
            </a:rPr>
            <a:t>Education</a:t>
          </a:r>
        </a:p>
      </dgm:t>
    </dgm:pt>
    <dgm:pt modelId="{3021A129-BB6A-48F9-AE51-9A8359F92A58}" type="parTrans" cxnId="{616578CA-13C4-4C20-94A9-BC1ABF5A39FA}">
      <dgm:prSet/>
      <dgm:spPr/>
      <dgm:t>
        <a:bodyPr/>
        <a:lstStyle/>
        <a:p>
          <a:endParaRPr lang="en-US"/>
        </a:p>
      </dgm:t>
    </dgm:pt>
    <dgm:pt modelId="{F5F0FFB9-163E-4DE8-9F06-3D32CFF6FDB9}" type="sibTrans" cxnId="{616578CA-13C4-4C20-94A9-BC1ABF5A39FA}">
      <dgm:prSet/>
      <dgm:spPr/>
      <dgm:t>
        <a:bodyPr/>
        <a:lstStyle/>
        <a:p>
          <a:endParaRPr lang="en-US"/>
        </a:p>
      </dgm:t>
    </dgm:pt>
    <dgm:pt modelId="{87F2FA62-8085-4CBC-AD92-CCA8D127F5F6}">
      <dgm:prSet phldrT="[Tex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Withdrawal from class</a:t>
          </a:r>
        </a:p>
      </dgm:t>
    </dgm:pt>
    <dgm:pt modelId="{53684F9C-C3E0-45B7-8A2D-BFF90D53AE11}" type="parTrans" cxnId="{B792E8DB-2A29-498F-9298-4DD279F552E6}">
      <dgm:prSet/>
      <dgm:spPr/>
      <dgm:t>
        <a:bodyPr/>
        <a:lstStyle/>
        <a:p>
          <a:endParaRPr lang="en-US"/>
        </a:p>
      </dgm:t>
    </dgm:pt>
    <dgm:pt modelId="{ABD3B4C0-F908-42BA-B482-52465E8D7083}" type="sibTrans" cxnId="{B792E8DB-2A29-498F-9298-4DD279F552E6}">
      <dgm:prSet/>
      <dgm:spPr/>
      <dgm:t>
        <a:bodyPr/>
        <a:lstStyle/>
        <a:p>
          <a:endParaRPr lang="en-US"/>
        </a:p>
      </dgm:t>
    </dgm:pt>
    <dgm:pt modelId="{DF52ED2F-250F-448E-97E6-C515B4A2B362}">
      <dgm:prSet phldrT="[Tex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Not attending class</a:t>
          </a:r>
        </a:p>
      </dgm:t>
    </dgm:pt>
    <dgm:pt modelId="{6F5F92C6-6039-4565-81E8-A138B9F9DB26}" type="parTrans" cxnId="{FA53E3C9-D951-4020-99C2-4C39E22C377D}">
      <dgm:prSet/>
      <dgm:spPr/>
      <dgm:t>
        <a:bodyPr/>
        <a:lstStyle/>
        <a:p>
          <a:endParaRPr lang="en-US"/>
        </a:p>
      </dgm:t>
    </dgm:pt>
    <dgm:pt modelId="{3CE07CA2-6E72-4CBE-BBE4-CE2562357509}" type="sibTrans" cxnId="{FA53E3C9-D951-4020-99C2-4C39E22C377D}">
      <dgm:prSet/>
      <dgm:spPr/>
      <dgm:t>
        <a:bodyPr/>
        <a:lstStyle/>
        <a:p>
          <a:endParaRPr lang="en-US"/>
        </a:p>
      </dgm:t>
    </dgm:pt>
    <dgm:pt modelId="{6D6234D7-D1C7-4C4B-BBC4-0C0EEEBD66F1}">
      <dgm:prSe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Changes in dependent status</a:t>
          </a:r>
        </a:p>
      </dgm:t>
    </dgm:pt>
    <dgm:pt modelId="{711F35FB-EF8A-4A15-8961-DF4176C7F9F4}" type="parTrans" cxnId="{FA2B336E-D5BA-40B7-B325-8BA52FC299A4}">
      <dgm:prSet/>
      <dgm:spPr/>
      <dgm:t>
        <a:bodyPr/>
        <a:lstStyle/>
        <a:p>
          <a:endParaRPr lang="en-US"/>
        </a:p>
      </dgm:t>
    </dgm:pt>
    <dgm:pt modelId="{947D91AE-E97E-41F1-8764-B3B1F00D08BC}" type="sibTrans" cxnId="{FA2B336E-D5BA-40B7-B325-8BA52FC299A4}">
      <dgm:prSet/>
      <dgm:spPr/>
      <dgm:t>
        <a:bodyPr/>
        <a:lstStyle/>
        <a:p>
          <a:endParaRPr lang="en-US"/>
        </a:p>
      </dgm:t>
    </dgm:pt>
    <dgm:pt modelId="{AE71598E-C291-4378-9EF8-DF894541C4BB}">
      <dgm:prSe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Class did not count toward graduation</a:t>
          </a:r>
        </a:p>
      </dgm:t>
    </dgm:pt>
    <dgm:pt modelId="{DA62908F-0CC0-495C-BF09-AF4F9E469773}" type="parTrans" cxnId="{05899D07-F2D1-44B8-A405-60B8FE5C652D}">
      <dgm:prSet/>
      <dgm:spPr/>
      <dgm:t>
        <a:bodyPr/>
        <a:lstStyle/>
        <a:p>
          <a:endParaRPr lang="en-US"/>
        </a:p>
      </dgm:t>
    </dgm:pt>
    <dgm:pt modelId="{DF74930E-18D2-4332-B3A7-E24681ECAEF8}" type="sibTrans" cxnId="{05899D07-F2D1-44B8-A405-60B8FE5C652D}">
      <dgm:prSet/>
      <dgm:spPr/>
      <dgm:t>
        <a:bodyPr/>
        <a:lstStyle/>
        <a:p>
          <a:endParaRPr lang="en-US"/>
        </a:p>
      </dgm:t>
    </dgm:pt>
    <dgm:pt modelId="{305AB10D-FB7D-4E2D-949C-BA5D19065851}">
      <dgm:prSet custT="1"/>
      <dgm:spPr>
        <a:solidFill>
          <a:srgbClr val="772432"/>
        </a:solidFill>
      </dgm:spPr>
      <dgm:t>
        <a:bodyPr/>
        <a:lstStyle/>
        <a:p>
          <a:r>
            <a:rPr lang="en-US" sz="2000" b="1" dirty="0">
              <a:solidFill>
                <a:schemeClr val="bg1"/>
              </a:solidFill>
              <a:latin typeface="Arial" panose="020B0604020202020204" pitchFamily="34" charset="0"/>
              <a:cs typeface="Arial" panose="020B0604020202020204" pitchFamily="34" charset="0"/>
            </a:rPr>
            <a:t>Compensation</a:t>
          </a:r>
        </a:p>
      </dgm:t>
    </dgm:pt>
    <dgm:pt modelId="{D11DBC4E-7985-4963-8AB5-5D6612FD2775}" type="parTrans" cxnId="{59C15DC8-A2A7-4989-BB42-9B873A2CCF83}">
      <dgm:prSet/>
      <dgm:spPr/>
      <dgm:t>
        <a:bodyPr/>
        <a:lstStyle/>
        <a:p>
          <a:endParaRPr lang="en-US"/>
        </a:p>
      </dgm:t>
    </dgm:pt>
    <dgm:pt modelId="{229C1411-2709-4618-9921-B0DB87E7B609}" type="sibTrans" cxnId="{59C15DC8-A2A7-4989-BB42-9B873A2CCF83}">
      <dgm:prSet/>
      <dgm:spPr/>
      <dgm:t>
        <a:bodyPr/>
        <a:lstStyle/>
        <a:p>
          <a:endParaRPr lang="en-US"/>
        </a:p>
      </dgm:t>
    </dgm:pt>
    <dgm:pt modelId="{E78441F5-8C7D-4E3C-ACA4-76192B6B9479}">
      <dgm:prSe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Active-duty time</a:t>
          </a:r>
        </a:p>
      </dgm:t>
    </dgm:pt>
    <dgm:pt modelId="{8F9D767E-D11F-4AB2-B4B3-F7375A23B99B}" type="parTrans" cxnId="{B2C00C25-7223-46A4-A933-767771500051}">
      <dgm:prSet/>
      <dgm:spPr/>
      <dgm:t>
        <a:bodyPr/>
        <a:lstStyle/>
        <a:p>
          <a:endParaRPr lang="en-US"/>
        </a:p>
      </dgm:t>
    </dgm:pt>
    <dgm:pt modelId="{3D29E33A-0AAA-4A56-8730-E1A69EF510EB}" type="sibTrans" cxnId="{B2C00C25-7223-46A4-A933-767771500051}">
      <dgm:prSet/>
      <dgm:spPr/>
      <dgm:t>
        <a:bodyPr/>
        <a:lstStyle/>
        <a:p>
          <a:endParaRPr lang="en-US"/>
        </a:p>
      </dgm:t>
    </dgm:pt>
    <dgm:pt modelId="{B50F8CAC-1B61-41A9-A0A8-CCE52316797C}">
      <dgm:prSe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Drill pay days</a:t>
          </a:r>
        </a:p>
      </dgm:t>
    </dgm:pt>
    <dgm:pt modelId="{E39F461A-244E-4897-846F-544789E24139}" type="parTrans" cxnId="{393FBCC1-32F3-40F4-A5E4-20AF290AD12B}">
      <dgm:prSet/>
      <dgm:spPr/>
      <dgm:t>
        <a:bodyPr/>
        <a:lstStyle/>
        <a:p>
          <a:endParaRPr lang="en-US"/>
        </a:p>
      </dgm:t>
    </dgm:pt>
    <dgm:pt modelId="{B39BE119-762B-44A7-8776-8AD15030E83D}" type="sibTrans" cxnId="{393FBCC1-32F3-40F4-A5E4-20AF290AD12B}">
      <dgm:prSet/>
      <dgm:spPr/>
      <dgm:t>
        <a:bodyPr/>
        <a:lstStyle/>
        <a:p>
          <a:endParaRPr lang="en-US"/>
        </a:p>
      </dgm:t>
    </dgm:pt>
    <dgm:pt modelId="{B9863F92-946C-4FDF-8581-F9D7633BC42F}">
      <dgm:prSe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Changes in dependent status</a:t>
          </a:r>
        </a:p>
      </dgm:t>
    </dgm:pt>
    <dgm:pt modelId="{F2E90120-9597-4611-B29E-531FF13D6B0D}" type="parTrans" cxnId="{591D0251-3365-4D42-8F83-870E4F180D4E}">
      <dgm:prSet/>
      <dgm:spPr/>
      <dgm:t>
        <a:bodyPr/>
        <a:lstStyle/>
        <a:p>
          <a:endParaRPr lang="en-US"/>
        </a:p>
      </dgm:t>
    </dgm:pt>
    <dgm:pt modelId="{3AF94E13-7811-4E89-865E-31B4E7A38F50}" type="sibTrans" cxnId="{591D0251-3365-4D42-8F83-870E4F180D4E}">
      <dgm:prSet/>
      <dgm:spPr/>
      <dgm:t>
        <a:bodyPr/>
        <a:lstStyle/>
        <a:p>
          <a:endParaRPr lang="en-US"/>
        </a:p>
      </dgm:t>
    </dgm:pt>
    <dgm:pt modelId="{9AEECDBC-744F-403D-84E0-7CF0041F13DF}">
      <dgm:prSe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Change in active-duty status</a:t>
          </a:r>
        </a:p>
      </dgm:t>
    </dgm:pt>
    <dgm:pt modelId="{9D34BC82-863B-4A4B-83A8-CAD544EF36C8}" type="parTrans" cxnId="{880EDC1F-7E12-49CC-93DA-658B1E4898AF}">
      <dgm:prSet/>
      <dgm:spPr/>
      <dgm:t>
        <a:bodyPr/>
        <a:lstStyle/>
        <a:p>
          <a:endParaRPr lang="en-US"/>
        </a:p>
      </dgm:t>
    </dgm:pt>
    <dgm:pt modelId="{8652078B-BB55-46A6-BDF8-0A5C400386C2}" type="sibTrans" cxnId="{880EDC1F-7E12-49CC-93DA-658B1E4898AF}">
      <dgm:prSet/>
      <dgm:spPr/>
      <dgm:t>
        <a:bodyPr/>
        <a:lstStyle/>
        <a:p>
          <a:endParaRPr lang="en-US"/>
        </a:p>
      </dgm:t>
    </dgm:pt>
    <dgm:pt modelId="{E5236A99-806C-4F87-8BDF-52AE9BE29561}">
      <dgm:prSe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Fugitive felon status/incarceration</a:t>
          </a:r>
        </a:p>
      </dgm:t>
    </dgm:pt>
    <dgm:pt modelId="{127A4147-BDAB-48E8-ACD2-C15EDC9AAF4F}" type="parTrans" cxnId="{75EA337E-6E58-48B9-B9AC-3C955F7F8F2B}">
      <dgm:prSet/>
      <dgm:spPr/>
      <dgm:t>
        <a:bodyPr/>
        <a:lstStyle/>
        <a:p>
          <a:endParaRPr lang="en-US"/>
        </a:p>
      </dgm:t>
    </dgm:pt>
    <dgm:pt modelId="{C7161297-7E30-4C86-A9A0-44F8603D7F71}" type="sibTrans" cxnId="{75EA337E-6E58-48B9-B9AC-3C955F7F8F2B}">
      <dgm:prSet/>
      <dgm:spPr/>
      <dgm:t>
        <a:bodyPr/>
        <a:lstStyle/>
        <a:p>
          <a:endParaRPr lang="en-US"/>
        </a:p>
      </dgm:t>
    </dgm:pt>
    <dgm:pt modelId="{116A09FF-BCBE-40EC-9CDA-422A2D95E593}">
      <dgm:prSet/>
      <dgm:spPr>
        <a:solidFill>
          <a:srgbClr val="0083BE"/>
        </a:solidFill>
        <a:ln>
          <a:solidFill>
            <a:srgbClr val="003F72"/>
          </a:solidFill>
        </a:ln>
      </dgm:spPr>
      <dgm:t>
        <a:bodyPr/>
        <a:lstStyle/>
        <a:p>
          <a:r>
            <a:rPr lang="en-US" b="0" dirty="0">
              <a:solidFill>
                <a:schemeClr val="bg1"/>
              </a:solidFill>
              <a:latin typeface="Arial" panose="020B0604020202020204" pitchFamily="34" charset="0"/>
              <a:cs typeface="Arial" panose="020B0604020202020204" pitchFamily="34" charset="0"/>
            </a:rPr>
            <a:t>Fugitive felon status/incarceration</a:t>
          </a:r>
        </a:p>
      </dgm:t>
    </dgm:pt>
    <dgm:pt modelId="{B1BB1651-347D-4F65-AFFE-98D2184D2820}" type="parTrans" cxnId="{28192064-EA17-4B5D-A0BD-E262EC1266B1}">
      <dgm:prSet/>
      <dgm:spPr/>
      <dgm:t>
        <a:bodyPr/>
        <a:lstStyle/>
        <a:p>
          <a:endParaRPr lang="en-US"/>
        </a:p>
      </dgm:t>
    </dgm:pt>
    <dgm:pt modelId="{0CB9FBC2-665E-4C07-9643-145DB51374E1}" type="sibTrans" cxnId="{28192064-EA17-4B5D-A0BD-E262EC1266B1}">
      <dgm:prSet/>
      <dgm:spPr/>
      <dgm:t>
        <a:bodyPr/>
        <a:lstStyle/>
        <a:p>
          <a:endParaRPr lang="en-US"/>
        </a:p>
      </dgm:t>
    </dgm:pt>
    <dgm:pt modelId="{B9A00284-4024-4953-96CE-C667E4D2D68D}" type="pres">
      <dgm:prSet presAssocID="{8287FCBA-39DA-4629-9BBD-AEC5D0322631}" presName="linear" presStyleCnt="0">
        <dgm:presLayoutVars>
          <dgm:dir/>
          <dgm:animLvl val="lvl"/>
          <dgm:resizeHandles val="exact"/>
        </dgm:presLayoutVars>
      </dgm:prSet>
      <dgm:spPr/>
    </dgm:pt>
    <dgm:pt modelId="{5E3B5E44-F9AA-4750-B85B-05E885CA811C}" type="pres">
      <dgm:prSet presAssocID="{F64C171F-2572-445F-B942-FC9058FAE739}" presName="parentLin" presStyleCnt="0"/>
      <dgm:spPr/>
    </dgm:pt>
    <dgm:pt modelId="{ADA45FFD-96F6-4554-A550-710AE9903E08}" type="pres">
      <dgm:prSet presAssocID="{F64C171F-2572-445F-B942-FC9058FAE739}" presName="parentLeftMargin" presStyleLbl="node1" presStyleIdx="0" presStyleCnt="3"/>
      <dgm:spPr/>
    </dgm:pt>
    <dgm:pt modelId="{617CAA81-93D5-4402-8EE7-EA320B4E6E09}" type="pres">
      <dgm:prSet presAssocID="{F64C171F-2572-445F-B942-FC9058FAE739}" presName="parentText" presStyleLbl="node1" presStyleIdx="0" presStyleCnt="3">
        <dgm:presLayoutVars>
          <dgm:chMax val="0"/>
          <dgm:bulletEnabled val="1"/>
        </dgm:presLayoutVars>
      </dgm:prSet>
      <dgm:spPr/>
    </dgm:pt>
    <dgm:pt modelId="{52FD9379-6325-4AEB-8CD5-B38F71C77619}" type="pres">
      <dgm:prSet presAssocID="{F64C171F-2572-445F-B942-FC9058FAE739}" presName="negativeSpace" presStyleCnt="0"/>
      <dgm:spPr/>
    </dgm:pt>
    <dgm:pt modelId="{425B6A9B-2099-4509-9DB4-9354ECAEABB5}" type="pres">
      <dgm:prSet presAssocID="{F64C171F-2572-445F-B942-FC9058FAE739}" presName="childText" presStyleLbl="conFgAcc1" presStyleIdx="0" presStyleCnt="3">
        <dgm:presLayoutVars>
          <dgm:bulletEnabled val="1"/>
        </dgm:presLayoutVars>
      </dgm:prSet>
      <dgm:spPr/>
    </dgm:pt>
    <dgm:pt modelId="{DB7CAEA2-4A58-4958-99C8-20F416D762D7}" type="pres">
      <dgm:prSet presAssocID="{ACDAF92A-10CE-41AA-8225-FFC8E4D4F20C}" presName="spaceBetweenRectangles" presStyleCnt="0"/>
      <dgm:spPr/>
    </dgm:pt>
    <dgm:pt modelId="{FBF22A07-30C5-4A40-8773-8E1A4834C912}" type="pres">
      <dgm:prSet presAssocID="{B256C492-9489-4368-99D6-368881593C24}" presName="parentLin" presStyleCnt="0"/>
      <dgm:spPr/>
    </dgm:pt>
    <dgm:pt modelId="{4A3D651C-88F3-464D-90B3-8A61D7CD391F}" type="pres">
      <dgm:prSet presAssocID="{B256C492-9489-4368-99D6-368881593C24}" presName="parentLeftMargin" presStyleLbl="node1" presStyleIdx="0" presStyleCnt="3"/>
      <dgm:spPr/>
    </dgm:pt>
    <dgm:pt modelId="{BFED55E4-0A3E-461D-AE92-433EBD6E5E3F}" type="pres">
      <dgm:prSet presAssocID="{B256C492-9489-4368-99D6-368881593C24}" presName="parentText" presStyleLbl="node1" presStyleIdx="1" presStyleCnt="3">
        <dgm:presLayoutVars>
          <dgm:chMax val="0"/>
          <dgm:bulletEnabled val="1"/>
        </dgm:presLayoutVars>
      </dgm:prSet>
      <dgm:spPr/>
    </dgm:pt>
    <dgm:pt modelId="{80E44CDD-A5C9-4239-946D-5D037B8BDD22}" type="pres">
      <dgm:prSet presAssocID="{B256C492-9489-4368-99D6-368881593C24}" presName="negativeSpace" presStyleCnt="0"/>
      <dgm:spPr/>
    </dgm:pt>
    <dgm:pt modelId="{7EA6A683-03EC-4E49-AD08-440AE7DF3AF2}" type="pres">
      <dgm:prSet presAssocID="{B256C492-9489-4368-99D6-368881593C24}" presName="childText" presStyleLbl="conFgAcc1" presStyleIdx="1" presStyleCnt="3">
        <dgm:presLayoutVars>
          <dgm:bulletEnabled val="1"/>
        </dgm:presLayoutVars>
      </dgm:prSet>
      <dgm:spPr/>
    </dgm:pt>
    <dgm:pt modelId="{DD0FD1C9-2F44-4FA3-9683-AD8275DC1C7C}" type="pres">
      <dgm:prSet presAssocID="{F5F0FFB9-163E-4DE8-9F06-3D32CFF6FDB9}" presName="spaceBetweenRectangles" presStyleCnt="0"/>
      <dgm:spPr/>
    </dgm:pt>
    <dgm:pt modelId="{F739E41E-4F0F-4FD5-9C4A-5B0D20F2B95F}" type="pres">
      <dgm:prSet presAssocID="{305AB10D-FB7D-4E2D-949C-BA5D19065851}" presName="parentLin" presStyleCnt="0"/>
      <dgm:spPr/>
    </dgm:pt>
    <dgm:pt modelId="{71B4BADD-D09E-497A-9B56-67E9BF2EB342}" type="pres">
      <dgm:prSet presAssocID="{305AB10D-FB7D-4E2D-949C-BA5D19065851}" presName="parentLeftMargin" presStyleLbl="node1" presStyleIdx="1" presStyleCnt="3"/>
      <dgm:spPr/>
    </dgm:pt>
    <dgm:pt modelId="{97E64267-A61A-4F28-9EE9-39431D55F231}" type="pres">
      <dgm:prSet presAssocID="{305AB10D-FB7D-4E2D-949C-BA5D19065851}" presName="parentText" presStyleLbl="node1" presStyleIdx="2" presStyleCnt="3">
        <dgm:presLayoutVars>
          <dgm:chMax val="0"/>
          <dgm:bulletEnabled val="1"/>
        </dgm:presLayoutVars>
      </dgm:prSet>
      <dgm:spPr/>
    </dgm:pt>
    <dgm:pt modelId="{8B6D036B-B2F5-4054-AF11-C27FECECA16F}" type="pres">
      <dgm:prSet presAssocID="{305AB10D-FB7D-4E2D-949C-BA5D19065851}" presName="negativeSpace" presStyleCnt="0"/>
      <dgm:spPr/>
    </dgm:pt>
    <dgm:pt modelId="{1D7E07CA-8D60-40BD-A1FA-C0B28B68592D}" type="pres">
      <dgm:prSet presAssocID="{305AB10D-FB7D-4E2D-949C-BA5D19065851}" presName="childText" presStyleLbl="conFgAcc1" presStyleIdx="2" presStyleCnt="3" custLinFactNeighborY="12545">
        <dgm:presLayoutVars>
          <dgm:bulletEnabled val="1"/>
        </dgm:presLayoutVars>
      </dgm:prSet>
      <dgm:spPr/>
    </dgm:pt>
  </dgm:ptLst>
  <dgm:cxnLst>
    <dgm:cxn modelId="{53663505-3014-469D-AA9F-69909ABECCBE}" type="presOf" srcId="{B256C492-9489-4368-99D6-368881593C24}" destId="{BFED55E4-0A3E-461D-AE92-433EBD6E5E3F}" srcOrd="1" destOrd="0" presId="urn:microsoft.com/office/officeart/2005/8/layout/list1"/>
    <dgm:cxn modelId="{05899D07-F2D1-44B8-A405-60B8FE5C652D}" srcId="{B256C492-9489-4368-99D6-368881593C24}" destId="{AE71598E-C291-4378-9EF8-DF894541C4BB}" srcOrd="2" destOrd="0" parTransId="{DA62908F-0CC0-495C-BF09-AF4F9E469773}" sibTransId="{DF74930E-18D2-4332-B3A7-E24681ECAEF8}"/>
    <dgm:cxn modelId="{CFF20F16-7298-49C5-83D2-82341D62B846}" type="presOf" srcId="{305AB10D-FB7D-4E2D-949C-BA5D19065851}" destId="{71B4BADD-D09E-497A-9B56-67E9BF2EB342}" srcOrd="0" destOrd="0" presId="urn:microsoft.com/office/officeart/2005/8/layout/list1"/>
    <dgm:cxn modelId="{880EDC1F-7E12-49CC-93DA-658B1E4898AF}" srcId="{B256C492-9489-4368-99D6-368881593C24}" destId="{9AEECDBC-744F-403D-84E0-7CF0041F13DF}" srcOrd="3" destOrd="0" parTransId="{9D34BC82-863B-4A4B-83A8-CAD544EF36C8}" sibTransId="{8652078B-BB55-46A6-BDF8-0A5C400386C2}"/>
    <dgm:cxn modelId="{B2C00C25-7223-46A4-A933-767771500051}" srcId="{305AB10D-FB7D-4E2D-949C-BA5D19065851}" destId="{E78441F5-8C7D-4E3C-ACA4-76192B6B9479}" srcOrd="0" destOrd="0" parTransId="{8F9D767E-D11F-4AB2-B4B3-F7375A23B99B}" sibTransId="{3D29E33A-0AAA-4A56-8730-E1A69EF510EB}"/>
    <dgm:cxn modelId="{1D40952D-D515-4F81-8C34-9028E754A3DF}" type="presOf" srcId="{E78441F5-8C7D-4E3C-ACA4-76192B6B9479}" destId="{1D7E07CA-8D60-40BD-A1FA-C0B28B68592D}" srcOrd="0" destOrd="0" presId="urn:microsoft.com/office/officeart/2005/8/layout/list1"/>
    <dgm:cxn modelId="{2A416530-2C1D-4851-AAE8-FD33A5195BB3}" type="presOf" srcId="{B9863F92-946C-4FDF-8581-F9D7633BC42F}" destId="{1D7E07CA-8D60-40BD-A1FA-C0B28B68592D}" srcOrd="0" destOrd="2" presId="urn:microsoft.com/office/officeart/2005/8/layout/list1"/>
    <dgm:cxn modelId="{101C4231-D42B-44EE-AF78-43A759EA41EF}" type="presOf" srcId="{F64C171F-2572-445F-B942-FC9058FAE739}" destId="{617CAA81-93D5-4402-8EE7-EA320B4E6E09}" srcOrd="1" destOrd="0" presId="urn:microsoft.com/office/officeart/2005/8/layout/list1"/>
    <dgm:cxn modelId="{C36C773F-DE6E-4D71-88E8-E024D80470ED}" type="presOf" srcId="{9AEECDBC-744F-403D-84E0-7CF0041F13DF}" destId="{7EA6A683-03EC-4E49-AD08-440AE7DF3AF2}" srcOrd="0" destOrd="3" presId="urn:microsoft.com/office/officeart/2005/8/layout/list1"/>
    <dgm:cxn modelId="{2FDE3B40-3DC7-46AF-AFCA-0AFF6207319A}" type="presOf" srcId="{87F2FA62-8085-4CBC-AD92-CCA8D127F5F6}" destId="{7EA6A683-03EC-4E49-AD08-440AE7DF3AF2}" srcOrd="0" destOrd="0" presId="urn:microsoft.com/office/officeart/2005/8/layout/list1"/>
    <dgm:cxn modelId="{28192064-EA17-4B5D-A0BD-E262EC1266B1}" srcId="{305AB10D-FB7D-4E2D-949C-BA5D19065851}" destId="{116A09FF-BCBE-40EC-9CDA-422A2D95E593}" srcOrd="3" destOrd="0" parTransId="{B1BB1651-347D-4F65-AFFE-98D2184D2820}" sibTransId="{0CB9FBC2-665E-4C07-9643-145DB51374E1}"/>
    <dgm:cxn modelId="{2043F84B-F815-4B89-AEE6-723C961B1623}" type="presOf" srcId="{6D6234D7-D1C7-4C4B-BBC4-0C0EEEBD66F1}" destId="{425B6A9B-2099-4509-9DB4-9354ECAEABB5}" srcOrd="0" destOrd="1" presId="urn:microsoft.com/office/officeart/2005/8/layout/list1"/>
    <dgm:cxn modelId="{FA2B336E-D5BA-40B7-B325-8BA52FC299A4}" srcId="{F64C171F-2572-445F-B942-FC9058FAE739}" destId="{6D6234D7-D1C7-4C4B-BBC4-0C0EEEBD66F1}" srcOrd="1" destOrd="0" parTransId="{711F35FB-EF8A-4A15-8961-DF4176C7F9F4}" sibTransId="{947D91AE-E97E-41F1-8764-B3B1F00D08BC}"/>
    <dgm:cxn modelId="{591D0251-3365-4D42-8F83-870E4F180D4E}" srcId="{305AB10D-FB7D-4E2D-949C-BA5D19065851}" destId="{B9863F92-946C-4FDF-8581-F9D7633BC42F}" srcOrd="2" destOrd="0" parTransId="{F2E90120-9597-4611-B29E-531FF13D6B0D}" sibTransId="{3AF94E13-7811-4E89-865E-31B4E7A38F50}"/>
    <dgm:cxn modelId="{2C800F7B-3D79-4331-8204-BBD49EAB90FE}" type="presOf" srcId="{116A09FF-BCBE-40EC-9CDA-422A2D95E593}" destId="{1D7E07CA-8D60-40BD-A1FA-C0B28B68592D}" srcOrd="0" destOrd="3" presId="urn:microsoft.com/office/officeart/2005/8/layout/list1"/>
    <dgm:cxn modelId="{75EA337E-6E58-48B9-B9AC-3C955F7F8F2B}" srcId="{F64C171F-2572-445F-B942-FC9058FAE739}" destId="{E5236A99-806C-4F87-8BDF-52AE9BE29561}" srcOrd="2" destOrd="0" parTransId="{127A4147-BDAB-48E8-ACD2-C15EDC9AAF4F}" sibTransId="{C7161297-7E30-4C86-A9A0-44F8603D7F71}"/>
    <dgm:cxn modelId="{880E327F-E115-4B24-BC1E-FB68AE068B9D}" type="presOf" srcId="{F64C171F-2572-445F-B942-FC9058FAE739}" destId="{ADA45FFD-96F6-4554-A550-710AE9903E08}" srcOrd="0" destOrd="0" presId="urn:microsoft.com/office/officeart/2005/8/layout/list1"/>
    <dgm:cxn modelId="{C8D87881-E2C7-4EC4-8E3A-154E124D457E}" type="presOf" srcId="{8287FCBA-39DA-4629-9BBD-AEC5D0322631}" destId="{B9A00284-4024-4953-96CE-C667E4D2D68D}" srcOrd="0" destOrd="0" presId="urn:microsoft.com/office/officeart/2005/8/layout/list1"/>
    <dgm:cxn modelId="{9CC7CC8E-1168-44B0-A738-A47DD8F17F57}" srcId="{8287FCBA-39DA-4629-9BBD-AEC5D0322631}" destId="{F64C171F-2572-445F-B942-FC9058FAE739}" srcOrd="0" destOrd="0" parTransId="{CCC2ADCF-1BF2-4199-9C93-DF2477AE93FA}" sibTransId="{ACDAF92A-10CE-41AA-8225-FFC8E4D4F20C}"/>
    <dgm:cxn modelId="{EC83FAAD-2AC3-4589-8729-2B8A393782FA}" type="presOf" srcId="{DF52ED2F-250F-448E-97E6-C515B4A2B362}" destId="{7EA6A683-03EC-4E49-AD08-440AE7DF3AF2}" srcOrd="0" destOrd="1" presId="urn:microsoft.com/office/officeart/2005/8/layout/list1"/>
    <dgm:cxn modelId="{0C1F22B8-9059-4751-A638-94B8D109BA8F}" type="presOf" srcId="{305AB10D-FB7D-4E2D-949C-BA5D19065851}" destId="{97E64267-A61A-4F28-9EE9-39431D55F231}" srcOrd="1" destOrd="0" presId="urn:microsoft.com/office/officeart/2005/8/layout/list1"/>
    <dgm:cxn modelId="{393FBCC1-32F3-40F4-A5E4-20AF290AD12B}" srcId="{305AB10D-FB7D-4E2D-949C-BA5D19065851}" destId="{B50F8CAC-1B61-41A9-A0A8-CCE52316797C}" srcOrd="1" destOrd="0" parTransId="{E39F461A-244E-4897-846F-544789E24139}" sibTransId="{B39BE119-762B-44A7-8776-8AD15030E83D}"/>
    <dgm:cxn modelId="{B876EBC3-2B7C-4FEA-8677-F098B9645720}" type="presOf" srcId="{B50F8CAC-1B61-41A9-A0A8-CCE52316797C}" destId="{1D7E07CA-8D60-40BD-A1FA-C0B28B68592D}" srcOrd="0" destOrd="1" presId="urn:microsoft.com/office/officeart/2005/8/layout/list1"/>
    <dgm:cxn modelId="{59C15DC8-A2A7-4989-BB42-9B873A2CCF83}" srcId="{8287FCBA-39DA-4629-9BBD-AEC5D0322631}" destId="{305AB10D-FB7D-4E2D-949C-BA5D19065851}" srcOrd="2" destOrd="0" parTransId="{D11DBC4E-7985-4963-8AB5-5D6612FD2775}" sibTransId="{229C1411-2709-4618-9921-B0DB87E7B609}"/>
    <dgm:cxn modelId="{FA53E3C9-D951-4020-99C2-4C39E22C377D}" srcId="{B256C492-9489-4368-99D6-368881593C24}" destId="{DF52ED2F-250F-448E-97E6-C515B4A2B362}" srcOrd="1" destOrd="0" parTransId="{6F5F92C6-6039-4565-81E8-A138B9F9DB26}" sibTransId="{3CE07CA2-6E72-4CBE-BBE4-CE2562357509}"/>
    <dgm:cxn modelId="{616578CA-13C4-4C20-94A9-BC1ABF5A39FA}" srcId="{8287FCBA-39DA-4629-9BBD-AEC5D0322631}" destId="{B256C492-9489-4368-99D6-368881593C24}" srcOrd="1" destOrd="0" parTransId="{3021A129-BB6A-48F9-AE51-9A8359F92A58}" sibTransId="{F5F0FFB9-163E-4DE8-9F06-3D32CFF6FDB9}"/>
    <dgm:cxn modelId="{A7E764DB-FE65-4A2E-AFF1-9FB652E076DF}" type="presOf" srcId="{36FE0EAD-5BE8-4144-8E2B-090BD4E8092F}" destId="{425B6A9B-2099-4509-9DB4-9354ECAEABB5}" srcOrd="0" destOrd="0" presId="urn:microsoft.com/office/officeart/2005/8/layout/list1"/>
    <dgm:cxn modelId="{B792E8DB-2A29-498F-9298-4DD279F552E6}" srcId="{B256C492-9489-4368-99D6-368881593C24}" destId="{87F2FA62-8085-4CBC-AD92-CCA8D127F5F6}" srcOrd="0" destOrd="0" parTransId="{53684F9C-C3E0-45B7-8A2D-BFF90D53AE11}" sibTransId="{ABD3B4C0-F908-42BA-B482-52465E8D7083}"/>
    <dgm:cxn modelId="{6EFFBEE1-1717-43E5-84DC-9FCE57021BC2}" type="presOf" srcId="{AE71598E-C291-4378-9EF8-DF894541C4BB}" destId="{7EA6A683-03EC-4E49-AD08-440AE7DF3AF2}" srcOrd="0" destOrd="2" presId="urn:microsoft.com/office/officeart/2005/8/layout/list1"/>
    <dgm:cxn modelId="{A15ABBE7-1194-407C-BD20-8CFD02A5F263}" type="presOf" srcId="{E5236A99-806C-4F87-8BDF-52AE9BE29561}" destId="{425B6A9B-2099-4509-9DB4-9354ECAEABB5}" srcOrd="0" destOrd="2" presId="urn:microsoft.com/office/officeart/2005/8/layout/list1"/>
    <dgm:cxn modelId="{EA1816EB-92EF-4A25-AE92-0F5F7C114047}" type="presOf" srcId="{B256C492-9489-4368-99D6-368881593C24}" destId="{4A3D651C-88F3-464D-90B3-8A61D7CD391F}" srcOrd="0" destOrd="0" presId="urn:microsoft.com/office/officeart/2005/8/layout/list1"/>
    <dgm:cxn modelId="{E181C0F7-1A2B-4E88-8C12-75B49B740FE9}" srcId="{F64C171F-2572-445F-B942-FC9058FAE739}" destId="{36FE0EAD-5BE8-4144-8E2B-090BD4E8092F}" srcOrd="0" destOrd="0" parTransId="{1A29C5E8-FCDF-4B5A-8D56-004E316FACEA}" sibTransId="{1663823B-CB77-4591-801A-0920D152704F}"/>
    <dgm:cxn modelId="{31C67272-011D-4921-9C8C-C030C189E8E3}" type="presParOf" srcId="{B9A00284-4024-4953-96CE-C667E4D2D68D}" destId="{5E3B5E44-F9AA-4750-B85B-05E885CA811C}" srcOrd="0" destOrd="0" presId="urn:microsoft.com/office/officeart/2005/8/layout/list1"/>
    <dgm:cxn modelId="{D0F9AAC2-6B94-44A4-BC0F-0457D0E90180}" type="presParOf" srcId="{5E3B5E44-F9AA-4750-B85B-05E885CA811C}" destId="{ADA45FFD-96F6-4554-A550-710AE9903E08}" srcOrd="0" destOrd="0" presId="urn:microsoft.com/office/officeart/2005/8/layout/list1"/>
    <dgm:cxn modelId="{7F925BD5-A852-4D00-B1EB-3E22D0BEA01D}" type="presParOf" srcId="{5E3B5E44-F9AA-4750-B85B-05E885CA811C}" destId="{617CAA81-93D5-4402-8EE7-EA320B4E6E09}" srcOrd="1" destOrd="0" presId="urn:microsoft.com/office/officeart/2005/8/layout/list1"/>
    <dgm:cxn modelId="{0E5483DB-066D-4959-812C-6F49E57E07D5}" type="presParOf" srcId="{B9A00284-4024-4953-96CE-C667E4D2D68D}" destId="{52FD9379-6325-4AEB-8CD5-B38F71C77619}" srcOrd="1" destOrd="0" presId="urn:microsoft.com/office/officeart/2005/8/layout/list1"/>
    <dgm:cxn modelId="{907016B7-ADEC-4E68-915C-576E6A97F6E6}" type="presParOf" srcId="{B9A00284-4024-4953-96CE-C667E4D2D68D}" destId="{425B6A9B-2099-4509-9DB4-9354ECAEABB5}" srcOrd="2" destOrd="0" presId="urn:microsoft.com/office/officeart/2005/8/layout/list1"/>
    <dgm:cxn modelId="{D2503E51-9600-4204-ACC2-E0FCC69A5F07}" type="presParOf" srcId="{B9A00284-4024-4953-96CE-C667E4D2D68D}" destId="{DB7CAEA2-4A58-4958-99C8-20F416D762D7}" srcOrd="3" destOrd="0" presId="urn:microsoft.com/office/officeart/2005/8/layout/list1"/>
    <dgm:cxn modelId="{184360D0-BFCD-4972-AA70-9FF8BA9F0C71}" type="presParOf" srcId="{B9A00284-4024-4953-96CE-C667E4D2D68D}" destId="{FBF22A07-30C5-4A40-8773-8E1A4834C912}" srcOrd="4" destOrd="0" presId="urn:microsoft.com/office/officeart/2005/8/layout/list1"/>
    <dgm:cxn modelId="{2C4CB4F3-C146-49C5-8457-E0E5D72D3E16}" type="presParOf" srcId="{FBF22A07-30C5-4A40-8773-8E1A4834C912}" destId="{4A3D651C-88F3-464D-90B3-8A61D7CD391F}" srcOrd="0" destOrd="0" presId="urn:microsoft.com/office/officeart/2005/8/layout/list1"/>
    <dgm:cxn modelId="{E7C28AA8-4643-4E85-9AA0-5B4F5F3FE980}" type="presParOf" srcId="{FBF22A07-30C5-4A40-8773-8E1A4834C912}" destId="{BFED55E4-0A3E-461D-AE92-433EBD6E5E3F}" srcOrd="1" destOrd="0" presId="urn:microsoft.com/office/officeart/2005/8/layout/list1"/>
    <dgm:cxn modelId="{3E700351-F746-4D00-8491-FFE53B032C0C}" type="presParOf" srcId="{B9A00284-4024-4953-96CE-C667E4D2D68D}" destId="{80E44CDD-A5C9-4239-946D-5D037B8BDD22}" srcOrd="5" destOrd="0" presId="urn:microsoft.com/office/officeart/2005/8/layout/list1"/>
    <dgm:cxn modelId="{D61C1763-B91C-4093-9AE3-BCA3D2A159AB}" type="presParOf" srcId="{B9A00284-4024-4953-96CE-C667E4D2D68D}" destId="{7EA6A683-03EC-4E49-AD08-440AE7DF3AF2}" srcOrd="6" destOrd="0" presId="urn:microsoft.com/office/officeart/2005/8/layout/list1"/>
    <dgm:cxn modelId="{D285E469-0FCC-4D79-875A-5E4C507C44CE}" type="presParOf" srcId="{B9A00284-4024-4953-96CE-C667E4D2D68D}" destId="{DD0FD1C9-2F44-4FA3-9683-AD8275DC1C7C}" srcOrd="7" destOrd="0" presId="urn:microsoft.com/office/officeart/2005/8/layout/list1"/>
    <dgm:cxn modelId="{76497DAB-694E-4F94-8AC5-35AD1EB122BB}" type="presParOf" srcId="{B9A00284-4024-4953-96CE-C667E4D2D68D}" destId="{F739E41E-4F0F-4FD5-9C4A-5B0D20F2B95F}" srcOrd="8" destOrd="0" presId="urn:microsoft.com/office/officeart/2005/8/layout/list1"/>
    <dgm:cxn modelId="{2F43C4F3-AF6B-448F-8A1A-4A3A976110F6}" type="presParOf" srcId="{F739E41E-4F0F-4FD5-9C4A-5B0D20F2B95F}" destId="{71B4BADD-D09E-497A-9B56-67E9BF2EB342}" srcOrd="0" destOrd="0" presId="urn:microsoft.com/office/officeart/2005/8/layout/list1"/>
    <dgm:cxn modelId="{094D78EF-2C1E-462D-AF00-ED944B063F0C}" type="presParOf" srcId="{F739E41E-4F0F-4FD5-9C4A-5B0D20F2B95F}" destId="{97E64267-A61A-4F28-9EE9-39431D55F231}" srcOrd="1" destOrd="0" presId="urn:microsoft.com/office/officeart/2005/8/layout/list1"/>
    <dgm:cxn modelId="{2FDD7605-B803-4877-AE03-04F85910118B}" type="presParOf" srcId="{B9A00284-4024-4953-96CE-C667E4D2D68D}" destId="{8B6D036B-B2F5-4054-AF11-C27FECECA16F}" srcOrd="9" destOrd="0" presId="urn:microsoft.com/office/officeart/2005/8/layout/list1"/>
    <dgm:cxn modelId="{F0922EAC-BFCA-44C2-BE91-F7873DDD2511}" type="presParOf" srcId="{B9A00284-4024-4953-96CE-C667E4D2D68D}" destId="{1D7E07CA-8D60-40BD-A1FA-C0B28B68592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5733FC-F8FF-421C-BD7D-0E9ADA1C6315}" type="doc">
      <dgm:prSet loTypeId="urn:microsoft.com/office/officeart/2005/8/layout/vProcess5" loCatId="process" qsTypeId="urn:microsoft.com/office/officeart/2005/8/quickstyle/simple5" qsCatId="simple" csTypeId="urn:microsoft.com/office/officeart/2005/8/colors/accent1_1" csCatId="accent1" phldr="1"/>
      <dgm:spPr/>
      <dgm:t>
        <a:bodyPr/>
        <a:lstStyle/>
        <a:p>
          <a:endParaRPr lang="en-US"/>
        </a:p>
      </dgm:t>
    </dgm:pt>
    <dgm:pt modelId="{18530C11-D504-47EB-A7B1-20055CCCCFA2}">
      <dgm:prSet phldrT="[Text]" custT="1">
        <dgm:style>
          <a:lnRef idx="0">
            <a:scrgbClr r="0" g="0" b="0"/>
          </a:lnRef>
          <a:fillRef idx="0">
            <a:scrgbClr r="0" g="0" b="0"/>
          </a:fillRef>
          <a:effectRef idx="0">
            <a:scrgbClr r="0" g="0" b="0"/>
          </a:effectRef>
          <a:fontRef idx="minor">
            <a:schemeClr val="lt1"/>
          </a:fontRef>
        </dgm:style>
      </dgm:prSet>
      <dgm:spPr>
        <a:solidFill>
          <a:srgbClr val="0083BE"/>
        </a:solidFill>
        <a:ln>
          <a:noFill/>
        </a:ln>
      </dgm:spPr>
      <dgm:t>
        <a:bodyPr/>
        <a:lstStyle/>
        <a:p>
          <a:r>
            <a:rPr lang="en-US" sz="1600" b="1" dirty="0">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DMC Sends 1</a:t>
          </a:r>
          <a:r>
            <a:rPr lang="en-US" sz="1600" b="1" baseline="30000" dirty="0">
              <a:solidFill>
                <a:schemeClr val="bg1"/>
              </a:solidFill>
              <a:latin typeface="Arial" panose="020B0604020202020204" pitchFamily="34" charset="0"/>
              <a:cs typeface="Arial" panose="020B0604020202020204" pitchFamily="34" charset="0"/>
            </a:rPr>
            <a:t>st</a:t>
          </a:r>
          <a:r>
            <a:rPr lang="en-US" sz="1600" b="1" dirty="0">
              <a:solidFill>
                <a:schemeClr val="bg1"/>
              </a:solidFill>
              <a:latin typeface="Arial" panose="020B0604020202020204" pitchFamily="34" charset="0"/>
              <a:cs typeface="Arial" panose="020B0604020202020204" pitchFamily="34" charset="0"/>
            </a:rPr>
            <a:t> Letter</a:t>
          </a:r>
        </a:p>
      </dgm:t>
    </dgm:pt>
    <dgm:pt modelId="{55E7A3D6-CEC2-4944-B2CE-C2C6D73B89A9}" type="parTrans" cxnId="{EE31655B-CC9D-4514-8798-B056D80947AD}">
      <dgm:prSet/>
      <dgm:spPr/>
      <dgm:t>
        <a:bodyPr/>
        <a:lstStyle/>
        <a:p>
          <a:endParaRPr lang="en-US"/>
        </a:p>
      </dgm:t>
    </dgm:pt>
    <dgm:pt modelId="{F492D874-FA2B-447D-A0A7-C3E1996D3E8B}" type="sibTrans" cxnId="{EE31655B-CC9D-4514-8798-B056D80947AD}">
      <dgm:prSet custT="1"/>
      <dgm:spPr>
        <a:ln>
          <a:solidFill>
            <a:srgbClr val="003F72">
              <a:alpha val="90000"/>
            </a:srgbClr>
          </a:solidFill>
        </a:ln>
      </dgm:spPr>
      <dgm:t>
        <a:bodyPr/>
        <a:lstStyle/>
        <a:p>
          <a:r>
            <a:rPr lang="en-US" sz="1400" b="1" dirty="0">
              <a:latin typeface="Arial" panose="020B0604020202020204" pitchFamily="34" charset="0"/>
              <a:cs typeface="Arial" panose="020B0604020202020204" pitchFamily="34" charset="0"/>
            </a:rPr>
            <a:t>30 or 90 days</a:t>
          </a:r>
        </a:p>
      </dgm:t>
    </dgm:pt>
    <dgm:pt modelId="{DB906368-C174-4A8F-A86A-F9F9FDB89D63}">
      <dgm:prSet phldrT="[Text]" custT="1">
        <dgm:style>
          <a:lnRef idx="0">
            <a:scrgbClr r="0" g="0" b="0"/>
          </a:lnRef>
          <a:fillRef idx="0">
            <a:scrgbClr r="0" g="0" b="0"/>
          </a:fillRef>
          <a:effectRef idx="0">
            <a:scrgbClr r="0" g="0" b="0"/>
          </a:effectRef>
          <a:fontRef idx="minor">
            <a:schemeClr val="lt1"/>
          </a:fontRef>
        </dgm:style>
      </dgm:prSet>
      <dgm:spPr>
        <a:solidFill>
          <a:srgbClr val="4B5055"/>
        </a:solidFill>
        <a:ln>
          <a:noFill/>
        </a:ln>
      </dgm:spPr>
      <dgm:t>
        <a:bodyPr/>
        <a:lstStyle/>
        <a:p>
          <a:pPr algn="l"/>
          <a:r>
            <a:rPr lang="en-US" sz="2100" dirty="0">
              <a:solidFill>
                <a:schemeClr val="bg1"/>
              </a:solidFill>
            </a:rPr>
            <a:t>      </a:t>
          </a:r>
          <a:r>
            <a:rPr lang="en-US" sz="1600" b="1" dirty="0">
              <a:solidFill>
                <a:schemeClr val="bg1"/>
              </a:solidFill>
              <a:latin typeface="Arial" panose="020B0604020202020204" pitchFamily="34" charset="0"/>
              <a:cs typeface="Arial" panose="020B0604020202020204" pitchFamily="34" charset="0"/>
            </a:rPr>
            <a:t>DMC Sends 2nd Letter</a:t>
          </a:r>
        </a:p>
      </dgm:t>
    </dgm:pt>
    <dgm:pt modelId="{B9D7025C-30D2-4A53-8E9A-639CC9ECE48D}" type="parTrans" cxnId="{B72B78F7-7AA6-4477-8CD8-6518F9151C12}">
      <dgm:prSet/>
      <dgm:spPr/>
      <dgm:t>
        <a:bodyPr/>
        <a:lstStyle/>
        <a:p>
          <a:endParaRPr lang="en-US"/>
        </a:p>
      </dgm:t>
    </dgm:pt>
    <dgm:pt modelId="{F25149E2-539C-4CBA-A87B-B7887F3ED9E9}" type="sibTrans" cxnId="{B72B78F7-7AA6-4477-8CD8-6518F9151C12}">
      <dgm:prSet custT="1"/>
      <dgm:spPr>
        <a:ln>
          <a:solidFill>
            <a:srgbClr val="003F72">
              <a:alpha val="90000"/>
            </a:srgbClr>
          </a:solidFill>
        </a:ln>
      </dgm:spPr>
      <dgm:t>
        <a:bodyPr/>
        <a:lstStyle/>
        <a:p>
          <a:r>
            <a:rPr lang="en-US" sz="1400" b="1" dirty="0">
              <a:latin typeface="Arial" panose="020B0604020202020204" pitchFamily="34" charset="0"/>
              <a:cs typeface="Arial" panose="020B0604020202020204" pitchFamily="34" charset="0"/>
            </a:rPr>
            <a:t>30 days</a:t>
          </a:r>
        </a:p>
      </dgm:t>
    </dgm:pt>
    <dgm:pt modelId="{28A33D8E-7322-4322-B9CF-89761D4B5E63}">
      <dgm:prSet phldrT="[Text]" custT="1">
        <dgm:style>
          <a:lnRef idx="0">
            <a:scrgbClr r="0" g="0" b="0"/>
          </a:lnRef>
          <a:fillRef idx="0">
            <a:scrgbClr r="0" g="0" b="0"/>
          </a:fillRef>
          <a:effectRef idx="0">
            <a:scrgbClr r="0" g="0" b="0"/>
          </a:effectRef>
          <a:fontRef idx="minor">
            <a:schemeClr val="lt1"/>
          </a:fontRef>
        </dgm:style>
      </dgm:prSet>
      <dgm:spPr>
        <a:solidFill>
          <a:srgbClr val="003F72"/>
        </a:solidFill>
        <a:ln>
          <a:noFill/>
        </a:ln>
      </dgm:spPr>
      <dgm:t>
        <a:bodyPr/>
        <a:lstStyle/>
        <a:p>
          <a:r>
            <a:rPr lang="en-US" sz="1600" b="1" dirty="0">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DMC Sends 3</a:t>
          </a:r>
          <a:r>
            <a:rPr lang="en-US" sz="1600" b="1" baseline="30000" dirty="0">
              <a:solidFill>
                <a:schemeClr val="bg1"/>
              </a:solidFill>
              <a:latin typeface="Arial" panose="020B0604020202020204" pitchFamily="34" charset="0"/>
              <a:cs typeface="Arial" panose="020B0604020202020204" pitchFamily="34" charset="0"/>
            </a:rPr>
            <a:t>rd</a:t>
          </a:r>
          <a:r>
            <a:rPr lang="en-US" sz="1600" b="1" dirty="0">
              <a:solidFill>
                <a:schemeClr val="bg1"/>
              </a:solidFill>
              <a:latin typeface="Arial" panose="020B0604020202020204" pitchFamily="34" charset="0"/>
              <a:cs typeface="Arial" panose="020B0604020202020204" pitchFamily="34" charset="0"/>
            </a:rPr>
            <a:t> Letter</a:t>
          </a:r>
        </a:p>
      </dgm:t>
    </dgm:pt>
    <dgm:pt modelId="{3F753493-E42D-4049-9904-B602022D160C}" type="parTrans" cxnId="{719F60FC-5B7D-4944-B26B-C35AA6FDC924}">
      <dgm:prSet/>
      <dgm:spPr/>
      <dgm:t>
        <a:bodyPr/>
        <a:lstStyle/>
        <a:p>
          <a:endParaRPr lang="en-US"/>
        </a:p>
      </dgm:t>
    </dgm:pt>
    <dgm:pt modelId="{425AA931-AB1F-4FB6-8DA3-21722544740E}" type="sibTrans" cxnId="{719F60FC-5B7D-4944-B26B-C35AA6FDC924}">
      <dgm:prSet custT="1"/>
      <dgm:spPr>
        <a:solidFill>
          <a:schemeClr val="bg1">
            <a:alpha val="90000"/>
          </a:schemeClr>
        </a:solidFill>
        <a:ln>
          <a:solidFill>
            <a:schemeClr val="bg1">
              <a:alpha val="90000"/>
            </a:schemeClr>
          </a:solidFill>
        </a:ln>
      </dgm:spPr>
      <dgm:t>
        <a:bodyPr/>
        <a:lstStyle/>
        <a:p>
          <a:endParaRPr lang="en-US" sz="1000" b="1" dirty="0">
            <a:latin typeface="Arial" panose="020B0604020202020204" pitchFamily="34" charset="0"/>
            <a:cs typeface="Arial" panose="020B0604020202020204" pitchFamily="34" charset="0"/>
          </a:endParaRPr>
        </a:p>
      </dgm:t>
    </dgm:pt>
    <dgm:pt modelId="{BB31074D-1F9E-4EBE-9D7A-089ABB5547E2}" type="pres">
      <dgm:prSet presAssocID="{BE5733FC-F8FF-421C-BD7D-0E9ADA1C6315}" presName="outerComposite" presStyleCnt="0">
        <dgm:presLayoutVars>
          <dgm:chMax val="5"/>
          <dgm:dir/>
          <dgm:resizeHandles val="exact"/>
        </dgm:presLayoutVars>
      </dgm:prSet>
      <dgm:spPr/>
    </dgm:pt>
    <dgm:pt modelId="{4E2E556B-FCA4-4D6F-B510-6020C93B8B5C}" type="pres">
      <dgm:prSet presAssocID="{BE5733FC-F8FF-421C-BD7D-0E9ADA1C6315}" presName="dummyMaxCanvas" presStyleCnt="0">
        <dgm:presLayoutVars/>
      </dgm:prSet>
      <dgm:spPr/>
    </dgm:pt>
    <dgm:pt modelId="{45A5DF96-75B3-4495-99BF-AD8FE6ADCBE4}" type="pres">
      <dgm:prSet presAssocID="{BE5733FC-F8FF-421C-BD7D-0E9ADA1C6315}" presName="ThreeNodes_1" presStyleLbl="node1" presStyleIdx="0" presStyleCnt="3" custScaleX="45787">
        <dgm:presLayoutVars>
          <dgm:bulletEnabled val="1"/>
        </dgm:presLayoutVars>
      </dgm:prSet>
      <dgm:spPr>
        <a:prstGeom prst="rightArrow">
          <a:avLst/>
        </a:prstGeom>
      </dgm:spPr>
    </dgm:pt>
    <dgm:pt modelId="{0EEBCBA5-A230-4711-A159-145967129E5D}" type="pres">
      <dgm:prSet presAssocID="{BE5733FC-F8FF-421C-BD7D-0E9ADA1C6315}" presName="ThreeNodes_2" presStyleLbl="node1" presStyleIdx="1" presStyleCnt="3" custScaleX="48331" custLinFactNeighborX="-1095">
        <dgm:presLayoutVars>
          <dgm:bulletEnabled val="1"/>
        </dgm:presLayoutVars>
      </dgm:prSet>
      <dgm:spPr>
        <a:prstGeom prst="rightArrow">
          <a:avLst/>
        </a:prstGeom>
      </dgm:spPr>
    </dgm:pt>
    <dgm:pt modelId="{65150699-9B0A-4CE0-9B62-5AE386CF3A09}" type="pres">
      <dgm:prSet presAssocID="{BE5733FC-F8FF-421C-BD7D-0E9ADA1C6315}" presName="ThreeNodes_3" presStyleLbl="node1" presStyleIdx="2" presStyleCnt="3" custScaleX="45278">
        <dgm:presLayoutVars>
          <dgm:bulletEnabled val="1"/>
        </dgm:presLayoutVars>
      </dgm:prSet>
      <dgm:spPr>
        <a:prstGeom prst="rightArrow">
          <a:avLst/>
        </a:prstGeom>
      </dgm:spPr>
    </dgm:pt>
    <dgm:pt modelId="{C0AAB607-D039-4B05-A155-89F704918220}" type="pres">
      <dgm:prSet presAssocID="{BE5733FC-F8FF-421C-BD7D-0E9ADA1C6315}" presName="ThreeConn_1-2" presStyleLbl="fgAccFollowNode1" presStyleIdx="0" presStyleCnt="2" custScaleX="135827" custLinFactX="-181638" custLinFactNeighborX="-200000" custLinFactNeighborY="337">
        <dgm:presLayoutVars>
          <dgm:bulletEnabled val="1"/>
        </dgm:presLayoutVars>
      </dgm:prSet>
      <dgm:spPr/>
    </dgm:pt>
    <dgm:pt modelId="{25B8808E-253A-4487-8196-76926395FDA1}" type="pres">
      <dgm:prSet presAssocID="{BE5733FC-F8FF-421C-BD7D-0E9ADA1C6315}" presName="ThreeConn_2-3" presStyleLbl="fgAccFollowNode1" presStyleIdx="1" presStyleCnt="2" custScaleX="135827" custLinFactX="-200000" custLinFactNeighborX="-206574" custLinFactNeighborY="2435">
        <dgm:presLayoutVars>
          <dgm:bulletEnabled val="1"/>
        </dgm:presLayoutVars>
      </dgm:prSet>
      <dgm:spPr/>
    </dgm:pt>
    <dgm:pt modelId="{80E90F32-F8FB-482F-8D34-71EFBE67DF9E}" type="pres">
      <dgm:prSet presAssocID="{BE5733FC-F8FF-421C-BD7D-0E9ADA1C6315}" presName="ThreeNodes_1_text" presStyleLbl="node1" presStyleIdx="2" presStyleCnt="3">
        <dgm:presLayoutVars>
          <dgm:bulletEnabled val="1"/>
        </dgm:presLayoutVars>
      </dgm:prSet>
      <dgm:spPr/>
    </dgm:pt>
    <dgm:pt modelId="{FD6E92F5-00E8-4CBA-86E3-B38B40E02A0F}" type="pres">
      <dgm:prSet presAssocID="{BE5733FC-F8FF-421C-BD7D-0E9ADA1C6315}" presName="ThreeNodes_2_text" presStyleLbl="node1" presStyleIdx="2" presStyleCnt="3">
        <dgm:presLayoutVars>
          <dgm:bulletEnabled val="1"/>
        </dgm:presLayoutVars>
      </dgm:prSet>
      <dgm:spPr/>
    </dgm:pt>
    <dgm:pt modelId="{FD9331AF-0C18-4B38-9AEA-F80AA4ECBBCD}" type="pres">
      <dgm:prSet presAssocID="{BE5733FC-F8FF-421C-BD7D-0E9ADA1C6315}" presName="ThreeNodes_3_text" presStyleLbl="node1" presStyleIdx="2" presStyleCnt="3">
        <dgm:presLayoutVars>
          <dgm:bulletEnabled val="1"/>
        </dgm:presLayoutVars>
      </dgm:prSet>
      <dgm:spPr/>
    </dgm:pt>
  </dgm:ptLst>
  <dgm:cxnLst>
    <dgm:cxn modelId="{FE3F3626-17E3-4635-905F-52F07A9AFA4F}" type="presOf" srcId="{F492D874-FA2B-447D-A0A7-C3E1996D3E8B}" destId="{C0AAB607-D039-4B05-A155-89F704918220}" srcOrd="0" destOrd="0" presId="urn:microsoft.com/office/officeart/2005/8/layout/vProcess5"/>
    <dgm:cxn modelId="{64492E2A-8F5E-4C0B-9956-6E74D6FB458C}" type="presOf" srcId="{BE5733FC-F8FF-421C-BD7D-0E9ADA1C6315}" destId="{BB31074D-1F9E-4EBE-9D7A-089ABB5547E2}" srcOrd="0" destOrd="0" presId="urn:microsoft.com/office/officeart/2005/8/layout/vProcess5"/>
    <dgm:cxn modelId="{EE31655B-CC9D-4514-8798-B056D80947AD}" srcId="{BE5733FC-F8FF-421C-BD7D-0E9ADA1C6315}" destId="{18530C11-D504-47EB-A7B1-20055CCCCFA2}" srcOrd="0" destOrd="0" parTransId="{55E7A3D6-CEC2-4944-B2CE-C2C6D73B89A9}" sibTransId="{F492D874-FA2B-447D-A0A7-C3E1996D3E8B}"/>
    <dgm:cxn modelId="{2A2B6071-75FB-470A-8BC0-7F526D9C1ED7}" type="presOf" srcId="{DB906368-C174-4A8F-A86A-F9F9FDB89D63}" destId="{FD6E92F5-00E8-4CBA-86E3-B38B40E02A0F}" srcOrd="1" destOrd="0" presId="urn:microsoft.com/office/officeart/2005/8/layout/vProcess5"/>
    <dgm:cxn modelId="{A2D44351-33C5-4B73-9899-0DB2BCE03FFB}" type="presOf" srcId="{DB906368-C174-4A8F-A86A-F9F9FDB89D63}" destId="{0EEBCBA5-A230-4711-A159-145967129E5D}" srcOrd="0" destOrd="0" presId="urn:microsoft.com/office/officeart/2005/8/layout/vProcess5"/>
    <dgm:cxn modelId="{2988F58C-A9B7-4224-8458-0AA2E2F7E095}" type="presOf" srcId="{18530C11-D504-47EB-A7B1-20055CCCCFA2}" destId="{80E90F32-F8FB-482F-8D34-71EFBE67DF9E}" srcOrd="1" destOrd="0" presId="urn:microsoft.com/office/officeart/2005/8/layout/vProcess5"/>
    <dgm:cxn modelId="{1D7972AD-AD23-4CBE-80A0-5DE8982C916B}" type="presOf" srcId="{F25149E2-539C-4CBA-A87B-B7887F3ED9E9}" destId="{25B8808E-253A-4487-8196-76926395FDA1}" srcOrd="0" destOrd="0" presId="urn:microsoft.com/office/officeart/2005/8/layout/vProcess5"/>
    <dgm:cxn modelId="{F3775BBC-7DCC-453E-8AE2-D255D117CF28}" type="presOf" srcId="{28A33D8E-7322-4322-B9CF-89761D4B5E63}" destId="{FD9331AF-0C18-4B38-9AEA-F80AA4ECBBCD}" srcOrd="1" destOrd="0" presId="urn:microsoft.com/office/officeart/2005/8/layout/vProcess5"/>
    <dgm:cxn modelId="{B402B4C4-AB1B-42D8-93A7-ECE1BC725B60}" type="presOf" srcId="{28A33D8E-7322-4322-B9CF-89761D4B5E63}" destId="{65150699-9B0A-4CE0-9B62-5AE386CF3A09}" srcOrd="0" destOrd="0" presId="urn:microsoft.com/office/officeart/2005/8/layout/vProcess5"/>
    <dgm:cxn modelId="{F105AFC8-8744-408C-9140-7BDD25EE0C22}" type="presOf" srcId="{18530C11-D504-47EB-A7B1-20055CCCCFA2}" destId="{45A5DF96-75B3-4495-99BF-AD8FE6ADCBE4}" srcOrd="0" destOrd="0" presId="urn:microsoft.com/office/officeart/2005/8/layout/vProcess5"/>
    <dgm:cxn modelId="{B72B78F7-7AA6-4477-8CD8-6518F9151C12}" srcId="{BE5733FC-F8FF-421C-BD7D-0E9ADA1C6315}" destId="{DB906368-C174-4A8F-A86A-F9F9FDB89D63}" srcOrd="1" destOrd="0" parTransId="{B9D7025C-30D2-4A53-8E9A-639CC9ECE48D}" sibTransId="{F25149E2-539C-4CBA-A87B-B7887F3ED9E9}"/>
    <dgm:cxn modelId="{719F60FC-5B7D-4944-B26B-C35AA6FDC924}" srcId="{BE5733FC-F8FF-421C-BD7D-0E9ADA1C6315}" destId="{28A33D8E-7322-4322-B9CF-89761D4B5E63}" srcOrd="2" destOrd="0" parTransId="{3F753493-E42D-4049-9904-B602022D160C}" sibTransId="{425AA931-AB1F-4FB6-8DA3-21722544740E}"/>
    <dgm:cxn modelId="{6AE01CA0-7970-4123-BF37-8C91762EE0DA}" type="presParOf" srcId="{BB31074D-1F9E-4EBE-9D7A-089ABB5547E2}" destId="{4E2E556B-FCA4-4D6F-B510-6020C93B8B5C}" srcOrd="0" destOrd="0" presId="urn:microsoft.com/office/officeart/2005/8/layout/vProcess5"/>
    <dgm:cxn modelId="{75D9EE36-EE3C-4E55-A232-9F00DD2FD0ED}" type="presParOf" srcId="{BB31074D-1F9E-4EBE-9D7A-089ABB5547E2}" destId="{45A5DF96-75B3-4495-99BF-AD8FE6ADCBE4}" srcOrd="1" destOrd="0" presId="urn:microsoft.com/office/officeart/2005/8/layout/vProcess5"/>
    <dgm:cxn modelId="{F783CAF7-741A-463C-AB4F-5A1FBDB21D7E}" type="presParOf" srcId="{BB31074D-1F9E-4EBE-9D7A-089ABB5547E2}" destId="{0EEBCBA5-A230-4711-A159-145967129E5D}" srcOrd="2" destOrd="0" presId="urn:microsoft.com/office/officeart/2005/8/layout/vProcess5"/>
    <dgm:cxn modelId="{FF4CDA02-8BD4-4B63-9C81-86EFE7BB740B}" type="presParOf" srcId="{BB31074D-1F9E-4EBE-9D7A-089ABB5547E2}" destId="{65150699-9B0A-4CE0-9B62-5AE386CF3A09}" srcOrd="3" destOrd="0" presId="urn:microsoft.com/office/officeart/2005/8/layout/vProcess5"/>
    <dgm:cxn modelId="{9C23E51D-6F1E-44B2-9E76-C8230EB52AC1}" type="presParOf" srcId="{BB31074D-1F9E-4EBE-9D7A-089ABB5547E2}" destId="{C0AAB607-D039-4B05-A155-89F704918220}" srcOrd="4" destOrd="0" presId="urn:microsoft.com/office/officeart/2005/8/layout/vProcess5"/>
    <dgm:cxn modelId="{6D7E3D19-9800-4472-8F8B-E583AD690D5F}" type="presParOf" srcId="{BB31074D-1F9E-4EBE-9D7A-089ABB5547E2}" destId="{25B8808E-253A-4487-8196-76926395FDA1}" srcOrd="5" destOrd="0" presId="urn:microsoft.com/office/officeart/2005/8/layout/vProcess5"/>
    <dgm:cxn modelId="{F0553B76-C1F0-4F26-859A-D5893981FC80}" type="presParOf" srcId="{BB31074D-1F9E-4EBE-9D7A-089ABB5547E2}" destId="{80E90F32-F8FB-482F-8D34-71EFBE67DF9E}" srcOrd="6" destOrd="0" presId="urn:microsoft.com/office/officeart/2005/8/layout/vProcess5"/>
    <dgm:cxn modelId="{BB50D2A0-9CB6-401C-B331-86FA0A2A0E6E}" type="presParOf" srcId="{BB31074D-1F9E-4EBE-9D7A-089ABB5547E2}" destId="{FD6E92F5-00E8-4CBA-86E3-B38B40E02A0F}" srcOrd="7" destOrd="0" presId="urn:microsoft.com/office/officeart/2005/8/layout/vProcess5"/>
    <dgm:cxn modelId="{1B9FFBFD-AAC4-4FBF-A9AB-2BC666F81D08}" type="presParOf" srcId="{BB31074D-1F9E-4EBE-9D7A-089ABB5547E2}" destId="{FD9331AF-0C18-4B38-9AEA-F80AA4ECBBC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6CD9DD-B243-46FE-816A-CFDE8D1C4F1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7B28579-DA69-453E-9195-D4CC3B9CE216}">
      <dgm:prSet phldrT="[Text]" custT="1"/>
      <dgm:spPr>
        <a:solidFill>
          <a:srgbClr val="0083BE"/>
        </a:solidFill>
        <a:ln>
          <a:solidFill>
            <a:srgbClr val="002060"/>
          </a:solidFill>
        </a:ln>
      </dgm:spPr>
      <dgm:t>
        <a:bodyPr/>
        <a:lstStyle/>
        <a:p>
          <a:r>
            <a:rPr lang="en-US" sz="2800" b="1" dirty="0">
              <a:solidFill>
                <a:schemeClr val="bg1"/>
              </a:solidFill>
              <a:latin typeface="Arial" panose="020B0604020202020204" pitchFamily="34" charset="0"/>
              <a:cs typeface="Arial" panose="020B0604020202020204" pitchFamily="34" charset="0"/>
            </a:rPr>
            <a:t>DMC sends Debt Notice(s</a:t>
          </a:r>
          <a:r>
            <a:rPr lang="en-US" sz="2800" b="0" dirty="0">
              <a:solidFill>
                <a:schemeClr val="bg1"/>
              </a:solidFill>
              <a:latin typeface="Arial" panose="020B0604020202020204" pitchFamily="34" charset="0"/>
              <a:cs typeface="Arial" panose="020B0604020202020204" pitchFamily="34" charset="0"/>
            </a:rPr>
            <a:t>)</a:t>
          </a:r>
        </a:p>
      </dgm:t>
    </dgm:pt>
    <dgm:pt modelId="{DDC8ED40-8D7B-4958-8F7D-A3DF2A32BCEB}" type="parTrans" cxnId="{4FA2AA38-AD84-4DDB-8928-FF57B78F084E}">
      <dgm:prSet/>
      <dgm:spPr/>
      <dgm:t>
        <a:bodyPr/>
        <a:lstStyle/>
        <a:p>
          <a:endParaRPr lang="en-US"/>
        </a:p>
      </dgm:t>
    </dgm:pt>
    <dgm:pt modelId="{B9EA181F-0341-4234-88A2-865AC7AB9101}" type="sibTrans" cxnId="{4FA2AA38-AD84-4DDB-8928-FF57B78F084E}">
      <dgm:prSet/>
      <dgm:spPr/>
      <dgm:t>
        <a:bodyPr/>
        <a:lstStyle/>
        <a:p>
          <a:endParaRPr lang="en-US"/>
        </a:p>
      </dgm:t>
    </dgm:pt>
    <dgm:pt modelId="{3B50F67C-16AC-4F74-9F5D-E8853D413C7E}">
      <dgm:prSet phldrT="[Text]" custT="1"/>
      <dgm:spPr>
        <a:solidFill>
          <a:srgbClr val="0F4887"/>
        </a:solidFill>
        <a:ln>
          <a:solidFill>
            <a:srgbClr val="0F4887"/>
          </a:solidFill>
        </a:ln>
      </dgm:spPr>
      <dgm:t>
        <a:bodyPr/>
        <a:lstStyle/>
        <a:p>
          <a:r>
            <a:rPr lang="en-US" sz="2400" b="1" dirty="0">
              <a:solidFill>
                <a:schemeClr val="bg1"/>
              </a:solidFill>
              <a:latin typeface="Arial" panose="020B0604020202020204" pitchFamily="34" charset="0"/>
              <a:cs typeface="Arial" panose="020B0604020202020204" pitchFamily="34" charset="0"/>
            </a:rPr>
            <a:t>Contact DMC</a:t>
          </a:r>
        </a:p>
      </dgm:t>
    </dgm:pt>
    <dgm:pt modelId="{2B5E8D36-C41A-46EF-BC65-06EF8194261B}" type="parTrans" cxnId="{551F02DE-CC06-43B0-90F9-B254406EEE8A}">
      <dgm:prSet/>
      <dgm:spPr>
        <a:ln>
          <a:solidFill>
            <a:srgbClr val="002060"/>
          </a:solidFill>
        </a:ln>
      </dgm:spPr>
      <dgm:t>
        <a:bodyPr/>
        <a:lstStyle/>
        <a:p>
          <a:endParaRPr lang="en-US" dirty="0"/>
        </a:p>
      </dgm:t>
    </dgm:pt>
    <dgm:pt modelId="{4BC7A209-AD78-4E3F-B917-5A40EEE624BF}" type="sibTrans" cxnId="{551F02DE-CC06-43B0-90F9-B254406EEE8A}">
      <dgm:prSet/>
      <dgm:spPr/>
      <dgm:t>
        <a:bodyPr/>
        <a:lstStyle/>
        <a:p>
          <a:endParaRPr lang="en-US"/>
        </a:p>
      </dgm:t>
    </dgm:pt>
    <dgm:pt modelId="{17BFD16C-7054-46B4-A7D7-D6E3D451E8EE}">
      <dgm:prSet phldrT="[Text]" custT="1"/>
      <dgm:spPr>
        <a:solidFill>
          <a:srgbClr val="0F4887"/>
        </a:solidFill>
        <a:ln>
          <a:solidFill>
            <a:srgbClr val="002060"/>
          </a:solidFill>
        </a:ln>
      </dgm:spPr>
      <dgm:t>
        <a:bodyPr/>
        <a:lstStyle/>
        <a:p>
          <a:pPr algn="l">
            <a:lnSpc>
              <a:spcPct val="90000"/>
            </a:lnSpc>
            <a:spcAft>
              <a:spcPts val="756"/>
            </a:spcAft>
          </a:pPr>
          <a:r>
            <a:rPr lang="en-US" sz="2400" b="1" dirty="0">
              <a:solidFill>
                <a:schemeClr val="bg1"/>
              </a:solidFill>
              <a:latin typeface="+mj-lt"/>
              <a:sym typeface="Wingdings"/>
            </a:rPr>
            <a:t>Relief and Resolution:</a:t>
          </a:r>
          <a:br>
            <a:rPr lang="en-US" sz="2000" b="1" dirty="0">
              <a:solidFill>
                <a:schemeClr val="bg1"/>
              </a:solidFill>
              <a:latin typeface="+mj-lt"/>
              <a:sym typeface="Wingdings"/>
            </a:rPr>
          </a:br>
          <a:r>
            <a:rPr lang="en-US" sz="2000" b="1" dirty="0">
              <a:solidFill>
                <a:schemeClr val="bg1"/>
              </a:solidFill>
              <a:latin typeface="+mj-lt"/>
              <a:sym typeface="Wingdings"/>
            </a:rPr>
            <a:t> </a:t>
          </a:r>
          <a:r>
            <a:rPr lang="en-US" sz="1800" b="1" dirty="0">
              <a:solidFill>
                <a:schemeClr val="bg1"/>
              </a:solidFill>
              <a:latin typeface="Arial" panose="020B0604020202020204" pitchFamily="34" charset="0"/>
              <a:cs typeface="Arial" panose="020B0604020202020204" pitchFamily="34" charset="0"/>
            </a:rPr>
            <a:t>Pay In Full</a:t>
          </a:r>
        </a:p>
        <a:p>
          <a:pPr algn="l">
            <a:lnSpc>
              <a:spcPct val="90000"/>
            </a:lnSpc>
            <a:spcAft>
              <a:spcPts val="756"/>
            </a:spcAft>
          </a:pPr>
          <a:r>
            <a:rPr lang="en-US" sz="1800" b="1" dirty="0">
              <a:solidFill>
                <a:schemeClr val="bg1"/>
              </a:solidFill>
              <a:latin typeface="Arial" panose="020B0604020202020204" pitchFamily="34" charset="0"/>
              <a:cs typeface="Arial" panose="020B0604020202020204" pitchFamily="34" charset="0"/>
              <a:sym typeface="Wingdings"/>
            </a:rPr>
            <a:t> </a:t>
          </a:r>
          <a:r>
            <a:rPr lang="en-US" sz="1800" b="1" dirty="0">
              <a:solidFill>
                <a:schemeClr val="bg1"/>
              </a:solidFill>
              <a:latin typeface="Arial" panose="020B0604020202020204" pitchFamily="34" charset="0"/>
              <a:cs typeface="Arial" panose="020B0604020202020204" pitchFamily="34" charset="0"/>
            </a:rPr>
            <a:t>Reduced Benefit Offset</a:t>
          </a:r>
        </a:p>
        <a:p>
          <a:pPr algn="l">
            <a:lnSpc>
              <a:spcPct val="90000"/>
            </a:lnSpc>
            <a:spcAft>
              <a:spcPts val="756"/>
            </a:spcAft>
          </a:pPr>
          <a:r>
            <a:rPr lang="en-US" sz="1800" b="1" dirty="0">
              <a:solidFill>
                <a:schemeClr val="bg1"/>
              </a:solidFill>
              <a:latin typeface="Arial" panose="020B0604020202020204" pitchFamily="34" charset="0"/>
              <a:cs typeface="Arial" panose="020B0604020202020204" pitchFamily="34" charset="0"/>
              <a:sym typeface="Wingdings"/>
            </a:rPr>
            <a:t> </a:t>
          </a:r>
          <a:r>
            <a:rPr lang="en-US" sz="1800" b="1" dirty="0">
              <a:solidFill>
                <a:schemeClr val="bg1"/>
              </a:solidFill>
              <a:latin typeface="Arial" panose="020B0604020202020204" pitchFamily="34" charset="0"/>
              <a:cs typeface="Arial" panose="020B0604020202020204" pitchFamily="34" charset="0"/>
            </a:rPr>
            <a:t>Payment plan</a:t>
          </a:r>
        </a:p>
        <a:p>
          <a:pPr algn="l">
            <a:lnSpc>
              <a:spcPct val="100000"/>
            </a:lnSpc>
            <a:spcAft>
              <a:spcPts val="756"/>
            </a:spcAft>
          </a:pPr>
          <a:r>
            <a:rPr lang="en-US" sz="1800" b="1" dirty="0">
              <a:solidFill>
                <a:schemeClr val="bg1"/>
              </a:solidFill>
              <a:latin typeface="Arial" panose="020B0604020202020204" pitchFamily="34" charset="0"/>
              <a:cs typeface="Arial" panose="020B0604020202020204" pitchFamily="34" charset="0"/>
              <a:sym typeface="Wingdings"/>
            </a:rPr>
            <a:t> </a:t>
          </a:r>
          <a:r>
            <a:rPr lang="en-US" sz="1800" b="1" dirty="0">
              <a:solidFill>
                <a:schemeClr val="bg1"/>
              </a:solidFill>
              <a:latin typeface="Arial" panose="020B0604020202020204" pitchFamily="34" charset="0"/>
              <a:cs typeface="Arial" panose="020B0604020202020204" pitchFamily="34" charset="0"/>
            </a:rPr>
            <a:t>Compromise</a:t>
          </a:r>
        </a:p>
        <a:p>
          <a:pPr algn="l">
            <a:lnSpc>
              <a:spcPct val="90000"/>
            </a:lnSpc>
            <a:spcAft>
              <a:spcPts val="756"/>
            </a:spcAft>
          </a:pPr>
          <a:r>
            <a:rPr lang="en-US" sz="1800" b="1" dirty="0">
              <a:solidFill>
                <a:schemeClr val="bg1"/>
              </a:solidFill>
              <a:latin typeface="Arial" panose="020B0604020202020204" pitchFamily="34" charset="0"/>
              <a:cs typeface="Arial" panose="020B0604020202020204" pitchFamily="34" charset="0"/>
              <a:sym typeface="Wingdings"/>
            </a:rPr>
            <a:t> </a:t>
          </a:r>
          <a:r>
            <a:rPr lang="en-US" sz="1800" b="1" dirty="0">
              <a:solidFill>
                <a:schemeClr val="bg1"/>
              </a:solidFill>
              <a:latin typeface="Arial" panose="020B0604020202020204" pitchFamily="34" charset="0"/>
              <a:cs typeface="Arial" panose="020B0604020202020204" pitchFamily="34" charset="0"/>
            </a:rPr>
            <a:t>Waiver/Waiver Reconsideration</a:t>
          </a:r>
        </a:p>
        <a:p>
          <a:pPr algn="l">
            <a:lnSpc>
              <a:spcPct val="90000"/>
            </a:lnSpc>
            <a:spcAft>
              <a:spcPts val="756"/>
            </a:spcAft>
          </a:pPr>
          <a:r>
            <a:rPr lang="en-US" sz="1800" b="1" dirty="0">
              <a:solidFill>
                <a:schemeClr val="bg1"/>
              </a:solidFill>
              <a:latin typeface="Arial" panose="020B0604020202020204" pitchFamily="34" charset="0"/>
              <a:cs typeface="Arial" panose="020B0604020202020204" pitchFamily="34" charset="0"/>
              <a:sym typeface="Wingdings"/>
            </a:rPr>
            <a:t> </a:t>
          </a:r>
          <a:r>
            <a:rPr lang="en-US" sz="1800" b="1" dirty="0">
              <a:solidFill>
                <a:schemeClr val="bg1"/>
              </a:solidFill>
              <a:latin typeface="Arial" panose="020B0604020202020204" pitchFamily="34" charset="0"/>
              <a:cs typeface="Arial" panose="020B0604020202020204" pitchFamily="34" charset="0"/>
            </a:rPr>
            <a:t>Dispute</a:t>
          </a:r>
        </a:p>
        <a:p>
          <a:pPr algn="l">
            <a:lnSpc>
              <a:spcPct val="90000"/>
            </a:lnSpc>
            <a:spcAft>
              <a:spcPts val="756"/>
            </a:spcAft>
          </a:pPr>
          <a:r>
            <a:rPr lang="en-US" sz="1800" b="1" dirty="0">
              <a:solidFill>
                <a:schemeClr val="bg1"/>
              </a:solidFill>
              <a:latin typeface="Arial" panose="020B0604020202020204" pitchFamily="34" charset="0"/>
              <a:cs typeface="Arial" panose="020B0604020202020204" pitchFamily="34" charset="0"/>
              <a:sym typeface="Wingdings"/>
            </a:rPr>
            <a:t> </a:t>
          </a:r>
          <a:r>
            <a:rPr lang="en-US" sz="1800" b="1" dirty="0">
              <a:solidFill>
                <a:schemeClr val="bg1"/>
              </a:solidFill>
              <a:latin typeface="Arial" panose="020B0604020202020204" pitchFamily="34" charset="0"/>
              <a:cs typeface="Arial" panose="020B0604020202020204" pitchFamily="34" charset="0"/>
            </a:rPr>
            <a:t>Temporary Suspension</a:t>
          </a:r>
        </a:p>
      </dgm:t>
    </dgm:pt>
    <dgm:pt modelId="{1D0961B2-CF09-4B2A-84FD-F312A6AD612F}" type="parTrans" cxnId="{E143F37C-02A9-44B8-826B-3B315EF1ADC6}">
      <dgm:prSet/>
      <dgm:spPr>
        <a:solidFill>
          <a:schemeClr val="bg1"/>
        </a:solidFill>
        <a:ln>
          <a:solidFill>
            <a:srgbClr val="002060"/>
          </a:solidFill>
        </a:ln>
      </dgm:spPr>
      <dgm:t>
        <a:bodyPr/>
        <a:lstStyle/>
        <a:p>
          <a:endParaRPr lang="en-US" dirty="0"/>
        </a:p>
      </dgm:t>
    </dgm:pt>
    <dgm:pt modelId="{81DF23FE-BD15-41FB-ABB9-55C664BB2748}" type="sibTrans" cxnId="{E143F37C-02A9-44B8-826B-3B315EF1ADC6}">
      <dgm:prSet/>
      <dgm:spPr/>
      <dgm:t>
        <a:bodyPr/>
        <a:lstStyle/>
        <a:p>
          <a:endParaRPr lang="en-US"/>
        </a:p>
      </dgm:t>
    </dgm:pt>
    <dgm:pt modelId="{6C4D37FB-6CEC-4110-A3AA-A051B0DEBFCB}">
      <dgm:prSet phldrT="[Text]" custT="1"/>
      <dgm:spPr>
        <a:solidFill>
          <a:srgbClr val="772432"/>
        </a:solidFill>
        <a:ln>
          <a:solidFill>
            <a:srgbClr val="002060"/>
          </a:solidFill>
        </a:ln>
      </dgm:spPr>
      <dgm:t>
        <a:bodyPr/>
        <a:lstStyle/>
        <a:p>
          <a:r>
            <a:rPr lang="en-US" sz="2400" b="1" dirty="0">
              <a:solidFill>
                <a:schemeClr val="bg1"/>
              </a:solidFill>
              <a:latin typeface="Arial" panose="020B0604020202020204" pitchFamily="34" charset="0"/>
              <a:cs typeface="Arial" panose="020B0604020202020204" pitchFamily="34" charset="0"/>
            </a:rPr>
            <a:t>No Action/ Payment</a:t>
          </a:r>
        </a:p>
      </dgm:t>
    </dgm:pt>
    <dgm:pt modelId="{A554600E-3BBA-4910-B583-935F80D375B9}" type="parTrans" cxnId="{E622EE67-04F5-4C8C-AC90-232966E8F1EE}">
      <dgm:prSet/>
      <dgm:spPr>
        <a:ln>
          <a:solidFill>
            <a:srgbClr val="002060"/>
          </a:solidFill>
        </a:ln>
      </dgm:spPr>
      <dgm:t>
        <a:bodyPr/>
        <a:lstStyle/>
        <a:p>
          <a:endParaRPr lang="en-US" dirty="0"/>
        </a:p>
      </dgm:t>
    </dgm:pt>
    <dgm:pt modelId="{B9D9FCC3-7C8B-420C-997E-0528A73375A0}" type="sibTrans" cxnId="{E622EE67-04F5-4C8C-AC90-232966E8F1EE}">
      <dgm:prSet/>
      <dgm:spPr/>
      <dgm:t>
        <a:bodyPr/>
        <a:lstStyle/>
        <a:p>
          <a:endParaRPr lang="en-US"/>
        </a:p>
      </dgm:t>
    </dgm:pt>
    <dgm:pt modelId="{BC6A3AC3-11BD-47A7-BC63-2A9A7E2F7C41}">
      <dgm:prSet phldrT="[Text]" custT="1"/>
      <dgm:spPr>
        <a:solidFill>
          <a:srgbClr val="772432"/>
        </a:solidFill>
        <a:ln>
          <a:solidFill>
            <a:srgbClr val="002060"/>
          </a:solidFill>
        </a:ln>
      </dgm:spPr>
      <dgm:t>
        <a:bodyPr/>
        <a:lstStyle/>
        <a:p>
          <a:pPr algn="l">
            <a:buFont typeface="Arial" panose="020B0604020202020204" pitchFamily="34" charset="0"/>
            <a:buNone/>
          </a:pPr>
          <a:endParaRPr lang="en-US" sz="1800" b="1" dirty="0">
            <a:solidFill>
              <a:schemeClr val="bg1"/>
            </a:solidFill>
            <a:latin typeface="+mj-lt"/>
            <a:cs typeface="Arial" panose="020B0604020202020204" pitchFamily="34" charset="0"/>
            <a:sym typeface="Wingdings"/>
          </a:endParaRPr>
        </a:p>
        <a:p>
          <a:pPr algn="l">
            <a:buFont typeface="Arial" panose="020B0604020202020204" pitchFamily="34" charset="0"/>
            <a:buNone/>
          </a:pPr>
          <a:r>
            <a:rPr lang="en-US" sz="1800" b="1" dirty="0">
              <a:solidFill>
                <a:schemeClr val="bg1"/>
              </a:solidFill>
              <a:latin typeface="+mj-lt"/>
              <a:cs typeface="Arial" panose="020B0604020202020204" pitchFamily="34" charset="0"/>
              <a:sym typeface="Wingdings"/>
            </a:rPr>
            <a:t> </a:t>
          </a:r>
          <a:r>
            <a:rPr lang="en-US" sz="1800" b="1" dirty="0">
              <a:solidFill>
                <a:schemeClr val="bg1"/>
              </a:solidFill>
              <a:latin typeface="Arial" panose="020B0604020202020204" pitchFamily="34" charset="0"/>
              <a:cs typeface="Arial" panose="020B0604020202020204" pitchFamily="34" charset="0"/>
            </a:rPr>
            <a:t>Benefits offset in Full</a:t>
          </a:r>
        </a:p>
        <a:p>
          <a:pPr algn="l">
            <a:buNone/>
          </a:pPr>
          <a:r>
            <a:rPr lang="en-US" sz="1800" b="1" dirty="0">
              <a:solidFill>
                <a:schemeClr val="bg1"/>
              </a:solidFill>
              <a:latin typeface="Arial" panose="020B0604020202020204" pitchFamily="34" charset="0"/>
              <a:cs typeface="Arial" panose="020B0604020202020204" pitchFamily="34" charset="0"/>
              <a:sym typeface="Wingdings"/>
            </a:rPr>
            <a:t> </a:t>
          </a:r>
          <a:r>
            <a:rPr lang="en-US" sz="1800" b="1" dirty="0">
              <a:solidFill>
                <a:schemeClr val="bg1"/>
              </a:solidFill>
              <a:latin typeface="Arial" panose="020B0604020202020204" pitchFamily="34" charset="0"/>
              <a:cs typeface="Arial" panose="020B0604020202020204" pitchFamily="34" charset="0"/>
            </a:rPr>
            <a:t>Referral to:</a:t>
          </a:r>
        </a:p>
        <a:p>
          <a:pPr algn="l">
            <a:buNone/>
          </a:pPr>
          <a:r>
            <a:rPr lang="en-US" sz="1800" b="1" dirty="0">
              <a:solidFill>
                <a:schemeClr val="bg1"/>
              </a:solidFill>
              <a:latin typeface="Arial" panose="020B0604020202020204" pitchFamily="34" charset="0"/>
              <a:cs typeface="Arial" panose="020B0604020202020204" pitchFamily="34" charset="0"/>
            </a:rPr>
            <a:t>  - TOP</a:t>
          </a:r>
        </a:p>
        <a:p>
          <a:pPr algn="l">
            <a:buNone/>
          </a:pPr>
          <a:r>
            <a:rPr lang="en-US" sz="1800" b="1" dirty="0">
              <a:solidFill>
                <a:schemeClr val="bg1"/>
              </a:solidFill>
              <a:latin typeface="Arial" panose="020B0604020202020204" pitchFamily="34" charset="0"/>
              <a:cs typeface="Arial" panose="020B0604020202020204" pitchFamily="34" charset="0"/>
            </a:rPr>
            <a:t>  - Cross-Servicing</a:t>
          </a:r>
          <a:endParaRPr lang="en-US" sz="1800" b="1" dirty="0">
            <a:solidFill>
              <a:srgbClr val="002060"/>
            </a:solidFill>
            <a:latin typeface="Arial" panose="020B0604020202020204" pitchFamily="34" charset="0"/>
            <a:cs typeface="Arial" panose="020B0604020202020204" pitchFamily="34" charset="0"/>
          </a:endParaRPr>
        </a:p>
        <a:p>
          <a:pPr algn="l">
            <a:buNone/>
          </a:pPr>
          <a:r>
            <a:rPr lang="en-US" sz="1800" b="1" dirty="0">
              <a:solidFill>
                <a:srgbClr val="002060"/>
              </a:solidFill>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                                                               </a:t>
          </a:r>
        </a:p>
      </dgm:t>
    </dgm:pt>
    <dgm:pt modelId="{83884C70-ABB2-46F5-BE27-9F557428FCB0}" type="parTrans" cxnId="{126213CB-790D-4884-85B3-D373A539AA27}">
      <dgm:prSet/>
      <dgm:spPr>
        <a:ln>
          <a:solidFill>
            <a:srgbClr val="002060"/>
          </a:solidFill>
        </a:ln>
      </dgm:spPr>
      <dgm:t>
        <a:bodyPr/>
        <a:lstStyle/>
        <a:p>
          <a:endParaRPr lang="en-US" dirty="0"/>
        </a:p>
      </dgm:t>
    </dgm:pt>
    <dgm:pt modelId="{4FA59149-13DD-47E1-8E1F-772108A7CF06}" type="sibTrans" cxnId="{126213CB-790D-4884-85B3-D373A539AA27}">
      <dgm:prSet/>
      <dgm:spPr/>
      <dgm:t>
        <a:bodyPr/>
        <a:lstStyle/>
        <a:p>
          <a:endParaRPr lang="en-US"/>
        </a:p>
      </dgm:t>
    </dgm:pt>
    <dgm:pt modelId="{00882ED6-A0A6-4E9D-85AA-0CA57AEF6EF2}" type="pres">
      <dgm:prSet presAssocID="{7E6CD9DD-B243-46FE-816A-CFDE8D1C4F10}" presName="diagram" presStyleCnt="0">
        <dgm:presLayoutVars>
          <dgm:chPref val="1"/>
          <dgm:dir/>
          <dgm:animOne val="branch"/>
          <dgm:animLvl val="lvl"/>
          <dgm:resizeHandles val="exact"/>
        </dgm:presLayoutVars>
      </dgm:prSet>
      <dgm:spPr/>
    </dgm:pt>
    <dgm:pt modelId="{F59CA98F-B09C-4905-88BE-D642D0D26BFE}" type="pres">
      <dgm:prSet presAssocID="{67B28579-DA69-453E-9195-D4CC3B9CE216}" presName="root1" presStyleCnt="0"/>
      <dgm:spPr/>
    </dgm:pt>
    <dgm:pt modelId="{1BAF28F5-DD75-4B2A-9029-1FA10C4E79AC}" type="pres">
      <dgm:prSet presAssocID="{67B28579-DA69-453E-9195-D4CC3B9CE216}" presName="LevelOneTextNode" presStyleLbl="node0" presStyleIdx="0" presStyleCnt="1" custScaleX="143929" custLinFactNeighborX="-1377" custLinFactNeighborY="-46773">
        <dgm:presLayoutVars>
          <dgm:chPref val="3"/>
        </dgm:presLayoutVars>
      </dgm:prSet>
      <dgm:spPr/>
    </dgm:pt>
    <dgm:pt modelId="{85ECE932-3763-4809-809A-2A5AC76A08C9}" type="pres">
      <dgm:prSet presAssocID="{67B28579-DA69-453E-9195-D4CC3B9CE216}" presName="level2hierChild" presStyleCnt="0"/>
      <dgm:spPr/>
    </dgm:pt>
    <dgm:pt modelId="{1B50B4DC-9C8B-43E0-8776-B0B34470C5B3}" type="pres">
      <dgm:prSet presAssocID="{2B5E8D36-C41A-46EF-BC65-06EF8194261B}" presName="conn2-1" presStyleLbl="parChTrans1D2" presStyleIdx="0" presStyleCnt="2"/>
      <dgm:spPr/>
    </dgm:pt>
    <dgm:pt modelId="{333B1933-A980-47BC-8E5C-613477C48292}" type="pres">
      <dgm:prSet presAssocID="{2B5E8D36-C41A-46EF-BC65-06EF8194261B}" presName="connTx" presStyleLbl="parChTrans1D2" presStyleIdx="0" presStyleCnt="2"/>
      <dgm:spPr/>
    </dgm:pt>
    <dgm:pt modelId="{9D8105A5-ABD2-4069-8AD8-8E86AD5B8CCD}" type="pres">
      <dgm:prSet presAssocID="{3B50F67C-16AC-4F74-9F5D-E8853D413C7E}" presName="root2" presStyleCnt="0"/>
      <dgm:spPr/>
    </dgm:pt>
    <dgm:pt modelId="{829AA321-FB1E-4EDC-88F3-7E1170D562C1}" type="pres">
      <dgm:prSet presAssocID="{3B50F67C-16AC-4F74-9F5D-E8853D413C7E}" presName="LevelTwoTextNode" presStyleLbl="node2" presStyleIdx="0" presStyleCnt="2" custLinFactNeighborY="559">
        <dgm:presLayoutVars>
          <dgm:chPref val="3"/>
        </dgm:presLayoutVars>
      </dgm:prSet>
      <dgm:spPr/>
    </dgm:pt>
    <dgm:pt modelId="{45F308C4-43D0-4A6C-8B73-60C7D9435710}" type="pres">
      <dgm:prSet presAssocID="{3B50F67C-16AC-4F74-9F5D-E8853D413C7E}" presName="level3hierChild" presStyleCnt="0"/>
      <dgm:spPr/>
    </dgm:pt>
    <dgm:pt modelId="{9123D7EE-9832-488D-868B-2C2C5D5448BA}" type="pres">
      <dgm:prSet presAssocID="{1D0961B2-CF09-4B2A-84FD-F312A6AD612F}" presName="conn2-1" presStyleLbl="parChTrans1D3" presStyleIdx="0" presStyleCnt="2"/>
      <dgm:spPr>
        <a:prstGeom prst="rightArrow">
          <a:avLst/>
        </a:prstGeom>
      </dgm:spPr>
    </dgm:pt>
    <dgm:pt modelId="{C8E9E4AF-8826-4737-8258-22EAA9E599B8}" type="pres">
      <dgm:prSet presAssocID="{1D0961B2-CF09-4B2A-84FD-F312A6AD612F}" presName="connTx" presStyleLbl="parChTrans1D3" presStyleIdx="0" presStyleCnt="2"/>
      <dgm:spPr/>
    </dgm:pt>
    <dgm:pt modelId="{CA386002-FD2C-4A45-A111-54635CA5AC7C}" type="pres">
      <dgm:prSet presAssocID="{17BFD16C-7054-46B4-A7D7-D6E3D451E8EE}" presName="root2" presStyleCnt="0"/>
      <dgm:spPr/>
    </dgm:pt>
    <dgm:pt modelId="{FF05890C-2D59-4F7C-810B-F984699DFF9A}" type="pres">
      <dgm:prSet presAssocID="{17BFD16C-7054-46B4-A7D7-D6E3D451E8EE}" presName="LevelTwoTextNode" presStyleLbl="node3" presStyleIdx="0" presStyleCnt="2" custScaleX="197432" custScaleY="307920" custLinFactNeighborX="1377" custLinFactNeighborY="-488">
        <dgm:presLayoutVars>
          <dgm:chPref val="3"/>
        </dgm:presLayoutVars>
      </dgm:prSet>
      <dgm:spPr/>
    </dgm:pt>
    <dgm:pt modelId="{BB493C3D-F609-4895-A151-9240116223E3}" type="pres">
      <dgm:prSet presAssocID="{17BFD16C-7054-46B4-A7D7-D6E3D451E8EE}" presName="level3hierChild" presStyleCnt="0"/>
      <dgm:spPr/>
    </dgm:pt>
    <dgm:pt modelId="{388B554B-88BD-4BD1-9401-C2AC50BAE570}" type="pres">
      <dgm:prSet presAssocID="{A554600E-3BBA-4910-B583-935F80D375B9}" presName="conn2-1" presStyleLbl="parChTrans1D2" presStyleIdx="1" presStyleCnt="2"/>
      <dgm:spPr/>
    </dgm:pt>
    <dgm:pt modelId="{DA5692C8-AAFE-4691-8E56-5F4FCC618A25}" type="pres">
      <dgm:prSet presAssocID="{A554600E-3BBA-4910-B583-935F80D375B9}" presName="connTx" presStyleLbl="parChTrans1D2" presStyleIdx="1" presStyleCnt="2"/>
      <dgm:spPr/>
    </dgm:pt>
    <dgm:pt modelId="{38E8174D-D516-4712-9E64-F6A999E9C965}" type="pres">
      <dgm:prSet presAssocID="{6C4D37FB-6CEC-4110-A3AA-A051B0DEBFCB}" presName="root2" presStyleCnt="0"/>
      <dgm:spPr/>
    </dgm:pt>
    <dgm:pt modelId="{9955E368-6651-4239-9AEF-6573DF21053F}" type="pres">
      <dgm:prSet presAssocID="{6C4D37FB-6CEC-4110-A3AA-A051B0DEBFCB}" presName="LevelTwoTextNode" presStyleLbl="node2" presStyleIdx="1" presStyleCnt="2" custScaleX="105434">
        <dgm:presLayoutVars>
          <dgm:chPref val="3"/>
        </dgm:presLayoutVars>
      </dgm:prSet>
      <dgm:spPr/>
    </dgm:pt>
    <dgm:pt modelId="{76CFA38F-3E63-40BA-B562-E87ED7E474E7}" type="pres">
      <dgm:prSet presAssocID="{6C4D37FB-6CEC-4110-A3AA-A051B0DEBFCB}" presName="level3hierChild" presStyleCnt="0"/>
      <dgm:spPr/>
    </dgm:pt>
    <dgm:pt modelId="{26A4A7FB-FEF4-4865-ACA4-52581C7E721B}" type="pres">
      <dgm:prSet presAssocID="{83884C70-ABB2-46F5-BE27-9F557428FCB0}" presName="conn2-1" presStyleLbl="parChTrans1D3" presStyleIdx="1" presStyleCnt="2"/>
      <dgm:spPr>
        <a:prstGeom prst="rightArrow">
          <a:avLst/>
        </a:prstGeom>
      </dgm:spPr>
    </dgm:pt>
    <dgm:pt modelId="{6FFADF67-0DFF-41AA-8859-06EAD5AB9871}" type="pres">
      <dgm:prSet presAssocID="{83884C70-ABB2-46F5-BE27-9F557428FCB0}" presName="connTx" presStyleLbl="parChTrans1D3" presStyleIdx="1" presStyleCnt="2"/>
      <dgm:spPr/>
    </dgm:pt>
    <dgm:pt modelId="{5BA77285-6F1B-4283-B73B-A0D945B10E14}" type="pres">
      <dgm:prSet presAssocID="{BC6A3AC3-11BD-47A7-BC63-2A9A7E2F7C41}" presName="root2" presStyleCnt="0"/>
      <dgm:spPr/>
    </dgm:pt>
    <dgm:pt modelId="{623EBB62-10BD-4BCC-92D9-11EA755E8CEF}" type="pres">
      <dgm:prSet presAssocID="{BC6A3AC3-11BD-47A7-BC63-2A9A7E2F7C41}" presName="LevelTwoTextNode" presStyleLbl="node3" presStyleIdx="1" presStyleCnt="2" custScaleX="155987" custScaleY="191724" custLinFactNeighborY="488">
        <dgm:presLayoutVars>
          <dgm:chPref val="3"/>
        </dgm:presLayoutVars>
      </dgm:prSet>
      <dgm:spPr/>
    </dgm:pt>
    <dgm:pt modelId="{0442478E-2B1B-40E0-AC4F-DADD9C157BE1}" type="pres">
      <dgm:prSet presAssocID="{BC6A3AC3-11BD-47A7-BC63-2A9A7E2F7C41}" presName="level3hierChild" presStyleCnt="0"/>
      <dgm:spPr/>
    </dgm:pt>
  </dgm:ptLst>
  <dgm:cxnLst>
    <dgm:cxn modelId="{4B5C5E06-AFE4-473B-8FE8-52A5EA6344C8}" type="presOf" srcId="{BC6A3AC3-11BD-47A7-BC63-2A9A7E2F7C41}" destId="{623EBB62-10BD-4BCC-92D9-11EA755E8CEF}" srcOrd="0" destOrd="0" presId="urn:microsoft.com/office/officeart/2005/8/layout/hierarchy2"/>
    <dgm:cxn modelId="{A3C05E0C-E889-424D-8D1C-7480A967252A}" type="presOf" srcId="{1D0961B2-CF09-4B2A-84FD-F312A6AD612F}" destId="{9123D7EE-9832-488D-868B-2C2C5D5448BA}" srcOrd="0" destOrd="0" presId="urn:microsoft.com/office/officeart/2005/8/layout/hierarchy2"/>
    <dgm:cxn modelId="{E496180E-CF32-4329-9BF1-A10BF598DF42}" type="presOf" srcId="{7E6CD9DD-B243-46FE-816A-CFDE8D1C4F10}" destId="{00882ED6-A0A6-4E9D-85AA-0CA57AEF6EF2}" srcOrd="0" destOrd="0" presId="urn:microsoft.com/office/officeart/2005/8/layout/hierarchy2"/>
    <dgm:cxn modelId="{9F2F9A18-7B99-4E8E-8B62-2BB874844062}" type="presOf" srcId="{2B5E8D36-C41A-46EF-BC65-06EF8194261B}" destId="{333B1933-A980-47BC-8E5C-613477C48292}" srcOrd="1" destOrd="0" presId="urn:microsoft.com/office/officeart/2005/8/layout/hierarchy2"/>
    <dgm:cxn modelId="{E1FEC525-C647-422F-BB07-AF39C4A829E1}" type="presOf" srcId="{17BFD16C-7054-46B4-A7D7-D6E3D451E8EE}" destId="{FF05890C-2D59-4F7C-810B-F984699DFF9A}" srcOrd="0" destOrd="0" presId="urn:microsoft.com/office/officeart/2005/8/layout/hierarchy2"/>
    <dgm:cxn modelId="{4FA2AA38-AD84-4DDB-8928-FF57B78F084E}" srcId="{7E6CD9DD-B243-46FE-816A-CFDE8D1C4F10}" destId="{67B28579-DA69-453E-9195-D4CC3B9CE216}" srcOrd="0" destOrd="0" parTransId="{DDC8ED40-8D7B-4958-8F7D-A3DF2A32BCEB}" sibTransId="{B9EA181F-0341-4234-88A2-865AC7AB9101}"/>
    <dgm:cxn modelId="{1A315539-2B90-48DF-9F2F-865C656FFC97}" type="presOf" srcId="{2B5E8D36-C41A-46EF-BC65-06EF8194261B}" destId="{1B50B4DC-9C8B-43E0-8776-B0B34470C5B3}" srcOrd="0" destOrd="0" presId="urn:microsoft.com/office/officeart/2005/8/layout/hierarchy2"/>
    <dgm:cxn modelId="{DA74205B-048B-4B53-B1FF-8D028C14C266}" type="presOf" srcId="{A554600E-3BBA-4910-B583-935F80D375B9}" destId="{388B554B-88BD-4BD1-9401-C2AC50BAE570}" srcOrd="0" destOrd="0" presId="urn:microsoft.com/office/officeart/2005/8/layout/hierarchy2"/>
    <dgm:cxn modelId="{DA281345-467B-4CFB-A75F-C3826C00CE9E}" type="presOf" srcId="{1D0961B2-CF09-4B2A-84FD-F312A6AD612F}" destId="{C8E9E4AF-8826-4737-8258-22EAA9E599B8}" srcOrd="1" destOrd="0" presId="urn:microsoft.com/office/officeart/2005/8/layout/hierarchy2"/>
    <dgm:cxn modelId="{E622EE67-04F5-4C8C-AC90-232966E8F1EE}" srcId="{67B28579-DA69-453E-9195-D4CC3B9CE216}" destId="{6C4D37FB-6CEC-4110-A3AA-A051B0DEBFCB}" srcOrd="1" destOrd="0" parTransId="{A554600E-3BBA-4910-B583-935F80D375B9}" sibTransId="{B9D9FCC3-7C8B-420C-997E-0528A73375A0}"/>
    <dgm:cxn modelId="{DCB6DD51-BFF7-4755-BF0E-890FF0B5578F}" type="presOf" srcId="{6C4D37FB-6CEC-4110-A3AA-A051B0DEBFCB}" destId="{9955E368-6651-4239-9AEF-6573DF21053F}" srcOrd="0" destOrd="0" presId="urn:microsoft.com/office/officeart/2005/8/layout/hierarchy2"/>
    <dgm:cxn modelId="{57F87375-5BA8-473C-A3CE-CAC572D005D3}" type="presOf" srcId="{67B28579-DA69-453E-9195-D4CC3B9CE216}" destId="{1BAF28F5-DD75-4B2A-9029-1FA10C4E79AC}" srcOrd="0" destOrd="0" presId="urn:microsoft.com/office/officeart/2005/8/layout/hierarchy2"/>
    <dgm:cxn modelId="{F553F657-E46D-4DA1-AD04-BE38387989D8}" type="presOf" srcId="{3B50F67C-16AC-4F74-9F5D-E8853D413C7E}" destId="{829AA321-FB1E-4EDC-88F3-7E1170D562C1}" srcOrd="0" destOrd="0" presId="urn:microsoft.com/office/officeart/2005/8/layout/hierarchy2"/>
    <dgm:cxn modelId="{E143F37C-02A9-44B8-826B-3B315EF1ADC6}" srcId="{3B50F67C-16AC-4F74-9F5D-E8853D413C7E}" destId="{17BFD16C-7054-46B4-A7D7-D6E3D451E8EE}" srcOrd="0" destOrd="0" parTransId="{1D0961B2-CF09-4B2A-84FD-F312A6AD612F}" sibTransId="{81DF23FE-BD15-41FB-ABB9-55C664BB2748}"/>
    <dgm:cxn modelId="{1B950FA1-4512-4985-99AB-ED02AD645EC2}" type="presOf" srcId="{A554600E-3BBA-4910-B583-935F80D375B9}" destId="{DA5692C8-AAFE-4691-8E56-5F4FCC618A25}" srcOrd="1" destOrd="0" presId="urn:microsoft.com/office/officeart/2005/8/layout/hierarchy2"/>
    <dgm:cxn modelId="{C56A42B9-61C7-4B43-9D9D-2CDF2B08FD00}" type="presOf" srcId="{83884C70-ABB2-46F5-BE27-9F557428FCB0}" destId="{6FFADF67-0DFF-41AA-8859-06EAD5AB9871}" srcOrd="1" destOrd="0" presId="urn:microsoft.com/office/officeart/2005/8/layout/hierarchy2"/>
    <dgm:cxn modelId="{D3FEBACA-19B0-40AC-BD07-65423083EB22}" type="presOf" srcId="{83884C70-ABB2-46F5-BE27-9F557428FCB0}" destId="{26A4A7FB-FEF4-4865-ACA4-52581C7E721B}" srcOrd="0" destOrd="0" presId="urn:microsoft.com/office/officeart/2005/8/layout/hierarchy2"/>
    <dgm:cxn modelId="{126213CB-790D-4884-85B3-D373A539AA27}" srcId="{6C4D37FB-6CEC-4110-A3AA-A051B0DEBFCB}" destId="{BC6A3AC3-11BD-47A7-BC63-2A9A7E2F7C41}" srcOrd="0" destOrd="0" parTransId="{83884C70-ABB2-46F5-BE27-9F557428FCB0}" sibTransId="{4FA59149-13DD-47E1-8E1F-772108A7CF06}"/>
    <dgm:cxn modelId="{551F02DE-CC06-43B0-90F9-B254406EEE8A}" srcId="{67B28579-DA69-453E-9195-D4CC3B9CE216}" destId="{3B50F67C-16AC-4F74-9F5D-E8853D413C7E}" srcOrd="0" destOrd="0" parTransId="{2B5E8D36-C41A-46EF-BC65-06EF8194261B}" sibTransId="{4BC7A209-AD78-4E3F-B917-5A40EEE624BF}"/>
    <dgm:cxn modelId="{D29236B8-5FBA-4BE2-8214-F9DB363BEF1B}" type="presParOf" srcId="{00882ED6-A0A6-4E9D-85AA-0CA57AEF6EF2}" destId="{F59CA98F-B09C-4905-88BE-D642D0D26BFE}" srcOrd="0" destOrd="0" presId="urn:microsoft.com/office/officeart/2005/8/layout/hierarchy2"/>
    <dgm:cxn modelId="{212D70E2-B309-4E1B-9511-0D41D3A127AB}" type="presParOf" srcId="{F59CA98F-B09C-4905-88BE-D642D0D26BFE}" destId="{1BAF28F5-DD75-4B2A-9029-1FA10C4E79AC}" srcOrd="0" destOrd="0" presId="urn:microsoft.com/office/officeart/2005/8/layout/hierarchy2"/>
    <dgm:cxn modelId="{DE7B2E76-F578-4B49-BE06-28C82DD5B6D8}" type="presParOf" srcId="{F59CA98F-B09C-4905-88BE-D642D0D26BFE}" destId="{85ECE932-3763-4809-809A-2A5AC76A08C9}" srcOrd="1" destOrd="0" presId="urn:microsoft.com/office/officeart/2005/8/layout/hierarchy2"/>
    <dgm:cxn modelId="{C3335B01-F616-4776-9FFD-BFAF191BCCCD}" type="presParOf" srcId="{85ECE932-3763-4809-809A-2A5AC76A08C9}" destId="{1B50B4DC-9C8B-43E0-8776-B0B34470C5B3}" srcOrd="0" destOrd="0" presId="urn:microsoft.com/office/officeart/2005/8/layout/hierarchy2"/>
    <dgm:cxn modelId="{E571D743-4F11-496C-BA42-16EDFE34DD6E}" type="presParOf" srcId="{1B50B4DC-9C8B-43E0-8776-B0B34470C5B3}" destId="{333B1933-A980-47BC-8E5C-613477C48292}" srcOrd="0" destOrd="0" presId="urn:microsoft.com/office/officeart/2005/8/layout/hierarchy2"/>
    <dgm:cxn modelId="{C0AD2E2F-5F60-45FB-A1F4-87571623DEF5}" type="presParOf" srcId="{85ECE932-3763-4809-809A-2A5AC76A08C9}" destId="{9D8105A5-ABD2-4069-8AD8-8E86AD5B8CCD}" srcOrd="1" destOrd="0" presId="urn:microsoft.com/office/officeart/2005/8/layout/hierarchy2"/>
    <dgm:cxn modelId="{23753676-8643-4E69-AFDF-FF04A8D11505}" type="presParOf" srcId="{9D8105A5-ABD2-4069-8AD8-8E86AD5B8CCD}" destId="{829AA321-FB1E-4EDC-88F3-7E1170D562C1}" srcOrd="0" destOrd="0" presId="urn:microsoft.com/office/officeart/2005/8/layout/hierarchy2"/>
    <dgm:cxn modelId="{B9167E32-585C-417D-8BE4-978FDB7F1BA1}" type="presParOf" srcId="{9D8105A5-ABD2-4069-8AD8-8E86AD5B8CCD}" destId="{45F308C4-43D0-4A6C-8B73-60C7D9435710}" srcOrd="1" destOrd="0" presId="urn:microsoft.com/office/officeart/2005/8/layout/hierarchy2"/>
    <dgm:cxn modelId="{110F06CD-3AA1-42D6-9CDE-5789B258717A}" type="presParOf" srcId="{45F308C4-43D0-4A6C-8B73-60C7D9435710}" destId="{9123D7EE-9832-488D-868B-2C2C5D5448BA}" srcOrd="0" destOrd="0" presId="urn:microsoft.com/office/officeart/2005/8/layout/hierarchy2"/>
    <dgm:cxn modelId="{477A80A1-45C1-4926-B8D4-C33EB1D049A9}" type="presParOf" srcId="{9123D7EE-9832-488D-868B-2C2C5D5448BA}" destId="{C8E9E4AF-8826-4737-8258-22EAA9E599B8}" srcOrd="0" destOrd="0" presId="urn:microsoft.com/office/officeart/2005/8/layout/hierarchy2"/>
    <dgm:cxn modelId="{148FC3BE-028F-484F-88A4-C566445ECD94}" type="presParOf" srcId="{45F308C4-43D0-4A6C-8B73-60C7D9435710}" destId="{CA386002-FD2C-4A45-A111-54635CA5AC7C}" srcOrd="1" destOrd="0" presId="urn:microsoft.com/office/officeart/2005/8/layout/hierarchy2"/>
    <dgm:cxn modelId="{B5A48B10-1E7E-4102-9CE3-FAFC30ECDF60}" type="presParOf" srcId="{CA386002-FD2C-4A45-A111-54635CA5AC7C}" destId="{FF05890C-2D59-4F7C-810B-F984699DFF9A}" srcOrd="0" destOrd="0" presId="urn:microsoft.com/office/officeart/2005/8/layout/hierarchy2"/>
    <dgm:cxn modelId="{FC3E6AB6-DADC-43B8-9609-6394A8FCD18F}" type="presParOf" srcId="{CA386002-FD2C-4A45-A111-54635CA5AC7C}" destId="{BB493C3D-F609-4895-A151-9240116223E3}" srcOrd="1" destOrd="0" presId="urn:microsoft.com/office/officeart/2005/8/layout/hierarchy2"/>
    <dgm:cxn modelId="{77C09190-DC0C-438E-9FF6-FE2420F8C0FB}" type="presParOf" srcId="{85ECE932-3763-4809-809A-2A5AC76A08C9}" destId="{388B554B-88BD-4BD1-9401-C2AC50BAE570}" srcOrd="2" destOrd="0" presId="urn:microsoft.com/office/officeart/2005/8/layout/hierarchy2"/>
    <dgm:cxn modelId="{90B1CAF5-DA4A-43C9-8D0C-C1373F48E845}" type="presParOf" srcId="{388B554B-88BD-4BD1-9401-C2AC50BAE570}" destId="{DA5692C8-AAFE-4691-8E56-5F4FCC618A25}" srcOrd="0" destOrd="0" presId="urn:microsoft.com/office/officeart/2005/8/layout/hierarchy2"/>
    <dgm:cxn modelId="{888EE258-15D3-4A86-9FE2-9AF4A5C50F71}" type="presParOf" srcId="{85ECE932-3763-4809-809A-2A5AC76A08C9}" destId="{38E8174D-D516-4712-9E64-F6A999E9C965}" srcOrd="3" destOrd="0" presId="urn:microsoft.com/office/officeart/2005/8/layout/hierarchy2"/>
    <dgm:cxn modelId="{96585CAA-71B9-4AA4-BD6B-EDBB3430AE7B}" type="presParOf" srcId="{38E8174D-D516-4712-9E64-F6A999E9C965}" destId="{9955E368-6651-4239-9AEF-6573DF21053F}" srcOrd="0" destOrd="0" presId="urn:microsoft.com/office/officeart/2005/8/layout/hierarchy2"/>
    <dgm:cxn modelId="{7D22F2F1-4E01-46CF-A096-2C7451E6D223}" type="presParOf" srcId="{38E8174D-D516-4712-9E64-F6A999E9C965}" destId="{76CFA38F-3E63-40BA-B562-E87ED7E474E7}" srcOrd="1" destOrd="0" presId="urn:microsoft.com/office/officeart/2005/8/layout/hierarchy2"/>
    <dgm:cxn modelId="{547BA8E3-C20C-49CD-81A0-802127D74313}" type="presParOf" srcId="{76CFA38F-3E63-40BA-B562-E87ED7E474E7}" destId="{26A4A7FB-FEF4-4865-ACA4-52581C7E721B}" srcOrd="0" destOrd="0" presId="urn:microsoft.com/office/officeart/2005/8/layout/hierarchy2"/>
    <dgm:cxn modelId="{445772C1-1EF2-4197-AD17-FF745D91B4EC}" type="presParOf" srcId="{26A4A7FB-FEF4-4865-ACA4-52581C7E721B}" destId="{6FFADF67-0DFF-41AA-8859-06EAD5AB9871}" srcOrd="0" destOrd="0" presId="urn:microsoft.com/office/officeart/2005/8/layout/hierarchy2"/>
    <dgm:cxn modelId="{F50D32A3-5FD0-4F1C-8FBC-CFC933A698AE}" type="presParOf" srcId="{76CFA38F-3E63-40BA-B562-E87ED7E474E7}" destId="{5BA77285-6F1B-4283-B73B-A0D945B10E14}" srcOrd="1" destOrd="0" presId="urn:microsoft.com/office/officeart/2005/8/layout/hierarchy2"/>
    <dgm:cxn modelId="{A520141D-B1F9-4E97-8847-D32553C8300A}" type="presParOf" srcId="{5BA77285-6F1B-4283-B73B-A0D945B10E14}" destId="{623EBB62-10BD-4BCC-92D9-11EA755E8CEF}" srcOrd="0" destOrd="0" presId="urn:microsoft.com/office/officeart/2005/8/layout/hierarchy2"/>
    <dgm:cxn modelId="{28DC216D-713E-492E-B590-B56221EF472C}" type="presParOf" srcId="{5BA77285-6F1B-4283-B73B-A0D945B10E14}" destId="{0442478E-2B1B-40E0-AC4F-DADD9C157BE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50621-8D2A-4218-9E9B-02A59C1D80D3}">
      <dsp:nvSpPr>
        <dsp:cNvPr id="0" name=""/>
        <dsp:cNvSpPr/>
      </dsp:nvSpPr>
      <dsp:spPr>
        <a:xfrm>
          <a:off x="-302895" y="65727"/>
          <a:ext cx="10149841" cy="1577340"/>
        </a:xfrm>
        <a:prstGeom prst="roundRect">
          <a:avLst>
            <a:gd name="adj" fmla="val 10000"/>
          </a:avLst>
        </a:prstGeom>
        <a:solidFill>
          <a:srgbClr val="7724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Regional Office (RO)/Regional Processing Office (RPO) Receives information</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Education Certification</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Change in circumstances affecting benefit eligibility or entitlement</a:t>
          </a:r>
        </a:p>
        <a:p>
          <a:pPr marL="171450" lvl="1"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dsp:txBody>
      <dsp:txXfrm>
        <a:off x="-256696" y="111926"/>
        <a:ext cx="8229576" cy="1484942"/>
      </dsp:txXfrm>
    </dsp:sp>
    <dsp:sp modelId="{82F0DD60-7A1B-4373-9C54-424B58807A62}">
      <dsp:nvSpPr>
        <dsp:cNvPr id="0" name=""/>
        <dsp:cNvSpPr/>
      </dsp:nvSpPr>
      <dsp:spPr>
        <a:xfrm>
          <a:off x="1318194" y="1840230"/>
          <a:ext cx="8869703" cy="1577340"/>
        </a:xfrm>
        <a:prstGeom prst="roundRect">
          <a:avLst>
            <a:gd name="adj" fmla="val 10000"/>
          </a:avLst>
        </a:prstGeom>
        <a:solidFill>
          <a:srgbClr val="0083B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RO/RPO Processes Claim/Award</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Evaluates eligibility/ entitlement </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Issues payments and establishes debts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Sends a letter when payments are issued or debt created</a:t>
          </a:r>
        </a:p>
      </dsp:txBody>
      <dsp:txXfrm>
        <a:off x="1364393" y="1886429"/>
        <a:ext cx="6977277" cy="1484942"/>
      </dsp:txXfrm>
    </dsp:sp>
    <dsp:sp modelId="{33BFCCAB-12F8-4F96-8317-7B341DBFA3BF}">
      <dsp:nvSpPr>
        <dsp:cNvPr id="0" name=""/>
        <dsp:cNvSpPr/>
      </dsp:nvSpPr>
      <dsp:spPr>
        <a:xfrm>
          <a:off x="3291877" y="3657604"/>
          <a:ext cx="7223722" cy="1577340"/>
        </a:xfrm>
        <a:prstGeom prst="roundRect">
          <a:avLst>
            <a:gd name="adj" fmla="val 10000"/>
          </a:avLst>
        </a:prstGeom>
        <a:solidFill>
          <a:srgbClr val="4B505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DMC Collects Debts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Sends notification letters for debts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Processes collection actions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Provides debt relief and resolution options</a:t>
          </a:r>
        </a:p>
      </dsp:txBody>
      <dsp:txXfrm>
        <a:off x="3338076" y="3703803"/>
        <a:ext cx="5665334" cy="1484942"/>
      </dsp:txXfrm>
    </dsp:sp>
    <dsp:sp modelId="{C82B313F-B778-4BFC-B591-4B514C428F4A}">
      <dsp:nvSpPr>
        <dsp:cNvPr id="0" name=""/>
        <dsp:cNvSpPr/>
      </dsp:nvSpPr>
      <dsp:spPr>
        <a:xfrm>
          <a:off x="8225598" y="1114425"/>
          <a:ext cx="1005842" cy="1188719"/>
        </a:xfrm>
        <a:prstGeom prst="downArrow">
          <a:avLst>
            <a:gd name="adj1" fmla="val 55000"/>
            <a:gd name="adj2" fmla="val 45000"/>
          </a:avLst>
        </a:prstGeom>
        <a:solidFill>
          <a:schemeClr val="bg1">
            <a:alpha val="90000"/>
          </a:schemeClr>
        </a:solidFill>
        <a:ln w="25400" cap="flat" cmpd="sng" algn="ctr">
          <a:solidFill>
            <a:srgbClr val="003F72">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latin typeface="Arial" panose="020B0604020202020204" pitchFamily="34" charset="0"/>
            <a:cs typeface="Arial" panose="020B0604020202020204" pitchFamily="34" charset="0"/>
          </a:endParaRPr>
        </a:p>
      </dsp:txBody>
      <dsp:txXfrm>
        <a:off x="8451912" y="1114425"/>
        <a:ext cx="553214" cy="939773"/>
      </dsp:txXfrm>
    </dsp:sp>
    <dsp:sp modelId="{EBA6BB4A-ED85-46DD-9F47-FB8285B60F4B}">
      <dsp:nvSpPr>
        <dsp:cNvPr id="0" name=""/>
        <dsp:cNvSpPr/>
      </dsp:nvSpPr>
      <dsp:spPr>
        <a:xfrm>
          <a:off x="9004554" y="2944139"/>
          <a:ext cx="1025271" cy="1188719"/>
        </a:xfrm>
        <a:prstGeom prst="downArrow">
          <a:avLst>
            <a:gd name="adj1" fmla="val 55000"/>
            <a:gd name="adj2" fmla="val 45000"/>
          </a:avLst>
        </a:prstGeom>
        <a:solidFill>
          <a:schemeClr val="bg1">
            <a:alpha val="90000"/>
          </a:schemeClr>
        </a:solidFill>
        <a:ln w="25400" cap="flat" cmpd="sng" algn="ctr">
          <a:solidFill>
            <a:srgbClr val="003F72">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latin typeface="Arial" panose="020B0604020202020204" pitchFamily="34" charset="0"/>
            <a:cs typeface="Arial" panose="020B0604020202020204" pitchFamily="34" charset="0"/>
          </a:endParaRPr>
        </a:p>
      </dsp:txBody>
      <dsp:txXfrm>
        <a:off x="9235240" y="2944139"/>
        <a:ext cx="563899" cy="934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B6A9B-2099-4509-9DB4-9354ECAEABB5}">
      <dsp:nvSpPr>
        <dsp:cNvPr id="0" name=""/>
        <dsp:cNvSpPr/>
      </dsp:nvSpPr>
      <dsp:spPr>
        <a:xfrm>
          <a:off x="0" y="281219"/>
          <a:ext cx="9144000" cy="1159200"/>
        </a:xfrm>
        <a:prstGeom prst="rect">
          <a:avLst/>
        </a:prstGeom>
        <a:solidFill>
          <a:srgbClr val="0083BE"/>
        </a:solidFill>
        <a:ln w="25400" cap="flat" cmpd="sng" algn="ctr">
          <a:solidFill>
            <a:srgbClr val="003F72"/>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Changes in income or net worth</a:t>
          </a:r>
        </a:p>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Changes in dependent status</a:t>
          </a:r>
        </a:p>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Fugitive felon status/incarceration</a:t>
          </a:r>
        </a:p>
      </dsp:txBody>
      <dsp:txXfrm>
        <a:off x="0" y="281219"/>
        <a:ext cx="9144000" cy="1159200"/>
      </dsp:txXfrm>
    </dsp:sp>
    <dsp:sp modelId="{617CAA81-93D5-4402-8EE7-EA320B4E6E09}">
      <dsp:nvSpPr>
        <dsp:cNvPr id="0" name=""/>
        <dsp:cNvSpPr/>
      </dsp:nvSpPr>
      <dsp:spPr>
        <a:xfrm>
          <a:off x="457200" y="45059"/>
          <a:ext cx="6400800" cy="472320"/>
        </a:xfrm>
        <a:prstGeom prst="roundRect">
          <a:avLst/>
        </a:prstGeom>
        <a:solidFill>
          <a:srgbClr val="4B50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Arial" panose="020B0604020202020204" pitchFamily="34" charset="0"/>
              <a:cs typeface="Arial" panose="020B0604020202020204" pitchFamily="34" charset="0"/>
            </a:rPr>
            <a:t>Pension</a:t>
          </a:r>
        </a:p>
      </dsp:txBody>
      <dsp:txXfrm>
        <a:off x="480257" y="68116"/>
        <a:ext cx="6354686" cy="426206"/>
      </dsp:txXfrm>
    </dsp:sp>
    <dsp:sp modelId="{7EA6A683-03EC-4E49-AD08-440AE7DF3AF2}">
      <dsp:nvSpPr>
        <dsp:cNvPr id="0" name=""/>
        <dsp:cNvSpPr/>
      </dsp:nvSpPr>
      <dsp:spPr>
        <a:xfrm>
          <a:off x="0" y="1762980"/>
          <a:ext cx="9144000" cy="1411200"/>
        </a:xfrm>
        <a:prstGeom prst="rect">
          <a:avLst/>
        </a:prstGeom>
        <a:solidFill>
          <a:srgbClr val="0083BE"/>
        </a:solidFill>
        <a:ln w="25400" cap="flat" cmpd="sng" algn="ctr">
          <a:solidFill>
            <a:srgbClr val="003F72"/>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Withdrawal from class</a:t>
          </a:r>
        </a:p>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Not attending class</a:t>
          </a:r>
        </a:p>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Class did not count toward graduation</a:t>
          </a:r>
        </a:p>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Change in active-duty status</a:t>
          </a:r>
        </a:p>
      </dsp:txBody>
      <dsp:txXfrm>
        <a:off x="0" y="1762980"/>
        <a:ext cx="9144000" cy="1411200"/>
      </dsp:txXfrm>
    </dsp:sp>
    <dsp:sp modelId="{BFED55E4-0A3E-461D-AE92-433EBD6E5E3F}">
      <dsp:nvSpPr>
        <dsp:cNvPr id="0" name=""/>
        <dsp:cNvSpPr/>
      </dsp:nvSpPr>
      <dsp:spPr>
        <a:xfrm>
          <a:off x="457200" y="1526820"/>
          <a:ext cx="6400800" cy="472320"/>
        </a:xfrm>
        <a:prstGeom prst="roundRect">
          <a:avLst/>
        </a:prstGeom>
        <a:solidFill>
          <a:srgbClr val="003F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Arial" panose="020B0604020202020204" pitchFamily="34" charset="0"/>
              <a:cs typeface="Arial" panose="020B0604020202020204" pitchFamily="34" charset="0"/>
            </a:rPr>
            <a:t>Education</a:t>
          </a:r>
        </a:p>
      </dsp:txBody>
      <dsp:txXfrm>
        <a:off x="480257" y="1549877"/>
        <a:ext cx="6354686" cy="426206"/>
      </dsp:txXfrm>
    </dsp:sp>
    <dsp:sp modelId="{1D7E07CA-8D60-40BD-A1FA-C0B28B68592D}">
      <dsp:nvSpPr>
        <dsp:cNvPr id="0" name=""/>
        <dsp:cNvSpPr/>
      </dsp:nvSpPr>
      <dsp:spPr>
        <a:xfrm>
          <a:off x="0" y="3526366"/>
          <a:ext cx="9144000" cy="1411200"/>
        </a:xfrm>
        <a:prstGeom prst="rect">
          <a:avLst/>
        </a:prstGeom>
        <a:solidFill>
          <a:srgbClr val="0083BE"/>
        </a:solidFill>
        <a:ln w="25400" cap="flat" cmpd="sng" algn="ctr">
          <a:solidFill>
            <a:srgbClr val="003F72"/>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Active-duty time</a:t>
          </a:r>
        </a:p>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Drill pay days</a:t>
          </a:r>
        </a:p>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Changes in dependent status</a:t>
          </a:r>
        </a:p>
        <a:p>
          <a:pPr marL="171450" lvl="1" indent="-171450" algn="l" defTabSz="711200">
            <a:lnSpc>
              <a:spcPct val="90000"/>
            </a:lnSpc>
            <a:spcBef>
              <a:spcPct val="0"/>
            </a:spcBef>
            <a:spcAft>
              <a:spcPct val="15000"/>
            </a:spcAft>
            <a:buChar char="•"/>
          </a:pPr>
          <a:r>
            <a:rPr lang="en-US" sz="1600" b="0" kern="1200" dirty="0">
              <a:solidFill>
                <a:schemeClr val="bg1"/>
              </a:solidFill>
              <a:latin typeface="Arial" panose="020B0604020202020204" pitchFamily="34" charset="0"/>
              <a:cs typeface="Arial" panose="020B0604020202020204" pitchFamily="34" charset="0"/>
            </a:rPr>
            <a:t>Fugitive felon status/incarceration</a:t>
          </a:r>
        </a:p>
      </dsp:txBody>
      <dsp:txXfrm>
        <a:off x="0" y="3526366"/>
        <a:ext cx="9144000" cy="1411200"/>
      </dsp:txXfrm>
    </dsp:sp>
    <dsp:sp modelId="{97E64267-A61A-4F28-9EE9-39431D55F231}">
      <dsp:nvSpPr>
        <dsp:cNvPr id="0" name=""/>
        <dsp:cNvSpPr/>
      </dsp:nvSpPr>
      <dsp:spPr>
        <a:xfrm>
          <a:off x="457200" y="3260580"/>
          <a:ext cx="6400800" cy="472320"/>
        </a:xfrm>
        <a:prstGeom prst="roundRect">
          <a:avLst/>
        </a:prstGeom>
        <a:solidFill>
          <a:srgbClr val="7724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Arial" panose="020B0604020202020204" pitchFamily="34" charset="0"/>
              <a:cs typeface="Arial" panose="020B0604020202020204" pitchFamily="34" charset="0"/>
            </a:rPr>
            <a:t>Compensation</a:t>
          </a:r>
        </a:p>
      </dsp:txBody>
      <dsp:txXfrm>
        <a:off x="480257" y="3283637"/>
        <a:ext cx="635468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5DF96-75B3-4495-99BF-AD8FE6ADCBE4}">
      <dsp:nvSpPr>
        <dsp:cNvPr id="0" name=""/>
        <dsp:cNvSpPr/>
      </dsp:nvSpPr>
      <dsp:spPr>
        <a:xfrm>
          <a:off x="1948813" y="0"/>
          <a:ext cx="3291842" cy="1242851"/>
        </a:xfrm>
        <a:prstGeom prst="rightArrow">
          <a:avLst/>
        </a:prstGeom>
        <a:solidFill>
          <a:srgbClr val="0083B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  </a:t>
          </a:r>
          <a:r>
            <a:rPr lang="en-US" sz="1600" b="1" kern="1200" dirty="0">
              <a:solidFill>
                <a:schemeClr val="bg1"/>
              </a:solidFill>
              <a:latin typeface="Arial" panose="020B0604020202020204" pitchFamily="34" charset="0"/>
              <a:cs typeface="Arial" panose="020B0604020202020204" pitchFamily="34" charset="0"/>
            </a:rPr>
            <a:t>DMC Sends 1</a:t>
          </a:r>
          <a:r>
            <a:rPr lang="en-US" sz="1600" b="1" kern="1200" baseline="30000" dirty="0">
              <a:solidFill>
                <a:schemeClr val="bg1"/>
              </a:solidFill>
              <a:latin typeface="Arial" panose="020B0604020202020204" pitchFamily="34" charset="0"/>
              <a:cs typeface="Arial" panose="020B0604020202020204" pitchFamily="34" charset="0"/>
            </a:rPr>
            <a:t>st</a:t>
          </a:r>
          <a:r>
            <a:rPr lang="en-US" sz="1600" b="1" kern="1200" dirty="0">
              <a:solidFill>
                <a:schemeClr val="bg1"/>
              </a:solidFill>
              <a:latin typeface="Arial" panose="020B0604020202020204" pitchFamily="34" charset="0"/>
              <a:cs typeface="Arial" panose="020B0604020202020204" pitchFamily="34" charset="0"/>
            </a:rPr>
            <a:t> Letter</a:t>
          </a:r>
        </a:p>
      </dsp:txBody>
      <dsp:txXfrm>
        <a:off x="1985215" y="36402"/>
        <a:ext cx="2638308" cy="1170047"/>
      </dsp:txXfrm>
    </dsp:sp>
    <dsp:sp modelId="{0EEBCBA5-A230-4711-A159-145967129E5D}">
      <dsp:nvSpPr>
        <dsp:cNvPr id="0" name=""/>
        <dsp:cNvSpPr/>
      </dsp:nvSpPr>
      <dsp:spPr>
        <a:xfrm>
          <a:off x="2413003" y="1449993"/>
          <a:ext cx="3474742" cy="1242851"/>
        </a:xfrm>
        <a:prstGeom prst="rightArrow">
          <a:avLst/>
        </a:prstGeom>
        <a:solidFill>
          <a:srgbClr val="4B505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      </a:t>
          </a:r>
          <a:r>
            <a:rPr lang="en-US" sz="1600" b="1" kern="1200" dirty="0">
              <a:solidFill>
                <a:schemeClr val="bg1"/>
              </a:solidFill>
              <a:latin typeface="Arial" panose="020B0604020202020204" pitchFamily="34" charset="0"/>
              <a:cs typeface="Arial" panose="020B0604020202020204" pitchFamily="34" charset="0"/>
            </a:rPr>
            <a:t>DMC Sends 2nd Letter</a:t>
          </a:r>
        </a:p>
      </dsp:txBody>
      <dsp:txXfrm>
        <a:off x="2449405" y="1486395"/>
        <a:ext cx="2704900" cy="1170047"/>
      </dsp:txXfrm>
    </dsp:sp>
    <dsp:sp modelId="{65150699-9B0A-4CE0-9B62-5AE386CF3A09}">
      <dsp:nvSpPr>
        <dsp:cNvPr id="0" name=""/>
        <dsp:cNvSpPr/>
      </dsp:nvSpPr>
      <dsp:spPr>
        <a:xfrm>
          <a:off x="3235840" y="2899987"/>
          <a:ext cx="3255248" cy="1242851"/>
        </a:xfrm>
        <a:prstGeom prst="rightArrow">
          <a:avLst/>
        </a:prstGeom>
        <a:solidFill>
          <a:srgbClr val="003F7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      </a:t>
          </a:r>
          <a:r>
            <a:rPr lang="en-US" sz="1600" b="1" kern="1200" dirty="0">
              <a:solidFill>
                <a:schemeClr val="bg1"/>
              </a:solidFill>
              <a:latin typeface="Arial" panose="020B0604020202020204" pitchFamily="34" charset="0"/>
              <a:cs typeface="Arial" panose="020B0604020202020204" pitchFamily="34" charset="0"/>
            </a:rPr>
            <a:t>DMC Sends 3</a:t>
          </a:r>
          <a:r>
            <a:rPr lang="en-US" sz="1600" b="1" kern="1200" baseline="30000" dirty="0">
              <a:solidFill>
                <a:schemeClr val="bg1"/>
              </a:solidFill>
              <a:latin typeface="Arial" panose="020B0604020202020204" pitchFamily="34" charset="0"/>
              <a:cs typeface="Arial" panose="020B0604020202020204" pitchFamily="34" charset="0"/>
            </a:rPr>
            <a:t>rd</a:t>
          </a:r>
          <a:r>
            <a:rPr lang="en-US" sz="1600" b="1" kern="1200" dirty="0">
              <a:solidFill>
                <a:schemeClr val="bg1"/>
              </a:solidFill>
              <a:latin typeface="Arial" panose="020B0604020202020204" pitchFamily="34" charset="0"/>
              <a:cs typeface="Arial" panose="020B0604020202020204" pitchFamily="34" charset="0"/>
            </a:rPr>
            <a:t> Letter</a:t>
          </a:r>
        </a:p>
      </dsp:txBody>
      <dsp:txXfrm>
        <a:off x="3272242" y="2936389"/>
        <a:ext cx="2529436" cy="1170047"/>
      </dsp:txXfrm>
    </dsp:sp>
    <dsp:sp modelId="{C0AAB607-D039-4B05-A155-89F704918220}">
      <dsp:nvSpPr>
        <dsp:cNvPr id="0" name=""/>
        <dsp:cNvSpPr/>
      </dsp:nvSpPr>
      <dsp:spPr>
        <a:xfrm>
          <a:off x="3153825" y="945218"/>
          <a:ext cx="1097283" cy="80785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rgbClr val="003F72">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30 or 90 days</a:t>
          </a:r>
        </a:p>
      </dsp:txBody>
      <dsp:txXfrm>
        <a:off x="3400714" y="945218"/>
        <a:ext cx="603505" cy="607909"/>
      </dsp:txXfrm>
    </dsp:sp>
    <dsp:sp modelId="{25B8808E-253A-4487-8196-76926395FDA1}">
      <dsp:nvSpPr>
        <dsp:cNvPr id="0" name=""/>
        <dsp:cNvSpPr/>
      </dsp:nvSpPr>
      <dsp:spPr>
        <a:xfrm>
          <a:off x="3586743" y="2403875"/>
          <a:ext cx="1097283" cy="80785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rgbClr val="003F72">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30 days</a:t>
          </a:r>
        </a:p>
      </dsp:txBody>
      <dsp:txXfrm>
        <a:off x="3833632" y="2403875"/>
        <a:ext cx="603505" cy="607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F28F5-DD75-4B2A-9029-1FA10C4E79AC}">
      <dsp:nvSpPr>
        <dsp:cNvPr id="0" name=""/>
        <dsp:cNvSpPr/>
      </dsp:nvSpPr>
      <dsp:spPr>
        <a:xfrm>
          <a:off x="0" y="2296342"/>
          <a:ext cx="2870989" cy="997363"/>
        </a:xfrm>
        <a:prstGeom prst="roundRect">
          <a:avLst>
            <a:gd name="adj" fmla="val 10000"/>
          </a:avLst>
        </a:prstGeom>
        <a:solidFill>
          <a:srgbClr val="0083BE"/>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rial" panose="020B0604020202020204" pitchFamily="34" charset="0"/>
              <a:cs typeface="Arial" panose="020B0604020202020204" pitchFamily="34" charset="0"/>
            </a:rPr>
            <a:t>DMC sends Debt Notice(s</a:t>
          </a:r>
          <a:r>
            <a:rPr lang="en-US" sz="2800" b="0" kern="1200" dirty="0">
              <a:solidFill>
                <a:schemeClr val="bg1"/>
              </a:solidFill>
              <a:latin typeface="Arial" panose="020B0604020202020204" pitchFamily="34" charset="0"/>
              <a:cs typeface="Arial" panose="020B0604020202020204" pitchFamily="34" charset="0"/>
            </a:rPr>
            <a:t>)</a:t>
          </a:r>
        </a:p>
      </dsp:txBody>
      <dsp:txXfrm>
        <a:off x="29212" y="2325554"/>
        <a:ext cx="2812565" cy="938939"/>
      </dsp:txXfrm>
    </dsp:sp>
    <dsp:sp modelId="{1B50B4DC-9C8B-43E0-8776-B0B34470C5B3}">
      <dsp:nvSpPr>
        <dsp:cNvPr id="0" name=""/>
        <dsp:cNvSpPr/>
      </dsp:nvSpPr>
      <dsp:spPr>
        <a:xfrm rot="18820346">
          <a:off x="2689463" y="2355648"/>
          <a:ext cx="1173160" cy="30204"/>
        </a:xfrm>
        <a:custGeom>
          <a:avLst/>
          <a:gdLst/>
          <a:ahLst/>
          <a:cxnLst/>
          <a:rect l="0" t="0" r="0" b="0"/>
          <a:pathLst>
            <a:path>
              <a:moveTo>
                <a:pt x="0" y="15102"/>
              </a:moveTo>
              <a:lnTo>
                <a:pt x="1173160" y="15102"/>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46714" y="2341422"/>
        <a:ext cx="58658" cy="58658"/>
      </dsp:txXfrm>
    </dsp:sp>
    <dsp:sp modelId="{829AA321-FB1E-4EDC-88F3-7E1170D562C1}">
      <dsp:nvSpPr>
        <dsp:cNvPr id="0" name=""/>
        <dsp:cNvSpPr/>
      </dsp:nvSpPr>
      <dsp:spPr>
        <a:xfrm>
          <a:off x="3681097" y="1447796"/>
          <a:ext cx="1994726" cy="997363"/>
        </a:xfrm>
        <a:prstGeom prst="roundRect">
          <a:avLst>
            <a:gd name="adj" fmla="val 10000"/>
          </a:avLst>
        </a:prstGeom>
        <a:solidFill>
          <a:srgbClr val="0F4887"/>
        </a:solidFill>
        <a:ln w="25400" cap="flat" cmpd="sng" algn="ctr">
          <a:solidFill>
            <a:srgbClr val="0F48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Contact DMC</a:t>
          </a:r>
        </a:p>
      </dsp:txBody>
      <dsp:txXfrm>
        <a:off x="3710309" y="1477008"/>
        <a:ext cx="1936302" cy="938939"/>
      </dsp:txXfrm>
    </dsp:sp>
    <dsp:sp modelId="{9123D7EE-9832-488D-868B-2C2C5D5448BA}">
      <dsp:nvSpPr>
        <dsp:cNvPr id="0" name=""/>
        <dsp:cNvSpPr/>
      </dsp:nvSpPr>
      <dsp:spPr>
        <a:xfrm rot="21555689">
          <a:off x="5675790" y="1926154"/>
          <a:ext cx="810175" cy="30204"/>
        </a:xfrm>
        <a:prstGeom prst="rightArrow">
          <a:avLst/>
        </a:pr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60623" y="1921002"/>
        <a:ext cx="40508" cy="40508"/>
      </dsp:txXfrm>
    </dsp:sp>
    <dsp:sp modelId="{FF05890C-2D59-4F7C-810B-F984699DFF9A}">
      <dsp:nvSpPr>
        <dsp:cNvPr id="0" name=""/>
        <dsp:cNvSpPr/>
      </dsp:nvSpPr>
      <dsp:spPr>
        <a:xfrm>
          <a:off x="6485932" y="400495"/>
          <a:ext cx="3938227" cy="3071080"/>
        </a:xfrm>
        <a:prstGeom prst="roundRect">
          <a:avLst>
            <a:gd name="adj" fmla="val 10000"/>
          </a:avLst>
        </a:prstGeom>
        <a:solidFill>
          <a:srgbClr val="0F4887"/>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ts val="756"/>
            </a:spcAft>
            <a:buNone/>
          </a:pPr>
          <a:r>
            <a:rPr lang="en-US" sz="2400" b="1" kern="1200" dirty="0">
              <a:solidFill>
                <a:schemeClr val="bg1"/>
              </a:solidFill>
              <a:latin typeface="+mj-lt"/>
              <a:sym typeface="Wingdings"/>
            </a:rPr>
            <a:t>Relief and Resolution:</a:t>
          </a:r>
          <a:br>
            <a:rPr lang="en-US" sz="2000" b="1" kern="1200" dirty="0">
              <a:solidFill>
                <a:schemeClr val="bg1"/>
              </a:solidFill>
              <a:latin typeface="+mj-lt"/>
              <a:sym typeface="Wingdings"/>
            </a:rPr>
          </a:br>
          <a:r>
            <a:rPr lang="en-US" sz="2000" b="1" kern="1200" dirty="0">
              <a:solidFill>
                <a:schemeClr val="bg1"/>
              </a:solidFill>
              <a:latin typeface="+mj-lt"/>
              <a:sym typeface="Wingdings"/>
            </a:rPr>
            <a:t> </a:t>
          </a:r>
          <a:r>
            <a:rPr lang="en-US" sz="1800" b="1" kern="1200" dirty="0">
              <a:solidFill>
                <a:schemeClr val="bg1"/>
              </a:solidFill>
              <a:latin typeface="Arial" panose="020B0604020202020204" pitchFamily="34" charset="0"/>
              <a:cs typeface="Arial" panose="020B0604020202020204" pitchFamily="34" charset="0"/>
            </a:rPr>
            <a:t>Pay In Full</a:t>
          </a:r>
        </a:p>
        <a:p>
          <a:pPr marL="0" lvl="0" indent="0" algn="l" defTabSz="1066800">
            <a:lnSpc>
              <a:spcPct val="90000"/>
            </a:lnSpc>
            <a:spcBef>
              <a:spcPct val="0"/>
            </a:spcBef>
            <a:spcAft>
              <a:spcPts val="756"/>
            </a:spcAft>
            <a:buNone/>
          </a:pPr>
          <a:r>
            <a:rPr lang="en-US" sz="1800" b="1" kern="1200" dirty="0">
              <a:solidFill>
                <a:schemeClr val="bg1"/>
              </a:solidFill>
              <a:latin typeface="Arial" panose="020B0604020202020204" pitchFamily="34" charset="0"/>
              <a:cs typeface="Arial" panose="020B0604020202020204" pitchFamily="34" charset="0"/>
              <a:sym typeface="Wingdings"/>
            </a:rPr>
            <a:t> </a:t>
          </a:r>
          <a:r>
            <a:rPr lang="en-US" sz="1800" b="1" kern="1200" dirty="0">
              <a:solidFill>
                <a:schemeClr val="bg1"/>
              </a:solidFill>
              <a:latin typeface="Arial" panose="020B0604020202020204" pitchFamily="34" charset="0"/>
              <a:cs typeface="Arial" panose="020B0604020202020204" pitchFamily="34" charset="0"/>
            </a:rPr>
            <a:t>Reduced Benefit Offset</a:t>
          </a:r>
        </a:p>
        <a:p>
          <a:pPr marL="0" lvl="0" indent="0" algn="l" defTabSz="1066800">
            <a:lnSpc>
              <a:spcPct val="90000"/>
            </a:lnSpc>
            <a:spcBef>
              <a:spcPct val="0"/>
            </a:spcBef>
            <a:spcAft>
              <a:spcPts val="756"/>
            </a:spcAft>
            <a:buNone/>
          </a:pPr>
          <a:r>
            <a:rPr lang="en-US" sz="1800" b="1" kern="1200" dirty="0">
              <a:solidFill>
                <a:schemeClr val="bg1"/>
              </a:solidFill>
              <a:latin typeface="Arial" panose="020B0604020202020204" pitchFamily="34" charset="0"/>
              <a:cs typeface="Arial" panose="020B0604020202020204" pitchFamily="34" charset="0"/>
              <a:sym typeface="Wingdings"/>
            </a:rPr>
            <a:t> </a:t>
          </a:r>
          <a:r>
            <a:rPr lang="en-US" sz="1800" b="1" kern="1200" dirty="0">
              <a:solidFill>
                <a:schemeClr val="bg1"/>
              </a:solidFill>
              <a:latin typeface="Arial" panose="020B0604020202020204" pitchFamily="34" charset="0"/>
              <a:cs typeface="Arial" panose="020B0604020202020204" pitchFamily="34" charset="0"/>
            </a:rPr>
            <a:t>Payment plan</a:t>
          </a:r>
        </a:p>
        <a:p>
          <a:pPr marL="0" lvl="0" indent="0" algn="l" defTabSz="1066800">
            <a:lnSpc>
              <a:spcPct val="100000"/>
            </a:lnSpc>
            <a:spcBef>
              <a:spcPct val="0"/>
            </a:spcBef>
            <a:spcAft>
              <a:spcPts val="756"/>
            </a:spcAft>
            <a:buNone/>
          </a:pPr>
          <a:r>
            <a:rPr lang="en-US" sz="1800" b="1" kern="1200" dirty="0">
              <a:solidFill>
                <a:schemeClr val="bg1"/>
              </a:solidFill>
              <a:latin typeface="Arial" panose="020B0604020202020204" pitchFamily="34" charset="0"/>
              <a:cs typeface="Arial" panose="020B0604020202020204" pitchFamily="34" charset="0"/>
              <a:sym typeface="Wingdings"/>
            </a:rPr>
            <a:t> </a:t>
          </a:r>
          <a:r>
            <a:rPr lang="en-US" sz="1800" b="1" kern="1200" dirty="0">
              <a:solidFill>
                <a:schemeClr val="bg1"/>
              </a:solidFill>
              <a:latin typeface="Arial" panose="020B0604020202020204" pitchFamily="34" charset="0"/>
              <a:cs typeface="Arial" panose="020B0604020202020204" pitchFamily="34" charset="0"/>
            </a:rPr>
            <a:t>Compromise</a:t>
          </a:r>
        </a:p>
        <a:p>
          <a:pPr marL="0" lvl="0" indent="0" algn="l" defTabSz="1066800">
            <a:lnSpc>
              <a:spcPct val="90000"/>
            </a:lnSpc>
            <a:spcBef>
              <a:spcPct val="0"/>
            </a:spcBef>
            <a:spcAft>
              <a:spcPts val="756"/>
            </a:spcAft>
            <a:buNone/>
          </a:pPr>
          <a:r>
            <a:rPr lang="en-US" sz="1800" b="1" kern="1200" dirty="0">
              <a:solidFill>
                <a:schemeClr val="bg1"/>
              </a:solidFill>
              <a:latin typeface="Arial" panose="020B0604020202020204" pitchFamily="34" charset="0"/>
              <a:cs typeface="Arial" panose="020B0604020202020204" pitchFamily="34" charset="0"/>
              <a:sym typeface="Wingdings"/>
            </a:rPr>
            <a:t> </a:t>
          </a:r>
          <a:r>
            <a:rPr lang="en-US" sz="1800" b="1" kern="1200" dirty="0">
              <a:solidFill>
                <a:schemeClr val="bg1"/>
              </a:solidFill>
              <a:latin typeface="Arial" panose="020B0604020202020204" pitchFamily="34" charset="0"/>
              <a:cs typeface="Arial" panose="020B0604020202020204" pitchFamily="34" charset="0"/>
            </a:rPr>
            <a:t>Waiver/Waiver Reconsideration</a:t>
          </a:r>
        </a:p>
        <a:p>
          <a:pPr marL="0" lvl="0" indent="0" algn="l" defTabSz="1066800">
            <a:lnSpc>
              <a:spcPct val="90000"/>
            </a:lnSpc>
            <a:spcBef>
              <a:spcPct val="0"/>
            </a:spcBef>
            <a:spcAft>
              <a:spcPts val="756"/>
            </a:spcAft>
            <a:buNone/>
          </a:pPr>
          <a:r>
            <a:rPr lang="en-US" sz="1800" b="1" kern="1200" dirty="0">
              <a:solidFill>
                <a:schemeClr val="bg1"/>
              </a:solidFill>
              <a:latin typeface="Arial" panose="020B0604020202020204" pitchFamily="34" charset="0"/>
              <a:cs typeface="Arial" panose="020B0604020202020204" pitchFamily="34" charset="0"/>
              <a:sym typeface="Wingdings"/>
            </a:rPr>
            <a:t> </a:t>
          </a:r>
          <a:r>
            <a:rPr lang="en-US" sz="1800" b="1" kern="1200" dirty="0">
              <a:solidFill>
                <a:schemeClr val="bg1"/>
              </a:solidFill>
              <a:latin typeface="Arial" panose="020B0604020202020204" pitchFamily="34" charset="0"/>
              <a:cs typeface="Arial" panose="020B0604020202020204" pitchFamily="34" charset="0"/>
            </a:rPr>
            <a:t>Dispute</a:t>
          </a:r>
        </a:p>
        <a:p>
          <a:pPr marL="0" lvl="0" indent="0" algn="l" defTabSz="1066800">
            <a:lnSpc>
              <a:spcPct val="90000"/>
            </a:lnSpc>
            <a:spcBef>
              <a:spcPct val="0"/>
            </a:spcBef>
            <a:spcAft>
              <a:spcPts val="756"/>
            </a:spcAft>
            <a:buNone/>
          </a:pPr>
          <a:r>
            <a:rPr lang="en-US" sz="1800" b="1" kern="1200" dirty="0">
              <a:solidFill>
                <a:schemeClr val="bg1"/>
              </a:solidFill>
              <a:latin typeface="Arial" panose="020B0604020202020204" pitchFamily="34" charset="0"/>
              <a:cs typeface="Arial" panose="020B0604020202020204" pitchFamily="34" charset="0"/>
              <a:sym typeface="Wingdings"/>
            </a:rPr>
            <a:t> </a:t>
          </a:r>
          <a:r>
            <a:rPr lang="en-US" sz="1800" b="1" kern="1200" dirty="0">
              <a:solidFill>
                <a:schemeClr val="bg1"/>
              </a:solidFill>
              <a:latin typeface="Arial" panose="020B0604020202020204" pitchFamily="34" charset="0"/>
              <a:cs typeface="Arial" panose="020B0604020202020204" pitchFamily="34" charset="0"/>
            </a:rPr>
            <a:t>Temporary Suspension</a:t>
          </a:r>
        </a:p>
      </dsp:txBody>
      <dsp:txXfrm>
        <a:off x="6575881" y="490444"/>
        <a:ext cx="3758329" cy="2891182"/>
      </dsp:txXfrm>
    </dsp:sp>
    <dsp:sp modelId="{388B554B-88BD-4BD1-9401-C2AC50BAE570}">
      <dsp:nvSpPr>
        <dsp:cNvPr id="0" name=""/>
        <dsp:cNvSpPr/>
      </dsp:nvSpPr>
      <dsp:spPr>
        <a:xfrm rot="3936899">
          <a:off x="2294965" y="3673479"/>
          <a:ext cx="1962155" cy="30204"/>
        </a:xfrm>
        <a:custGeom>
          <a:avLst/>
          <a:gdLst/>
          <a:ahLst/>
          <a:cxnLst/>
          <a:rect l="0" t="0" r="0" b="0"/>
          <a:pathLst>
            <a:path>
              <a:moveTo>
                <a:pt x="0" y="15102"/>
              </a:moveTo>
              <a:lnTo>
                <a:pt x="1962155" y="15102"/>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226989" y="3639528"/>
        <a:ext cx="98107" cy="98107"/>
      </dsp:txXfrm>
    </dsp:sp>
    <dsp:sp modelId="{9955E368-6651-4239-9AEF-6573DF21053F}">
      <dsp:nvSpPr>
        <dsp:cNvPr id="0" name=""/>
        <dsp:cNvSpPr/>
      </dsp:nvSpPr>
      <dsp:spPr>
        <a:xfrm>
          <a:off x="3681097" y="4083457"/>
          <a:ext cx="2103119" cy="997363"/>
        </a:xfrm>
        <a:prstGeom prst="roundRect">
          <a:avLst>
            <a:gd name="adj" fmla="val 10000"/>
          </a:avLst>
        </a:prstGeom>
        <a:solidFill>
          <a:srgbClr val="772432"/>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No Action/ Payment</a:t>
          </a:r>
        </a:p>
      </dsp:txBody>
      <dsp:txXfrm>
        <a:off x="3710309" y="4112669"/>
        <a:ext cx="2044695" cy="938939"/>
      </dsp:txXfrm>
    </dsp:sp>
    <dsp:sp modelId="{26A4A7FB-FEF4-4865-ACA4-52581C7E721B}">
      <dsp:nvSpPr>
        <dsp:cNvPr id="0" name=""/>
        <dsp:cNvSpPr/>
      </dsp:nvSpPr>
      <dsp:spPr>
        <a:xfrm rot="20970">
          <a:off x="5784209" y="4569470"/>
          <a:ext cx="797905" cy="30204"/>
        </a:xfrm>
        <a:prstGeom prst="rightArrow">
          <a:avLst/>
        </a:pr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63214" y="4564625"/>
        <a:ext cx="39895" cy="39895"/>
      </dsp:txXfrm>
    </dsp:sp>
    <dsp:sp modelId="{623EBB62-10BD-4BCC-92D9-11EA755E8CEF}">
      <dsp:nvSpPr>
        <dsp:cNvPr id="0" name=""/>
        <dsp:cNvSpPr/>
      </dsp:nvSpPr>
      <dsp:spPr>
        <a:xfrm>
          <a:off x="6582107" y="3630914"/>
          <a:ext cx="3111513" cy="1912184"/>
        </a:xfrm>
        <a:prstGeom prst="roundRect">
          <a:avLst>
            <a:gd name="adj" fmla="val 10000"/>
          </a:avLst>
        </a:prstGeom>
        <a:solidFill>
          <a:srgbClr val="772432"/>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endParaRPr lang="en-US" sz="1800" b="1" kern="1200" dirty="0">
            <a:solidFill>
              <a:schemeClr val="bg1"/>
            </a:solidFill>
            <a:latin typeface="+mj-lt"/>
            <a:cs typeface="Arial" panose="020B0604020202020204" pitchFamily="34" charset="0"/>
            <a:sym typeface="Wingdings"/>
          </a:endParaRPr>
        </a:p>
        <a:p>
          <a:pPr marL="0" lvl="0" indent="0" algn="l" defTabSz="800100">
            <a:lnSpc>
              <a:spcPct val="90000"/>
            </a:lnSpc>
            <a:spcBef>
              <a:spcPct val="0"/>
            </a:spcBef>
            <a:spcAft>
              <a:spcPct val="35000"/>
            </a:spcAft>
            <a:buFont typeface="Arial" panose="020B0604020202020204" pitchFamily="34" charset="0"/>
            <a:buNone/>
          </a:pPr>
          <a:r>
            <a:rPr lang="en-US" sz="1800" b="1" kern="1200" dirty="0">
              <a:solidFill>
                <a:schemeClr val="bg1"/>
              </a:solidFill>
              <a:latin typeface="+mj-lt"/>
              <a:cs typeface="Arial" panose="020B0604020202020204" pitchFamily="34" charset="0"/>
              <a:sym typeface="Wingdings"/>
            </a:rPr>
            <a:t> </a:t>
          </a:r>
          <a:r>
            <a:rPr lang="en-US" sz="1800" b="1" kern="1200" dirty="0">
              <a:solidFill>
                <a:schemeClr val="bg1"/>
              </a:solidFill>
              <a:latin typeface="Arial" panose="020B0604020202020204" pitchFamily="34" charset="0"/>
              <a:cs typeface="Arial" panose="020B0604020202020204" pitchFamily="34" charset="0"/>
            </a:rPr>
            <a:t>Benefits offset in Full</a:t>
          </a:r>
        </a:p>
        <a:p>
          <a:pPr marL="0" lvl="0" indent="0" algn="l"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sym typeface="Wingdings"/>
            </a:rPr>
            <a:t> </a:t>
          </a:r>
          <a:r>
            <a:rPr lang="en-US" sz="1800" b="1" kern="1200" dirty="0">
              <a:solidFill>
                <a:schemeClr val="bg1"/>
              </a:solidFill>
              <a:latin typeface="Arial" panose="020B0604020202020204" pitchFamily="34" charset="0"/>
              <a:cs typeface="Arial" panose="020B0604020202020204" pitchFamily="34" charset="0"/>
            </a:rPr>
            <a:t>Referral to:</a:t>
          </a:r>
        </a:p>
        <a:p>
          <a:pPr marL="0" lvl="0" indent="0" algn="l"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  - TOP</a:t>
          </a:r>
        </a:p>
        <a:p>
          <a:pPr marL="0" lvl="0" indent="0" algn="l"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  - Cross-Servicing</a:t>
          </a:r>
          <a:endParaRPr lang="en-US" sz="1800" b="1"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b="1" kern="1200" dirty="0">
              <a:solidFill>
                <a:srgbClr val="002060"/>
              </a:solidFill>
              <a:latin typeface="Arial" panose="020B0604020202020204" pitchFamily="34" charset="0"/>
              <a:cs typeface="Arial" panose="020B0604020202020204" pitchFamily="34" charset="0"/>
            </a:rPr>
            <a:t>              </a:t>
          </a:r>
          <a:r>
            <a:rPr lang="en-US" sz="1800" b="1" kern="1200" dirty="0">
              <a:latin typeface="Arial" panose="020B0604020202020204" pitchFamily="34" charset="0"/>
              <a:cs typeface="Arial" panose="020B0604020202020204" pitchFamily="34" charset="0"/>
            </a:rPr>
            <a:t>                                                               </a:t>
          </a:r>
        </a:p>
      </dsp:txBody>
      <dsp:txXfrm>
        <a:off x="6638113" y="3686920"/>
        <a:ext cx="2999501" cy="180017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C57D5-2359-4425-9D10-50A823E8C50C}" type="datetimeFigureOut">
              <a:rPr lang="en-US" smtClean="0"/>
              <a:t>04/17/2026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E0A26-98D6-4E98-BFFA-93DCFCF4F8D5}" type="slidenum">
              <a:rPr lang="en-US" smtClean="0"/>
              <a:t>‹#›</a:t>
            </a:fld>
            <a:endParaRPr lang="en-US" dirty="0"/>
          </a:p>
        </p:txBody>
      </p:sp>
    </p:spTree>
    <p:extLst>
      <p:ext uri="{BB962C8B-B14F-4D97-AF65-F5344CB8AC3E}">
        <p14:creationId xmlns:p14="http://schemas.microsoft.com/office/powerpoint/2010/main" val="374537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a:t>
            </a:fld>
            <a:endParaRPr lang="en-US" dirty="0"/>
          </a:p>
        </p:txBody>
      </p:sp>
    </p:spTree>
    <p:extLst>
      <p:ext uri="{BB962C8B-B14F-4D97-AF65-F5344CB8AC3E}">
        <p14:creationId xmlns:p14="http://schemas.microsoft.com/office/powerpoint/2010/main" val="19688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3F31C-C73D-FC89-EEB8-DA768B575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45983-CA17-69C8-3B31-B394E81B5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FD687-8AFF-1274-538A-9BC25212AB6D}"/>
              </a:ext>
            </a:extLst>
          </p:cNvPr>
          <p:cNvSpPr>
            <a:spLocks noGrp="1"/>
          </p:cNvSpPr>
          <p:nvPr>
            <p:ph type="body" idx="1"/>
          </p:nvPr>
        </p:nvSpPr>
        <p:spPr/>
        <p:txBody>
          <a:bodyPr/>
          <a:lstStyle/>
          <a:p>
            <a:pPr marL="0" marR="0"/>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D0104EFB-BED8-D7B3-B517-E00B563CCC0E}"/>
              </a:ext>
            </a:extLst>
          </p:cNvPr>
          <p:cNvSpPr>
            <a:spLocks noGrp="1"/>
          </p:cNvSpPr>
          <p:nvPr>
            <p:ph type="sldNum" sz="quarter" idx="5"/>
          </p:nvPr>
        </p:nvSpPr>
        <p:spPr/>
        <p:txBody>
          <a:bodyPr/>
          <a:lstStyle/>
          <a:p>
            <a:fld id="{A49E0A26-98D6-4E98-BFFA-93DCFCF4F8D5}" type="slidenum">
              <a:rPr lang="en-US" smtClean="0"/>
              <a:t>10</a:t>
            </a:fld>
            <a:endParaRPr lang="en-US" dirty="0"/>
          </a:p>
        </p:txBody>
      </p:sp>
    </p:spTree>
    <p:extLst>
      <p:ext uri="{BB962C8B-B14F-4D97-AF65-F5344CB8AC3E}">
        <p14:creationId xmlns:p14="http://schemas.microsoft.com/office/powerpoint/2010/main" val="205250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E0A26-98D6-4E98-BFFA-93DCFCF4F8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1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0E42D-FBD4-2F1E-8200-8C8652A6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AD868-B2A9-5D11-1790-34241EA2FD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EBA6F80-F37C-5FF3-A9D0-6D3DD64CAB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b="1" dirty="0"/>
          </a:p>
          <a:p>
            <a:endParaRPr lang="en-US" dirty="0"/>
          </a:p>
        </p:txBody>
      </p:sp>
      <p:sp>
        <p:nvSpPr>
          <p:cNvPr id="4" name="Slide Number Placeholder 3">
            <a:extLst>
              <a:ext uri="{FF2B5EF4-FFF2-40B4-BE49-F238E27FC236}">
                <a16:creationId xmlns:a16="http://schemas.microsoft.com/office/drawing/2014/main" id="{CCAE325F-9B23-E374-2DC5-D649ADCB2A1B}"/>
              </a:ext>
            </a:extLst>
          </p:cNvPr>
          <p:cNvSpPr>
            <a:spLocks noGrp="1"/>
          </p:cNvSpPr>
          <p:nvPr>
            <p:ph type="sldNum" sz="quarter" idx="5"/>
          </p:nvPr>
        </p:nvSpPr>
        <p:spPr/>
        <p:txBody>
          <a:bodyPr/>
          <a:lstStyle/>
          <a:p>
            <a:fld id="{A49E0A26-98D6-4E98-BFFA-93DCFCF4F8D5}" type="slidenum">
              <a:rPr lang="en-US" smtClean="0"/>
              <a:t>12</a:t>
            </a:fld>
            <a:endParaRPr lang="en-US" dirty="0"/>
          </a:p>
        </p:txBody>
      </p:sp>
    </p:spTree>
    <p:extLst>
      <p:ext uri="{BB962C8B-B14F-4D97-AF65-F5344CB8AC3E}">
        <p14:creationId xmlns:p14="http://schemas.microsoft.com/office/powerpoint/2010/main" val="249515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C56C-03FA-C492-88B1-207DB53F8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A7436-9054-B4FA-1CAC-AF55EA3EF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37604-3E4D-3508-BB35-E142237E41A6}"/>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ltLang="en-US" sz="1200" dirty="0"/>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5B52F534-5AF3-FF53-99E3-F197E7CC35EA}"/>
              </a:ext>
            </a:extLst>
          </p:cNvPr>
          <p:cNvSpPr>
            <a:spLocks noGrp="1"/>
          </p:cNvSpPr>
          <p:nvPr>
            <p:ph type="sldNum" sz="quarter" idx="5"/>
          </p:nvPr>
        </p:nvSpPr>
        <p:spPr/>
        <p:txBody>
          <a:bodyPr/>
          <a:lstStyle/>
          <a:p>
            <a:fld id="{A49E0A26-98D6-4E98-BFFA-93DCFCF4F8D5}" type="slidenum">
              <a:rPr lang="en-US" smtClean="0"/>
              <a:t>13</a:t>
            </a:fld>
            <a:endParaRPr lang="en-US" dirty="0"/>
          </a:p>
        </p:txBody>
      </p:sp>
    </p:spTree>
    <p:extLst>
      <p:ext uri="{BB962C8B-B14F-4D97-AF65-F5344CB8AC3E}">
        <p14:creationId xmlns:p14="http://schemas.microsoft.com/office/powerpoint/2010/main" val="369729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C56C-03FA-C492-88B1-207DB53F8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A7436-9054-B4FA-1CAC-AF55EA3EF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37604-3E4D-3508-BB35-E142237E41A6}"/>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ltLang="en-US" sz="1200" dirty="0"/>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5B52F534-5AF3-FF53-99E3-F197E7CC35EA}"/>
              </a:ext>
            </a:extLst>
          </p:cNvPr>
          <p:cNvSpPr>
            <a:spLocks noGrp="1"/>
          </p:cNvSpPr>
          <p:nvPr>
            <p:ph type="sldNum" sz="quarter" idx="5"/>
          </p:nvPr>
        </p:nvSpPr>
        <p:spPr/>
        <p:txBody>
          <a:bodyPr/>
          <a:lstStyle/>
          <a:p>
            <a:fld id="{A49E0A26-98D6-4E98-BFFA-93DCFCF4F8D5}" type="slidenum">
              <a:rPr lang="en-US" smtClean="0"/>
              <a:t>14</a:t>
            </a:fld>
            <a:endParaRPr lang="en-US" dirty="0"/>
          </a:p>
        </p:txBody>
      </p:sp>
    </p:spTree>
    <p:extLst>
      <p:ext uri="{BB962C8B-B14F-4D97-AF65-F5344CB8AC3E}">
        <p14:creationId xmlns:p14="http://schemas.microsoft.com/office/powerpoint/2010/main" val="237644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ltLang="en-US" sz="1200" dirty="0"/>
              <a:t> .</a:t>
            </a:r>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15</a:t>
            </a:fld>
            <a:endParaRPr lang="en-US" dirty="0"/>
          </a:p>
        </p:txBody>
      </p:sp>
    </p:spTree>
    <p:extLst>
      <p:ext uri="{BB962C8B-B14F-4D97-AF65-F5344CB8AC3E}">
        <p14:creationId xmlns:p14="http://schemas.microsoft.com/office/powerpoint/2010/main" val="109597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ltLang="en-US" sz="1200"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16</a:t>
            </a:fld>
            <a:endParaRPr lang="en-US" dirty="0"/>
          </a:p>
        </p:txBody>
      </p:sp>
    </p:spTree>
    <p:extLst>
      <p:ext uri="{BB962C8B-B14F-4D97-AF65-F5344CB8AC3E}">
        <p14:creationId xmlns:p14="http://schemas.microsoft.com/office/powerpoint/2010/main" val="2168795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689C0-2C75-05D4-57BC-03EE00D8B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F8339-051F-E4A8-B788-081375831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BCB7E-7654-CE8D-5549-37ECB5746981}"/>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ltLang="en-US" sz="1200" dirty="0"/>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03D6F773-7AD1-0CA1-2F70-DF3275869313}"/>
              </a:ext>
            </a:extLst>
          </p:cNvPr>
          <p:cNvSpPr>
            <a:spLocks noGrp="1"/>
          </p:cNvSpPr>
          <p:nvPr>
            <p:ph type="sldNum" sz="quarter" idx="5"/>
          </p:nvPr>
        </p:nvSpPr>
        <p:spPr/>
        <p:txBody>
          <a:bodyPr/>
          <a:lstStyle/>
          <a:p>
            <a:fld id="{A49E0A26-98D6-4E98-BFFA-93DCFCF4F8D5}" type="slidenum">
              <a:rPr lang="en-US" smtClean="0"/>
              <a:t>17</a:t>
            </a:fld>
            <a:endParaRPr lang="en-US" dirty="0"/>
          </a:p>
        </p:txBody>
      </p:sp>
    </p:spTree>
    <p:extLst>
      <p:ext uri="{BB962C8B-B14F-4D97-AF65-F5344CB8AC3E}">
        <p14:creationId xmlns:p14="http://schemas.microsoft.com/office/powerpoint/2010/main" val="3560274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74F8E-31EC-A8C2-1418-F80BD8354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EB70F-42E7-B789-FAB4-C6B59FCC9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71470-2E45-4B5D-A2F6-B809D13FCB76}"/>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F85E4B65-78A7-7FB8-2AC8-884EEC14668A}"/>
              </a:ext>
            </a:extLst>
          </p:cNvPr>
          <p:cNvSpPr>
            <a:spLocks noGrp="1"/>
          </p:cNvSpPr>
          <p:nvPr>
            <p:ph type="sldNum" sz="quarter" idx="5"/>
          </p:nvPr>
        </p:nvSpPr>
        <p:spPr/>
        <p:txBody>
          <a:bodyPr/>
          <a:lstStyle/>
          <a:p>
            <a:fld id="{A49E0A26-98D6-4E98-BFFA-93DCFCF4F8D5}" type="slidenum">
              <a:rPr lang="en-US" smtClean="0"/>
              <a:t>18</a:t>
            </a:fld>
            <a:endParaRPr lang="en-US" dirty="0"/>
          </a:p>
        </p:txBody>
      </p:sp>
    </p:spTree>
    <p:extLst>
      <p:ext uri="{BB962C8B-B14F-4D97-AF65-F5344CB8AC3E}">
        <p14:creationId xmlns:p14="http://schemas.microsoft.com/office/powerpoint/2010/main" val="1564434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BB9E-AA49-B071-D600-66C32B054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6BF21-5714-ED3C-EF90-A044AEAB3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6855E-DE08-67FE-865D-B685217C712D}"/>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1409B210-7AEB-BA75-582A-1E829855DFE9}"/>
              </a:ext>
            </a:extLst>
          </p:cNvPr>
          <p:cNvSpPr>
            <a:spLocks noGrp="1"/>
          </p:cNvSpPr>
          <p:nvPr>
            <p:ph type="sldNum" sz="quarter" idx="5"/>
          </p:nvPr>
        </p:nvSpPr>
        <p:spPr/>
        <p:txBody>
          <a:bodyPr/>
          <a:lstStyle/>
          <a:p>
            <a:fld id="{A49E0A26-98D6-4E98-BFFA-93DCFCF4F8D5}" type="slidenum">
              <a:rPr lang="en-US" smtClean="0"/>
              <a:t>19</a:t>
            </a:fld>
            <a:endParaRPr lang="en-US" dirty="0"/>
          </a:p>
        </p:txBody>
      </p:sp>
    </p:spTree>
    <p:extLst>
      <p:ext uri="{BB962C8B-B14F-4D97-AF65-F5344CB8AC3E}">
        <p14:creationId xmlns:p14="http://schemas.microsoft.com/office/powerpoint/2010/main" val="132645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a:t>
            </a:fld>
            <a:endParaRPr lang="en-US" dirty="0"/>
          </a:p>
        </p:txBody>
      </p:sp>
    </p:spTree>
    <p:extLst>
      <p:ext uri="{BB962C8B-B14F-4D97-AF65-F5344CB8AC3E}">
        <p14:creationId xmlns:p14="http://schemas.microsoft.com/office/powerpoint/2010/main" val="1409719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8445-D7CC-EC15-8761-BAADEE1A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481705-51D2-D10B-C95F-105D582AC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9E243-ECE8-73D1-8435-18C6ED742499}"/>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5DBD5866-BAEB-EAC8-ECDC-1DF3C2336453}"/>
              </a:ext>
            </a:extLst>
          </p:cNvPr>
          <p:cNvSpPr>
            <a:spLocks noGrp="1"/>
          </p:cNvSpPr>
          <p:nvPr>
            <p:ph type="sldNum" sz="quarter" idx="5"/>
          </p:nvPr>
        </p:nvSpPr>
        <p:spPr/>
        <p:txBody>
          <a:bodyPr/>
          <a:lstStyle/>
          <a:p>
            <a:fld id="{A49E0A26-98D6-4E98-BFFA-93DCFCF4F8D5}" type="slidenum">
              <a:rPr lang="en-US" smtClean="0"/>
              <a:t>20</a:t>
            </a:fld>
            <a:endParaRPr lang="en-US" dirty="0"/>
          </a:p>
        </p:txBody>
      </p:sp>
    </p:spTree>
    <p:extLst>
      <p:ext uri="{BB962C8B-B14F-4D97-AF65-F5344CB8AC3E}">
        <p14:creationId xmlns:p14="http://schemas.microsoft.com/office/powerpoint/2010/main" val="169297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9"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389" rtl="0" eaLnBrk="1" fontAlgn="auto" latinLnBrk="0" hangingPunct="1">
              <a:lnSpc>
                <a:spcPct val="100000"/>
              </a:lnSpc>
              <a:spcBef>
                <a:spcPts val="0"/>
              </a:spcBef>
              <a:spcAft>
                <a:spcPts val="0"/>
              </a:spcAft>
              <a:buClrTx/>
              <a:buSzTx/>
              <a:buFontTx/>
              <a:buNone/>
              <a:tabLst/>
              <a:defRPr/>
            </a:pPr>
            <a:endParaRPr lang="en-US" dirty="0"/>
          </a:p>
          <a:p>
            <a:pPr defTabSz="914389">
              <a:defRPr/>
            </a:pPr>
            <a:endParaRPr lang="en-US" dirty="0"/>
          </a:p>
          <a:p>
            <a:pPr defTabSz="914389">
              <a:defRPr/>
            </a:pPr>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21</a:t>
            </a:fld>
            <a:endParaRPr lang="en-US" dirty="0"/>
          </a:p>
        </p:txBody>
      </p:sp>
    </p:spTree>
    <p:extLst>
      <p:ext uri="{BB962C8B-B14F-4D97-AF65-F5344CB8AC3E}">
        <p14:creationId xmlns:p14="http://schemas.microsoft.com/office/powerpoint/2010/main" val="1173723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b="0" dirty="0"/>
              <a:t> </a:t>
            </a:r>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22</a:t>
            </a:fld>
            <a:endParaRPr lang="en-US" dirty="0"/>
          </a:p>
        </p:txBody>
      </p:sp>
    </p:spTree>
    <p:extLst>
      <p:ext uri="{BB962C8B-B14F-4D97-AF65-F5344CB8AC3E}">
        <p14:creationId xmlns:p14="http://schemas.microsoft.com/office/powerpoint/2010/main" val="198938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23</a:t>
            </a:fld>
            <a:endParaRPr lang="en-US" dirty="0"/>
          </a:p>
        </p:txBody>
      </p:sp>
    </p:spTree>
    <p:extLst>
      <p:ext uri="{BB962C8B-B14F-4D97-AF65-F5344CB8AC3E}">
        <p14:creationId xmlns:p14="http://schemas.microsoft.com/office/powerpoint/2010/main" val="4143181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24</a:t>
            </a:fld>
            <a:endParaRPr lang="en-US" dirty="0"/>
          </a:p>
        </p:txBody>
      </p:sp>
    </p:spTree>
    <p:extLst>
      <p:ext uri="{BB962C8B-B14F-4D97-AF65-F5344CB8AC3E}">
        <p14:creationId xmlns:p14="http://schemas.microsoft.com/office/powerpoint/2010/main" val="350482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9F25C-1ECA-263D-EB45-855A7EAB2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8BD81-0133-BA38-6EE0-A2850800F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061C3-E738-FDA2-9915-E56D27CB2924}"/>
              </a:ext>
            </a:extLst>
          </p:cNvPr>
          <p:cNvSpPr>
            <a:spLocks noGrp="1"/>
          </p:cNvSpPr>
          <p:nvPr>
            <p:ph type="body" idx="1"/>
          </p:nvPr>
        </p:nvSpPr>
        <p:spPr/>
        <p:txBody>
          <a:bodyPr/>
          <a:lstStyle/>
          <a:p>
            <a:r>
              <a:rPr lang="en-US" b="0" dirty="0"/>
              <a:t> </a:t>
            </a:r>
          </a:p>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5D32CE7D-E253-3B39-E48C-CB8232F37E20}"/>
              </a:ext>
            </a:extLst>
          </p:cNvPr>
          <p:cNvSpPr>
            <a:spLocks noGrp="1"/>
          </p:cNvSpPr>
          <p:nvPr>
            <p:ph type="sldNum" sz="quarter" idx="5"/>
          </p:nvPr>
        </p:nvSpPr>
        <p:spPr/>
        <p:txBody>
          <a:bodyPr/>
          <a:lstStyle/>
          <a:p>
            <a:fld id="{A49E0A26-98D6-4E98-BFFA-93DCFCF4F8D5}" type="slidenum">
              <a:rPr lang="en-US" smtClean="0"/>
              <a:t>25</a:t>
            </a:fld>
            <a:endParaRPr lang="en-US" dirty="0"/>
          </a:p>
        </p:txBody>
      </p:sp>
    </p:spTree>
    <p:extLst>
      <p:ext uri="{BB962C8B-B14F-4D97-AF65-F5344CB8AC3E}">
        <p14:creationId xmlns:p14="http://schemas.microsoft.com/office/powerpoint/2010/main" val="2939309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AC47E-EB5C-2C4A-D716-57211F61F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2B0E1-9DB4-16E6-2D8A-328D34F2566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A9E220A-9E6B-66C0-DBF9-EA9D618B67DD}"/>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ACEFB3F0-47C4-54DB-2B97-D8B374748B6C}"/>
              </a:ext>
            </a:extLst>
          </p:cNvPr>
          <p:cNvSpPr>
            <a:spLocks noGrp="1"/>
          </p:cNvSpPr>
          <p:nvPr>
            <p:ph type="sldNum" sz="quarter" idx="5"/>
          </p:nvPr>
        </p:nvSpPr>
        <p:spPr/>
        <p:txBody>
          <a:bodyPr/>
          <a:lstStyle/>
          <a:p>
            <a:fld id="{A49E0A26-98D6-4E98-BFFA-93DCFCF4F8D5}" type="slidenum">
              <a:rPr lang="en-US" smtClean="0"/>
              <a:t>27</a:t>
            </a:fld>
            <a:endParaRPr lang="en-US" dirty="0"/>
          </a:p>
        </p:txBody>
      </p:sp>
    </p:spTree>
    <p:extLst>
      <p:ext uri="{BB962C8B-B14F-4D97-AF65-F5344CB8AC3E}">
        <p14:creationId xmlns:p14="http://schemas.microsoft.com/office/powerpoint/2010/main" val="3739477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28</a:t>
            </a:fld>
            <a:endParaRPr lang="en-US" dirty="0"/>
          </a:p>
        </p:txBody>
      </p:sp>
    </p:spTree>
    <p:extLst>
      <p:ext uri="{BB962C8B-B14F-4D97-AF65-F5344CB8AC3E}">
        <p14:creationId xmlns:p14="http://schemas.microsoft.com/office/powerpoint/2010/main" val="1972388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29</a:t>
            </a:fld>
            <a:endParaRPr lang="en-US" dirty="0"/>
          </a:p>
        </p:txBody>
      </p:sp>
    </p:spTree>
    <p:extLst>
      <p:ext uri="{BB962C8B-B14F-4D97-AF65-F5344CB8AC3E}">
        <p14:creationId xmlns:p14="http://schemas.microsoft.com/office/powerpoint/2010/main" val="377630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30</a:t>
            </a:fld>
            <a:endParaRPr lang="en-US" dirty="0"/>
          </a:p>
        </p:txBody>
      </p:sp>
    </p:spTree>
    <p:extLst>
      <p:ext uri="{BB962C8B-B14F-4D97-AF65-F5344CB8AC3E}">
        <p14:creationId xmlns:p14="http://schemas.microsoft.com/office/powerpoint/2010/main" val="35654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2262"/>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a:t>
            </a:fld>
            <a:endParaRPr lang="en-US" dirty="0"/>
          </a:p>
        </p:txBody>
      </p:sp>
    </p:spTree>
    <p:extLst>
      <p:ext uri="{BB962C8B-B14F-4D97-AF65-F5344CB8AC3E}">
        <p14:creationId xmlns:p14="http://schemas.microsoft.com/office/powerpoint/2010/main" val="960692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31</a:t>
            </a:fld>
            <a:endParaRPr lang="en-US" dirty="0"/>
          </a:p>
        </p:txBody>
      </p:sp>
    </p:spTree>
    <p:extLst>
      <p:ext uri="{BB962C8B-B14F-4D97-AF65-F5344CB8AC3E}">
        <p14:creationId xmlns:p14="http://schemas.microsoft.com/office/powerpoint/2010/main" val="2770080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 </a:t>
            </a:r>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32</a:t>
            </a:fld>
            <a:endParaRPr lang="en-US" dirty="0"/>
          </a:p>
        </p:txBody>
      </p:sp>
    </p:spTree>
    <p:extLst>
      <p:ext uri="{BB962C8B-B14F-4D97-AF65-F5344CB8AC3E}">
        <p14:creationId xmlns:p14="http://schemas.microsoft.com/office/powerpoint/2010/main" val="604177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33</a:t>
            </a:fld>
            <a:endParaRPr lang="en-US" dirty="0"/>
          </a:p>
        </p:txBody>
      </p:sp>
    </p:spTree>
    <p:extLst>
      <p:ext uri="{BB962C8B-B14F-4D97-AF65-F5344CB8AC3E}">
        <p14:creationId xmlns:p14="http://schemas.microsoft.com/office/powerpoint/2010/main" val="144507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ltLang="en-US" sz="1200"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34</a:t>
            </a:fld>
            <a:endParaRPr lang="en-US" dirty="0"/>
          </a:p>
        </p:txBody>
      </p:sp>
    </p:spTree>
    <p:extLst>
      <p:ext uri="{BB962C8B-B14F-4D97-AF65-F5344CB8AC3E}">
        <p14:creationId xmlns:p14="http://schemas.microsoft.com/office/powerpoint/2010/main" val="2907687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7D63-F843-75F0-47A8-1B5F9BD81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E3B9C-8AF4-5474-628E-C032B81DA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3F1D4-5D1B-7408-AA40-F3F86F307EC5}"/>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ltLang="en-US" sz="1200" dirty="0"/>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alt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6100431F-7434-0D3D-E4C7-B668BFF87628}"/>
              </a:ext>
            </a:extLst>
          </p:cNvPr>
          <p:cNvSpPr>
            <a:spLocks noGrp="1"/>
          </p:cNvSpPr>
          <p:nvPr>
            <p:ph type="sldNum" sz="quarter" idx="5"/>
          </p:nvPr>
        </p:nvSpPr>
        <p:spPr/>
        <p:txBody>
          <a:bodyPr/>
          <a:lstStyle/>
          <a:p>
            <a:fld id="{A49E0A26-98D6-4E98-BFFA-93DCFCF4F8D5}" type="slidenum">
              <a:rPr lang="en-US" smtClean="0"/>
              <a:t>35</a:t>
            </a:fld>
            <a:endParaRPr lang="en-US" dirty="0"/>
          </a:p>
        </p:txBody>
      </p:sp>
    </p:spTree>
    <p:extLst>
      <p:ext uri="{BB962C8B-B14F-4D97-AF65-F5344CB8AC3E}">
        <p14:creationId xmlns:p14="http://schemas.microsoft.com/office/powerpoint/2010/main" val="3933535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36</a:t>
            </a:fld>
            <a:endParaRPr lang="en-US" dirty="0"/>
          </a:p>
        </p:txBody>
      </p:sp>
    </p:spTree>
    <p:extLst>
      <p:ext uri="{BB962C8B-B14F-4D97-AF65-F5344CB8AC3E}">
        <p14:creationId xmlns:p14="http://schemas.microsoft.com/office/powerpoint/2010/main" val="2952892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37</a:t>
            </a:fld>
            <a:endParaRPr lang="en-US" dirty="0"/>
          </a:p>
        </p:txBody>
      </p:sp>
    </p:spTree>
    <p:extLst>
      <p:ext uri="{BB962C8B-B14F-4D97-AF65-F5344CB8AC3E}">
        <p14:creationId xmlns:p14="http://schemas.microsoft.com/office/powerpoint/2010/main" val="387055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ltLang="en-US" sz="1200" b="1" dirty="0"/>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38</a:t>
            </a:fld>
            <a:endParaRPr lang="en-US" dirty="0"/>
          </a:p>
        </p:txBody>
      </p:sp>
    </p:spTree>
    <p:extLst>
      <p:ext uri="{BB962C8B-B14F-4D97-AF65-F5344CB8AC3E}">
        <p14:creationId xmlns:p14="http://schemas.microsoft.com/office/powerpoint/2010/main" val="3148880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b="1" dirty="0"/>
              <a:t>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39</a:t>
            </a:fld>
            <a:endParaRPr lang="en-US" dirty="0"/>
          </a:p>
        </p:txBody>
      </p:sp>
    </p:spTree>
    <p:extLst>
      <p:ext uri="{BB962C8B-B14F-4D97-AF65-F5344CB8AC3E}">
        <p14:creationId xmlns:p14="http://schemas.microsoft.com/office/powerpoint/2010/main" val="1151931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  </a:t>
            </a:r>
            <a:endParaRPr lang="en-US" altLang="en-US" sz="2000"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40</a:t>
            </a:fld>
            <a:endParaRPr lang="en-US" dirty="0"/>
          </a:p>
        </p:txBody>
      </p:sp>
    </p:spTree>
    <p:extLst>
      <p:ext uri="{BB962C8B-B14F-4D97-AF65-F5344CB8AC3E}">
        <p14:creationId xmlns:p14="http://schemas.microsoft.com/office/powerpoint/2010/main" val="141320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262"/>
                </a:solidFill>
                <a:effectLst/>
                <a:uLnTx/>
                <a:uFillTx/>
                <a:latin typeface="Arial" panose="020B0604020202020204" pitchFamily="34" charset="0"/>
                <a:ea typeface="+mn-ea"/>
                <a:cs typeface="Arial" panose="020B0604020202020204" pitchFamily="34" charset="0"/>
              </a:rPr>
              <a:t> </a:t>
            </a:r>
          </a:p>
          <a:p>
            <a:endParaRPr lang="en-US" dirty="0"/>
          </a:p>
          <a:p>
            <a:r>
              <a:rPr lang="en-US"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4</a:t>
            </a:fld>
            <a:endParaRPr lang="en-US" dirty="0"/>
          </a:p>
        </p:txBody>
      </p:sp>
    </p:spTree>
    <p:extLst>
      <p:ext uri="{BB962C8B-B14F-4D97-AF65-F5344CB8AC3E}">
        <p14:creationId xmlns:p14="http://schemas.microsoft.com/office/powerpoint/2010/main" val="40751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5</a:t>
            </a:fld>
            <a:endParaRPr lang="en-US" dirty="0"/>
          </a:p>
        </p:txBody>
      </p:sp>
    </p:spTree>
    <p:extLst>
      <p:ext uri="{BB962C8B-B14F-4D97-AF65-F5344CB8AC3E}">
        <p14:creationId xmlns:p14="http://schemas.microsoft.com/office/powerpoint/2010/main" val="229959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A49E0A26-98D6-4E98-BFFA-93DCFCF4F8D5}" type="slidenum">
              <a:rPr lang="en-US" smtClean="0"/>
              <a:t>6</a:t>
            </a:fld>
            <a:endParaRPr lang="en-US" dirty="0"/>
          </a:p>
        </p:txBody>
      </p:sp>
    </p:spTree>
    <p:extLst>
      <p:ext uri="{BB962C8B-B14F-4D97-AF65-F5344CB8AC3E}">
        <p14:creationId xmlns:p14="http://schemas.microsoft.com/office/powerpoint/2010/main" val="179636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7</a:t>
            </a:fld>
            <a:endParaRPr lang="en-US" dirty="0"/>
          </a:p>
        </p:txBody>
      </p:sp>
    </p:spTree>
    <p:extLst>
      <p:ext uri="{BB962C8B-B14F-4D97-AF65-F5344CB8AC3E}">
        <p14:creationId xmlns:p14="http://schemas.microsoft.com/office/powerpoint/2010/main" val="381056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0" dirty="0"/>
              <a:t> </a:t>
            </a:r>
          </a:p>
        </p:txBody>
      </p:sp>
      <p:sp>
        <p:nvSpPr>
          <p:cNvPr id="4" name="Slide Number Placeholder 3"/>
          <p:cNvSpPr>
            <a:spLocks noGrp="1"/>
          </p:cNvSpPr>
          <p:nvPr>
            <p:ph type="sldNum" sz="quarter" idx="5"/>
          </p:nvPr>
        </p:nvSpPr>
        <p:spPr/>
        <p:txBody>
          <a:bodyPr/>
          <a:lstStyle/>
          <a:p>
            <a:fld id="{A49E0A26-98D6-4E98-BFFA-93DCFCF4F8D5}" type="slidenum">
              <a:rPr lang="en-US" smtClean="0"/>
              <a:t>8</a:t>
            </a:fld>
            <a:endParaRPr lang="en-US" dirty="0"/>
          </a:p>
        </p:txBody>
      </p:sp>
    </p:spTree>
    <p:extLst>
      <p:ext uri="{BB962C8B-B14F-4D97-AF65-F5344CB8AC3E}">
        <p14:creationId xmlns:p14="http://schemas.microsoft.com/office/powerpoint/2010/main" val="414318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24DF2-8F0D-522A-2437-A08FDA347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24D01-64EC-024E-6E21-12A82FC00E0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85FA9CC-366C-1758-712F-1623C44611BD}"/>
              </a:ext>
            </a:extLst>
          </p:cNvPr>
          <p:cNvSpPr>
            <a:spLocks noGrp="1"/>
          </p:cNvSpPr>
          <p:nvPr>
            <p:ph type="body" idx="1"/>
          </p:nvPr>
        </p:nvSpPr>
        <p:spPr/>
        <p:txBody>
          <a:bodyPr/>
          <a:lstStyle/>
          <a:p>
            <a:r>
              <a:rPr lang="en-US" b="0" dirty="0"/>
              <a:t> </a:t>
            </a:r>
          </a:p>
        </p:txBody>
      </p:sp>
      <p:sp>
        <p:nvSpPr>
          <p:cNvPr id="4" name="Slide Number Placeholder 3">
            <a:extLst>
              <a:ext uri="{FF2B5EF4-FFF2-40B4-BE49-F238E27FC236}">
                <a16:creationId xmlns:a16="http://schemas.microsoft.com/office/drawing/2014/main" id="{E08AE9B3-30B5-0C9C-7CC6-50012E6AA0F8}"/>
              </a:ext>
            </a:extLst>
          </p:cNvPr>
          <p:cNvSpPr>
            <a:spLocks noGrp="1"/>
          </p:cNvSpPr>
          <p:nvPr>
            <p:ph type="sldNum" sz="quarter" idx="5"/>
          </p:nvPr>
        </p:nvSpPr>
        <p:spPr/>
        <p:txBody>
          <a:bodyPr/>
          <a:lstStyle/>
          <a:p>
            <a:fld id="{A49E0A26-98D6-4E98-BFFA-93DCFCF4F8D5}" type="slidenum">
              <a:rPr lang="en-US" smtClean="0"/>
              <a:t>9</a:t>
            </a:fld>
            <a:endParaRPr lang="en-US" dirty="0"/>
          </a:p>
        </p:txBody>
      </p:sp>
    </p:spTree>
    <p:extLst>
      <p:ext uri="{BB962C8B-B14F-4D97-AF65-F5344CB8AC3E}">
        <p14:creationId xmlns:p14="http://schemas.microsoft.com/office/powerpoint/2010/main" val="2142855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9144000" cy="685800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8215" y="461963"/>
              <a:ext cx="2433635" cy="716662"/>
            </a:xfrm>
            <a:prstGeom prst="rect">
              <a:avLst/>
            </a:prstGeom>
          </p:spPr>
        </p:pic>
      </p:grpSp>
      <p:sp>
        <p:nvSpPr>
          <p:cNvPr id="2" name="Title 1"/>
          <p:cNvSpPr>
            <a:spLocks noGrp="1"/>
          </p:cNvSpPr>
          <p:nvPr>
            <p:ph type="ctrTitle" hasCustomPrompt="1"/>
          </p:nvPr>
        </p:nvSpPr>
        <p:spPr>
          <a:xfrm>
            <a:off x="1727200" y="2130430"/>
            <a:ext cx="8737600" cy="765175"/>
          </a:xfrm>
          <a:prstGeom prst="rect">
            <a:avLst/>
          </a:prstGeom>
        </p:spPr>
        <p:txBody>
          <a:bodyPr>
            <a:normAutofit/>
          </a:bodyPr>
          <a:lstStyle>
            <a:lvl1pPr algn="l">
              <a:defRPr sz="2400">
                <a:solidFill>
                  <a:schemeClr val="bg1"/>
                </a:solidFill>
                <a:latin typeface="Georgia" pitchFamily="18" charset="0"/>
              </a:defRPr>
            </a:lvl1pPr>
          </a:lstStyle>
          <a:p>
            <a:r>
              <a:rPr lang="en-US" dirty="0"/>
              <a:t>CLICK TO EDIT MASTER TITLE STYLE</a:t>
            </a:r>
          </a:p>
        </p:txBody>
      </p:sp>
      <p:sp>
        <p:nvSpPr>
          <p:cNvPr id="3" name="Subtitle 2"/>
          <p:cNvSpPr>
            <a:spLocks noGrp="1"/>
          </p:cNvSpPr>
          <p:nvPr>
            <p:ph type="subTitle" idx="1"/>
          </p:nvPr>
        </p:nvSpPr>
        <p:spPr>
          <a:xfrm>
            <a:off x="1727200" y="2895600"/>
            <a:ext cx="8737600" cy="533400"/>
          </a:xfrm>
        </p:spPr>
        <p:txBody>
          <a:bodyPr>
            <a:normAutofit/>
          </a:bodyPr>
          <a:lstStyle>
            <a:lvl1pPr marL="0" indent="0" algn="l">
              <a:buNone/>
              <a:defRPr sz="2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5"/>
            <a:ext cx="2844800" cy="365125"/>
          </a:xfrm>
          <a:prstGeom prst="rect">
            <a:avLst/>
          </a:prstGeom>
        </p:spPr>
        <p:txBody>
          <a:bodyPr/>
          <a:lstStyle>
            <a:lvl1pPr>
              <a:defRPr>
                <a:solidFill>
                  <a:schemeClr val="bg1"/>
                </a:solidFill>
                <a:latin typeface="Georgia" pitchFamily="18" charset="0"/>
              </a:defRPr>
            </a:lvl1pPr>
          </a:lstStyle>
          <a:p>
            <a:fld id="{8AF41144-F451-46E1-BC11-0D045D6C58F1}" type="datetime1">
              <a:rPr lang="en-US" smtClean="0"/>
              <a:t>04/26/2026</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spTree>
    <p:extLst>
      <p:ext uri="{BB962C8B-B14F-4D97-AF65-F5344CB8AC3E}">
        <p14:creationId xmlns:p14="http://schemas.microsoft.com/office/powerpoint/2010/main" val="166104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2"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F4887"/>
                </a:solidFill>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7" name="Picture 6">
            <a:extLst>
              <a:ext uri="{FF2B5EF4-FFF2-40B4-BE49-F238E27FC236}">
                <a16:creationId xmlns:a16="http://schemas.microsoft.com/office/drawing/2014/main" id="{679E6FB7-4312-CEE1-9589-2321672FFBB8}"/>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spTree>
    <p:extLst>
      <p:ext uri="{BB962C8B-B14F-4D97-AF65-F5344CB8AC3E}">
        <p14:creationId xmlns:p14="http://schemas.microsoft.com/office/powerpoint/2010/main" val="382051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Rectangle 15"/>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20"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p:spPr>
        <p:txBody>
          <a:bodyPr/>
          <a:lstStyle>
            <a:lvl1pPr>
              <a:defRPr sz="2800">
                <a:solidFill>
                  <a:srgbClr val="0F4887"/>
                </a:solidFill>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4525963"/>
          </a:xfrm>
        </p:spPr>
        <p:txBody>
          <a:bodyPr/>
          <a:lstStyle>
            <a:lvl1pPr>
              <a:defRPr sz="2800">
                <a:solidFill>
                  <a:srgbClr val="0F4887"/>
                </a:solidFill>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7" name="Slide Number Placeholder 6"/>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2" name="Picture 1">
            <a:extLst>
              <a:ext uri="{FF2B5EF4-FFF2-40B4-BE49-F238E27FC236}">
                <a16:creationId xmlns:a16="http://schemas.microsoft.com/office/drawing/2014/main" id="{0DABE347-F836-D647-387B-D5AA9121586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8" name="Picture 7">
            <a:extLst>
              <a:ext uri="{FF2B5EF4-FFF2-40B4-BE49-F238E27FC236}">
                <a16:creationId xmlns:a16="http://schemas.microsoft.com/office/drawing/2014/main" id="{2AA65CA9-52AF-B327-E653-264F277A76E4}"/>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spTree>
    <p:extLst>
      <p:ext uri="{BB962C8B-B14F-4D97-AF65-F5344CB8AC3E}">
        <p14:creationId xmlns:p14="http://schemas.microsoft.com/office/powerpoint/2010/main" val="211335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10" name="Title 1"/>
          <p:cNvSpPr>
            <a:spLocks noGrp="1"/>
          </p:cNvSpPr>
          <p:nvPr>
            <p:ph type="title"/>
          </p:nvPr>
        </p:nvSpPr>
        <p:spPr>
          <a:xfrm>
            <a:off x="1727200" y="228605"/>
            <a:ext cx="9855200" cy="685801"/>
          </a:xfrm>
          <a:prstGeom prst="rect">
            <a:avLst/>
          </a:prstGeom>
        </p:spPr>
        <p:txBody>
          <a:bodyPr/>
          <a:lstStyle>
            <a:lvl1pPr algn="l">
              <a:defRPr>
                <a:solidFill>
                  <a:schemeClr val="bg1"/>
                </a:solidFill>
                <a:latin typeface="Georgia" pitchFamily="18"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5" name="Slide Number Placeholder 4"/>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2" name="Picture 11">
            <a:extLst>
              <a:ext uri="{FF2B5EF4-FFF2-40B4-BE49-F238E27FC236}">
                <a16:creationId xmlns:a16="http://schemas.microsoft.com/office/drawing/2014/main" id="{40EC2497-0FDB-26A9-6CDE-C662D1A984F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6400" y="152400"/>
            <a:ext cx="914400" cy="914400"/>
          </a:xfrm>
          <a:prstGeom prst="rect">
            <a:avLst/>
          </a:prstGeom>
        </p:spPr>
      </p:pic>
      <p:pic>
        <p:nvPicPr>
          <p:cNvPr id="2" name="Picture 1">
            <a:extLst>
              <a:ext uri="{FF2B5EF4-FFF2-40B4-BE49-F238E27FC236}">
                <a16:creationId xmlns:a16="http://schemas.microsoft.com/office/drawing/2014/main" id="{15B592FC-1E02-47A3-F2C2-F0993883E8D8}"/>
              </a:ext>
            </a:extLst>
          </p:cNvPr>
          <p:cNvPicPr>
            <a:picLocks noChangeAspect="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897" y="6332795"/>
            <a:ext cx="1998696" cy="444915"/>
          </a:xfrm>
          <a:prstGeom prst="rect">
            <a:avLst/>
          </a:prstGeom>
        </p:spPr>
      </p:pic>
    </p:spTree>
    <p:extLst>
      <p:ext uri="{BB962C8B-B14F-4D97-AF65-F5344CB8AC3E}">
        <p14:creationId xmlns:p14="http://schemas.microsoft.com/office/powerpoint/2010/main" val="413001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609600" y="6356355"/>
            <a:ext cx="2844800" cy="365125"/>
          </a:xfrm>
          <a:prstGeom prst="rect">
            <a:avLst/>
          </a:prstGeom>
        </p:spPr>
        <p:txBody>
          <a:bodyPr/>
          <a:lstStyle>
            <a:lvl1pPr>
              <a:defRPr>
                <a:solidFill>
                  <a:schemeClr val="bg1"/>
                </a:solidFill>
                <a:latin typeface="Georgia" pitchFamily="18" charset="0"/>
              </a:defRPr>
            </a:lvl1pPr>
          </a:lstStyle>
          <a:p>
            <a:fld id="{0EF03E62-3C5E-42BD-82D3-7522EA0BD7B9}" type="datetime1">
              <a:rPr lang="en-US" smtClean="0"/>
              <a:t>04/26/2026</a:t>
            </a:fld>
            <a:endParaRPr lang="en-US" dirty="0"/>
          </a:p>
        </p:txBody>
      </p:sp>
      <p:sp>
        <p:nvSpPr>
          <p:cNvPr id="3" name="Footer Placeholder 2"/>
          <p:cNvSpPr>
            <a:spLocks noGrp="1"/>
          </p:cNvSpPr>
          <p:nvPr>
            <p:ph type="ftr" sz="quarter" idx="11"/>
          </p:nvPr>
        </p:nvSpPr>
        <p:spPr/>
        <p:txBody>
          <a:bodyPr/>
          <a:lstStyle>
            <a:lvl1pPr>
              <a:defRPr>
                <a:solidFill>
                  <a:schemeClr val="bg1"/>
                </a:solidFill>
                <a:latin typeface="Georgia" pitchFamily="18" charset="0"/>
              </a:defRPr>
            </a:lvl1pPr>
          </a:lstStyle>
          <a:p>
            <a:r>
              <a:rPr lang="en-US" dirty="0"/>
              <a:t>Pre-Decisional Deliberative Document/Not for distribution</a:t>
            </a:r>
          </a:p>
        </p:txBody>
      </p:sp>
      <p:sp>
        <p:nvSpPr>
          <p:cNvPr id="4" name="Slide Number Placeholder 3"/>
          <p:cNvSpPr>
            <a:spLocks noGrp="1"/>
          </p:cNvSpPr>
          <p:nvPr>
            <p:ph type="sldNum" sz="quarter" idx="12"/>
          </p:nvPr>
        </p:nvSpPr>
        <p:spPr/>
        <p:txBody>
          <a:bodyPr/>
          <a:lstStyle>
            <a:lvl1pPr>
              <a:defRPr>
                <a:solidFill>
                  <a:schemeClr val="bg1"/>
                </a:solidFill>
                <a:latin typeface="Georgia" pitchFamily="18" charset="0"/>
              </a:defRPr>
            </a:lvl1pPr>
          </a:lstStyle>
          <a:p>
            <a:fld id="{D02EFB9C-E538-4838-85C0-57F55CFFDC61}" type="slidenum">
              <a:rPr lang="en-US" smtClean="0"/>
              <a:pPr/>
              <a:t>‹#›</a:t>
            </a:fld>
            <a:endParaRPr lang="en-US" dirty="0"/>
          </a:p>
        </p:txBody>
      </p:sp>
      <p:pic>
        <p:nvPicPr>
          <p:cNvPr id="12" name="Picture 11">
            <a:extLst>
              <a:ext uri="{FF2B5EF4-FFF2-40B4-BE49-F238E27FC236}">
                <a16:creationId xmlns:a16="http://schemas.microsoft.com/office/drawing/2014/main" id="{95D2737C-FF02-2B68-0E6D-A9B4A192BD9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0953" y="461963"/>
            <a:ext cx="3244847" cy="716662"/>
          </a:xfrm>
          <a:prstGeom prst="rect">
            <a:avLst/>
          </a:prstGeom>
        </p:spPr>
      </p:pic>
    </p:spTree>
    <p:extLst>
      <p:ext uri="{BB962C8B-B14F-4D97-AF65-F5344CB8AC3E}">
        <p14:creationId xmlns:p14="http://schemas.microsoft.com/office/powerpoint/2010/main" val="113838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24849"/>
            <a:ext cx="12192000" cy="1641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1066805"/>
            <a:ext cx="12192000" cy="152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5"/>
            <a:ext cx="12192000" cy="1172095"/>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6248401"/>
            <a:ext cx="12192000" cy="609600"/>
          </a:xfrm>
          <a:prstGeom prst="rect">
            <a:avLst/>
          </a:prstGeom>
        </p:spPr>
      </p:pic>
      <p:sp>
        <p:nvSpPr>
          <p:cNvPr id="11" name="Title 1"/>
          <p:cNvSpPr txBox="1">
            <a:spLocks/>
          </p:cNvSpPr>
          <p:nvPr/>
        </p:nvSpPr>
        <p:spPr>
          <a:xfrm>
            <a:off x="1727200" y="228605"/>
            <a:ext cx="9855200" cy="685801"/>
          </a:xfrm>
          <a:prstGeom prst="rect">
            <a:avLst/>
          </a:prstGeom>
        </p:spPr>
        <p:txBody>
          <a:bodyPr/>
          <a:lstStyle>
            <a:lvl1pPr algn="l" defTabSz="914400" rtl="0" eaLnBrk="1" latinLnBrk="0" hangingPunct="1">
              <a:spcBef>
                <a:spcPct val="0"/>
              </a:spcBef>
              <a:buNone/>
              <a:defRPr sz="4400" kern="1200">
                <a:solidFill>
                  <a:schemeClr val="bg1"/>
                </a:solidFill>
                <a:latin typeface="Georgia" pitchFamily="18" charset="0"/>
                <a:ea typeface="+mj-ea"/>
                <a:cs typeface="+mj-cs"/>
              </a:defRPr>
            </a:lvl1pPr>
          </a:lstStyle>
          <a:p>
            <a:r>
              <a:rPr lang="en-US" sz="4400"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bg1"/>
                </a:solidFill>
                <a:latin typeface="Georgia" pitchFamily="18" charset="0"/>
              </a:defRPr>
            </a:lvl1pPr>
          </a:lstStyle>
          <a:p>
            <a:r>
              <a:rPr lang="en-US" dirty="0"/>
              <a:t>Pre-Decisional Deliberative Document/Not for distribution</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bg1"/>
                </a:solidFill>
                <a:latin typeface="Georgia" pitchFamily="18" charset="0"/>
              </a:defRPr>
            </a:lvl1pPr>
          </a:lstStyle>
          <a:p>
            <a:fld id="{D02EFB9C-E538-4838-85C0-57F55CFFDC61}" type="slidenum">
              <a:rPr lang="en-US" smtClean="0"/>
              <a:pPr/>
              <a:t>‹#›</a:t>
            </a:fld>
            <a:endParaRPr lang="en-US" dirty="0"/>
          </a:p>
        </p:txBody>
      </p:sp>
      <p:pic>
        <p:nvPicPr>
          <p:cNvPr id="2" name="Picture 1">
            <a:extLst>
              <a:ext uri="{FF2B5EF4-FFF2-40B4-BE49-F238E27FC236}">
                <a16:creationId xmlns:a16="http://schemas.microsoft.com/office/drawing/2014/main" id="{DCCBB430-E8AB-9F8E-DC35-DAEB9FA84E7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5900" y="140631"/>
            <a:ext cx="914400" cy="914396"/>
          </a:xfrm>
          <a:prstGeom prst="rect">
            <a:avLst/>
          </a:prstGeom>
        </p:spPr>
      </p:pic>
      <p:pic>
        <p:nvPicPr>
          <p:cNvPr id="12" name="Picture 11">
            <a:extLst>
              <a:ext uri="{FF2B5EF4-FFF2-40B4-BE49-F238E27FC236}">
                <a16:creationId xmlns:a16="http://schemas.microsoft.com/office/drawing/2014/main" id="{B82BD654-1A86-9B6E-3C0F-7AA97E5391DB}"/>
              </a:ext>
            </a:extLst>
          </p:cNvPr>
          <p:cNvPicPr>
            <a:picLocks noChangeAspect="1"/>
          </p:cNvPicPr>
          <p:nvPr userDrawn="1"/>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0897" y="6332795"/>
            <a:ext cx="1998696" cy="444915"/>
          </a:xfrm>
          <a:prstGeom prst="rect">
            <a:avLst/>
          </a:prstGeom>
        </p:spPr>
      </p:pic>
    </p:spTree>
    <p:extLst>
      <p:ext uri="{BB962C8B-B14F-4D97-AF65-F5344CB8AC3E}">
        <p14:creationId xmlns:p14="http://schemas.microsoft.com/office/powerpoint/2010/main" val="315421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F4887"/>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va.gov/manage-va-deb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va.gov/contact-us/ask-va/introduc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mirecc.va.gov/visn19/finv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surveymonkey.com/r/DMCVSO"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cid:6219515301806723621472297"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pay.v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va.gov/COMMUNITYCARE/revenue_ops/Financial_Hardship.as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C67235-5D95-01AB-0434-418BB20534F9}"/>
              </a:ext>
            </a:extLst>
          </p:cNvPr>
          <p:cNvSpPr>
            <a:spLocks noGrp="1"/>
          </p:cNvSpPr>
          <p:nvPr>
            <p:ph type="ctrTitle"/>
          </p:nvPr>
        </p:nvSpPr>
        <p:spPr>
          <a:xfrm>
            <a:off x="2209800" y="2130429"/>
            <a:ext cx="7772400" cy="1470025"/>
          </a:xfrm>
        </p:spPr>
        <p:txBody>
          <a:bodyPr/>
          <a:lstStyle/>
          <a:p>
            <a:pPr algn="ctr"/>
            <a:r>
              <a:rPr lang="en-US" sz="4000" b="1" dirty="0"/>
              <a:t>VA Debt Management Center (DMC)</a:t>
            </a:r>
          </a:p>
        </p:txBody>
      </p:sp>
      <p:sp>
        <p:nvSpPr>
          <p:cNvPr id="9" name="Subtitle 2">
            <a:extLst>
              <a:ext uri="{FF2B5EF4-FFF2-40B4-BE49-F238E27FC236}">
                <a16:creationId xmlns:a16="http://schemas.microsoft.com/office/drawing/2014/main" id="{EF7E4CF0-A69B-961E-EAE8-BCDBCF2F9083}"/>
              </a:ext>
            </a:extLst>
          </p:cNvPr>
          <p:cNvSpPr>
            <a:spLocks noGrp="1"/>
          </p:cNvSpPr>
          <p:nvPr>
            <p:ph type="subTitle" idx="1"/>
          </p:nvPr>
        </p:nvSpPr>
        <p:spPr>
          <a:xfrm>
            <a:off x="3124200" y="3645932"/>
            <a:ext cx="5943600" cy="1535668"/>
          </a:xfrm>
        </p:spPr>
        <p:txBody>
          <a:bodyPr>
            <a:normAutofit lnSpcReduction="10000"/>
          </a:bodyPr>
          <a:lstStyle/>
          <a:p>
            <a:pPr algn="ctr"/>
            <a:r>
              <a:rPr lang="en-US" sz="2400" b="1" dirty="0">
                <a:latin typeface="Arial" panose="020B0604020202020204" pitchFamily="34" charset="0"/>
                <a:cs typeface="Arial" panose="020B0604020202020204" pitchFamily="34" charset="0"/>
              </a:rPr>
              <a:t>Veterans Service Organization Presentation</a:t>
            </a:r>
          </a:p>
          <a:p>
            <a:pPr algn="ctr"/>
            <a:endParaRPr lang="en-US" sz="24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CTVSOA April 2026</a:t>
            </a:r>
          </a:p>
          <a:p>
            <a:pPr algn="ctr"/>
            <a:endParaRPr lang="en-US" sz="1800" dirty="0">
              <a:latin typeface="+mj-lt"/>
            </a:endParaRPr>
          </a:p>
          <a:p>
            <a:endParaRPr lang="en-US" sz="2400" b="1" dirty="0">
              <a:latin typeface="+mj-lt"/>
            </a:endParaRPr>
          </a:p>
          <a:p>
            <a:endParaRPr lang="en-US" sz="2400" dirty="0">
              <a:latin typeface="+mj-lt"/>
            </a:endParaRPr>
          </a:p>
        </p:txBody>
      </p:sp>
    </p:spTree>
    <p:extLst>
      <p:ext uri="{BB962C8B-B14F-4D97-AF65-F5344CB8AC3E}">
        <p14:creationId xmlns:p14="http://schemas.microsoft.com/office/powerpoint/2010/main" val="150743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C9423-2FE7-70DD-EFC5-309B100A3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2A7D9-7720-DA8A-54C6-01E200925DF3}"/>
              </a:ext>
            </a:extLst>
          </p:cNvPr>
          <p:cNvSpPr>
            <a:spLocks noGrp="1"/>
          </p:cNvSpPr>
          <p:nvPr>
            <p:ph type="title"/>
          </p:nvPr>
        </p:nvSpPr>
        <p:spPr>
          <a:xfrm>
            <a:off x="1600200" y="228605"/>
            <a:ext cx="9982200" cy="685801"/>
          </a:xfrm>
        </p:spPr>
        <p:txBody>
          <a:bodyPr/>
          <a:lstStyle/>
          <a:p>
            <a:r>
              <a:rPr lang="en-US" sz="4000" dirty="0"/>
              <a:t>Update to Education Debt Identification</a:t>
            </a:r>
          </a:p>
        </p:txBody>
      </p:sp>
      <p:sp>
        <p:nvSpPr>
          <p:cNvPr id="7" name="Content Placeholder 5">
            <a:extLst>
              <a:ext uri="{FF2B5EF4-FFF2-40B4-BE49-F238E27FC236}">
                <a16:creationId xmlns:a16="http://schemas.microsoft.com/office/drawing/2014/main" id="{DA3164D5-B127-7129-D0B6-298935F42444}"/>
              </a:ext>
            </a:extLst>
          </p:cNvPr>
          <p:cNvSpPr>
            <a:spLocks noGrp="1"/>
          </p:cNvSpPr>
          <p:nvPr>
            <p:ph idx="1"/>
          </p:nvPr>
        </p:nvSpPr>
        <p:spPr>
          <a:xfrm>
            <a:off x="609600" y="1600205"/>
            <a:ext cx="10972800" cy="4525963"/>
          </a:xfrm>
        </p:spPr>
        <p:txBody>
          <a:bodyPr>
            <a:normAutofit/>
          </a:bodyPr>
          <a:lstStyle/>
          <a:p>
            <a:r>
              <a:rPr lang="en-US" sz="2000" b="1" dirty="0">
                <a:solidFill>
                  <a:srgbClr val="002060"/>
                </a:solidFill>
                <a:latin typeface="Arial" panose="020B0604020202020204" pitchFamily="34" charset="0"/>
                <a:cs typeface="Arial" panose="020B0604020202020204" pitchFamily="34" charset="0"/>
              </a:rPr>
              <a:t>DMC has transitioned from using VA File Number or SSN to a debt specific Receivable ID for each education debt to improve security</a:t>
            </a:r>
          </a:p>
          <a:p>
            <a:endParaRPr lang="en-US" sz="2000" b="1" dirty="0">
              <a:solidFill>
                <a:srgbClr val="002060"/>
              </a:solidFill>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The RID is displayed on education debt letters in the file number field at the top right. You will know it is the RID if the entire number is visible (file numbers only showed the last four digits when displayed in this space). </a:t>
            </a:r>
          </a:p>
          <a:p>
            <a:endParaRPr lang="en-US" sz="2000" b="1" dirty="0">
              <a:solidFill>
                <a:srgbClr val="00206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411371F-A095-3700-DC74-75160AB1E77E}"/>
              </a:ext>
            </a:extLst>
          </p:cNvPr>
          <p:cNvPicPr>
            <a:picLocks noChangeAspect="1"/>
          </p:cNvPicPr>
          <p:nvPr/>
        </p:nvPicPr>
        <p:blipFill>
          <a:blip r:embed="rId3"/>
          <a:stretch>
            <a:fillRect/>
          </a:stretch>
        </p:blipFill>
        <p:spPr>
          <a:xfrm>
            <a:off x="3014233" y="4038302"/>
            <a:ext cx="6163535" cy="2133898"/>
          </a:xfrm>
          <a:prstGeom prst="rect">
            <a:avLst/>
          </a:prstGeom>
        </p:spPr>
      </p:pic>
    </p:spTree>
    <p:extLst>
      <p:ext uri="{BB962C8B-B14F-4D97-AF65-F5344CB8AC3E}">
        <p14:creationId xmlns:p14="http://schemas.microsoft.com/office/powerpoint/2010/main" val="424935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a:xfrm>
            <a:off x="1600200" y="228605"/>
            <a:ext cx="9982200" cy="685801"/>
          </a:xfrm>
        </p:spPr>
        <p:txBody>
          <a:bodyPr/>
          <a:lstStyle/>
          <a:p>
            <a:r>
              <a:rPr lang="en-US" sz="4000" dirty="0"/>
              <a:t>RID and Pay.va.gov  </a:t>
            </a:r>
          </a:p>
        </p:txBody>
      </p:sp>
      <p:sp>
        <p:nvSpPr>
          <p:cNvPr id="7" name="Content Placeholder 5">
            <a:extLst>
              <a:ext uri="{FF2B5EF4-FFF2-40B4-BE49-F238E27FC236}">
                <a16:creationId xmlns:a16="http://schemas.microsoft.com/office/drawing/2014/main" id="{F41C160C-BCBC-E032-9CC5-8544BC381F76}"/>
              </a:ext>
            </a:extLst>
          </p:cNvPr>
          <p:cNvSpPr>
            <a:spLocks noGrp="1"/>
          </p:cNvSpPr>
          <p:nvPr>
            <p:ph idx="1"/>
          </p:nvPr>
        </p:nvSpPr>
        <p:spPr>
          <a:xfrm>
            <a:off x="609600" y="1600205"/>
            <a:ext cx="10972800" cy="4525963"/>
          </a:xfrm>
        </p:spPr>
        <p:txBody>
          <a:bodyPr>
            <a:normAutofit/>
          </a:bodyPr>
          <a:lstStyle/>
          <a:p>
            <a:r>
              <a:rPr lang="en-US" sz="2000" b="1" dirty="0">
                <a:solidFill>
                  <a:srgbClr val="002060"/>
                </a:solidFill>
                <a:latin typeface="Arial" panose="020B0604020202020204" pitchFamily="34" charset="0"/>
                <a:cs typeface="Arial" panose="020B0604020202020204" pitchFamily="34" charset="0"/>
              </a:rPr>
              <a:t>Receivable ID is required instead of File number on pay.va.gov for all education debts</a:t>
            </a:r>
          </a:p>
          <a:p>
            <a:pPr marL="0" indent="0">
              <a:buNone/>
            </a:pPr>
            <a:endParaRPr lang="en-US" sz="1000" b="1" dirty="0">
              <a:solidFill>
                <a:srgbClr val="002060"/>
              </a:solidFill>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Pay.va.gov still looks the same, however RID will go in place of the file number for education debts</a:t>
            </a:r>
          </a:p>
          <a:p>
            <a:pPr marL="0" indent="0">
              <a:buNone/>
            </a:pPr>
            <a:endParaRPr lang="en-US" sz="1000" b="1" dirty="0">
              <a:solidFill>
                <a:srgbClr val="002060"/>
              </a:solidFill>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If a debtor has multiple EDU debts, they must make individual payments per RID </a:t>
            </a:r>
          </a:p>
          <a:p>
            <a:endParaRPr lang="en-US" sz="1000" b="1" dirty="0">
              <a:solidFill>
                <a:srgbClr val="002060"/>
              </a:solidFill>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Compensation and Pension debts still input the file number (no change)</a:t>
            </a:r>
          </a:p>
          <a:p>
            <a:endParaRPr lang="en-US" sz="2400" dirty="0">
              <a:solidFill>
                <a:srgbClr val="002060"/>
              </a:solidFill>
              <a:latin typeface="Arial" panose="020B0604020202020204" pitchFamily="34" charset="0"/>
              <a:cs typeface="Arial" panose="020B0604020202020204" pitchFamily="34" charset="0"/>
            </a:endParaRPr>
          </a:p>
          <a:p>
            <a:endParaRPr lang="en-US" sz="2400" dirty="0">
              <a:solidFill>
                <a:srgbClr val="002060"/>
              </a:solidFill>
              <a:latin typeface="Arial" panose="020B0604020202020204" pitchFamily="34" charset="0"/>
              <a:cs typeface="Arial" panose="020B0604020202020204" pitchFamily="34" charset="0"/>
            </a:endParaRPr>
          </a:p>
          <a:p>
            <a:pPr marL="0" indent="0">
              <a:buNone/>
            </a:pPr>
            <a:endParaRPr lang="en-US" sz="2400"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BCA17EA-479E-904A-7A17-DD9EE5D81047}"/>
              </a:ext>
            </a:extLst>
          </p:cNvPr>
          <p:cNvPicPr>
            <a:picLocks noChangeAspect="1"/>
          </p:cNvPicPr>
          <p:nvPr/>
        </p:nvPicPr>
        <p:blipFill>
          <a:blip r:embed="rId3"/>
          <a:stretch>
            <a:fillRect/>
          </a:stretch>
        </p:blipFill>
        <p:spPr>
          <a:xfrm>
            <a:off x="1737360" y="4046912"/>
            <a:ext cx="8597087" cy="2125288"/>
          </a:xfrm>
          <a:prstGeom prst="rect">
            <a:avLst/>
          </a:prstGeom>
          <a:ln w="28575">
            <a:solidFill>
              <a:schemeClr val="tx1"/>
            </a:solidFill>
          </a:ln>
        </p:spPr>
      </p:pic>
    </p:spTree>
    <p:extLst>
      <p:ext uri="{BB962C8B-B14F-4D97-AF65-F5344CB8AC3E}">
        <p14:creationId xmlns:p14="http://schemas.microsoft.com/office/powerpoint/2010/main" val="148770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C6F76-5B2A-981B-42A3-4BF62FBDDD6C}"/>
            </a:ext>
          </a:extLst>
        </p:cNvPr>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F5ADDF5B-E2F9-678E-C724-8DD2E6695986}"/>
              </a:ext>
            </a:extLst>
          </p:cNvPr>
          <p:cNvGraphicFramePr>
            <a:graphicFrameLocks/>
          </p:cNvGraphicFramePr>
          <p:nvPr/>
        </p:nvGraphicFramePr>
        <p:xfrm>
          <a:off x="777240" y="838206"/>
          <a:ext cx="10424160" cy="594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6BC6FC05-4B6D-76A6-05AE-BBCF325D40C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Relief and Resolution, or Referrals</a:t>
            </a:r>
          </a:p>
        </p:txBody>
      </p:sp>
    </p:spTree>
    <p:extLst>
      <p:ext uri="{BB962C8B-B14F-4D97-AF65-F5344CB8AC3E}">
        <p14:creationId xmlns:p14="http://schemas.microsoft.com/office/powerpoint/2010/main" val="80204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FF4FC-C144-3954-18DD-3DFEE9BA4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A2E16-A609-EE89-C48D-A9A48C85764C}"/>
              </a:ext>
            </a:extLst>
          </p:cNvPr>
          <p:cNvSpPr>
            <a:spLocks noGrp="1"/>
          </p:cNvSpPr>
          <p:nvPr>
            <p:ph type="title"/>
          </p:nvPr>
        </p:nvSpPr>
        <p:spPr/>
        <p:txBody>
          <a:bodyPr/>
          <a:lstStyle/>
          <a:p>
            <a:r>
              <a:rPr lang="en-US" sz="4000" dirty="0"/>
              <a:t>FAQ: Dispute vs. Waiver?</a:t>
            </a:r>
          </a:p>
        </p:txBody>
      </p:sp>
      <p:sp>
        <p:nvSpPr>
          <p:cNvPr id="6" name="Content Placeholder 5">
            <a:extLst>
              <a:ext uri="{FF2B5EF4-FFF2-40B4-BE49-F238E27FC236}">
                <a16:creationId xmlns:a16="http://schemas.microsoft.com/office/drawing/2014/main" id="{8308C649-3AE7-0512-77EA-89E791DEC7CB}"/>
              </a:ext>
            </a:extLst>
          </p:cNvPr>
          <p:cNvSpPr>
            <a:spLocks noGrp="1"/>
          </p:cNvSpPr>
          <p:nvPr>
            <p:ph sz="half" idx="1"/>
          </p:nvPr>
        </p:nvSpPr>
        <p:spPr>
          <a:ln w="28575">
            <a:solidFill>
              <a:schemeClr val="tx1"/>
            </a:solidFill>
          </a:ln>
        </p:spPr>
        <p:txBody>
          <a:bodyPr/>
          <a:lstStyle/>
          <a:p>
            <a:pPr marL="0" indent="0">
              <a:buNone/>
            </a:pPr>
            <a:r>
              <a:rPr lang="en-US" b="1" dirty="0">
                <a:latin typeface="Arial" panose="020B0604020202020204" pitchFamily="34" charset="0"/>
                <a:cs typeface="Arial" panose="020B0604020202020204" pitchFamily="34" charset="0"/>
              </a:rPr>
              <a:t>Dispute</a:t>
            </a:r>
          </a:p>
          <a:p>
            <a:r>
              <a:rPr lang="en-US" sz="2400" dirty="0">
                <a:latin typeface="Arial" panose="020B0604020202020204" pitchFamily="34" charset="0"/>
                <a:cs typeface="Arial" panose="020B0604020202020204" pitchFamily="34" charset="0"/>
              </a:rPr>
              <a:t>Written statement from beneficiary</a:t>
            </a:r>
          </a:p>
          <a:p>
            <a:pPr lvl="1"/>
            <a:r>
              <a:rPr lang="en-US" sz="2000" dirty="0">
                <a:latin typeface="Arial" panose="020B0604020202020204" pitchFamily="34" charset="0"/>
                <a:cs typeface="Arial" panose="020B0604020202020204" pitchFamily="34" charset="0"/>
              </a:rPr>
              <a:t>Questioning whether debt is still outstanding</a:t>
            </a:r>
          </a:p>
          <a:p>
            <a:pPr lvl="1"/>
            <a:r>
              <a:rPr lang="en-US" sz="2000" dirty="0">
                <a:latin typeface="Arial" panose="020B0604020202020204" pitchFamily="34" charset="0"/>
                <a:cs typeface="Arial" panose="020B0604020202020204" pitchFamily="34" charset="0"/>
              </a:rPr>
              <a:t>Questioning whether debt amount is accurate</a:t>
            </a:r>
          </a:p>
          <a:p>
            <a:endParaRPr lang="en-US" b="1"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B10246DB-8169-F1D5-CB25-0197BC20E054}"/>
              </a:ext>
            </a:extLst>
          </p:cNvPr>
          <p:cNvSpPr>
            <a:spLocks noGrp="1"/>
          </p:cNvSpPr>
          <p:nvPr>
            <p:ph sz="half" idx="2"/>
          </p:nvPr>
        </p:nvSpPr>
        <p:spPr>
          <a:ln w="28575">
            <a:solidFill>
              <a:schemeClr val="tx1"/>
            </a:solidFill>
          </a:ln>
        </p:spPr>
        <p:txBody>
          <a:bodyPr/>
          <a:lstStyle/>
          <a:p>
            <a:pPr marL="0" indent="0">
              <a:buNone/>
            </a:pPr>
            <a:r>
              <a:rPr lang="en-US" b="1" dirty="0">
                <a:latin typeface="Arial" panose="020B0604020202020204" pitchFamily="34" charset="0"/>
                <a:cs typeface="Arial" panose="020B0604020202020204" pitchFamily="34" charset="0"/>
              </a:rPr>
              <a:t>Waiver</a:t>
            </a:r>
          </a:p>
          <a:p>
            <a:r>
              <a:rPr lang="en-US" sz="2400" dirty="0">
                <a:latin typeface="Arial" panose="020B0604020202020204" pitchFamily="34" charset="0"/>
                <a:cs typeface="Arial" panose="020B0604020202020204" pitchFamily="34" charset="0"/>
              </a:rPr>
              <a:t>Written statement from beneficiary</a:t>
            </a:r>
          </a:p>
          <a:p>
            <a:pPr lvl="1"/>
            <a:r>
              <a:rPr lang="en-US" sz="2000" dirty="0">
                <a:latin typeface="Arial" panose="020B0604020202020204" pitchFamily="34" charset="0"/>
                <a:cs typeface="Arial" panose="020B0604020202020204" pitchFamily="34" charset="0"/>
              </a:rPr>
              <a:t>Explaining why they should not be responsible for payment of the debt</a:t>
            </a:r>
          </a:p>
          <a:p>
            <a:pPr lvl="1"/>
            <a:r>
              <a:rPr lang="en-US" sz="2000" dirty="0">
                <a:latin typeface="Arial" panose="020B0604020202020204" pitchFamily="34" charset="0"/>
                <a:cs typeface="Arial" panose="020B0604020202020204" pitchFamily="34" charset="0"/>
              </a:rPr>
              <a:t>Explaining why collection of the debt would be unfair</a:t>
            </a:r>
          </a:p>
          <a:p>
            <a:pPr lvl="1"/>
            <a:r>
              <a:rPr lang="en-US" sz="2000" dirty="0">
                <a:latin typeface="Arial" panose="020B0604020202020204" pitchFamily="34" charset="0"/>
                <a:cs typeface="Arial" panose="020B0604020202020204" pitchFamily="34" charset="0"/>
              </a:rPr>
              <a:t>Explaining why the debt is creating financial hardship</a:t>
            </a:r>
          </a:p>
          <a:p>
            <a:pPr lvl="1"/>
            <a:r>
              <a:rPr lang="en-US" sz="2000" dirty="0">
                <a:latin typeface="Arial" panose="020B0604020202020204" pitchFamily="34" charset="0"/>
                <a:cs typeface="Arial" panose="020B0604020202020204" pitchFamily="34" charset="0"/>
              </a:rPr>
              <a:t>Helpful to state “I request a waiver”</a:t>
            </a:r>
          </a:p>
          <a:p>
            <a:r>
              <a:rPr lang="en-US" sz="2400" dirty="0">
                <a:latin typeface="Arial" panose="020B0604020202020204" pitchFamily="34" charset="0"/>
                <a:cs typeface="Arial" panose="020B0604020202020204" pitchFamily="34" charset="0"/>
              </a:rPr>
              <a:t>Also provide VA Form 5655 Financial Status Report</a:t>
            </a:r>
          </a:p>
          <a:p>
            <a:pPr lvl="1"/>
            <a:endParaRPr lang="en-US" sz="2000"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67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FF4FC-C144-3954-18DD-3DFEE9BA4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A2E16-A609-EE89-C48D-A9A48C85764C}"/>
              </a:ext>
            </a:extLst>
          </p:cNvPr>
          <p:cNvSpPr>
            <a:spLocks noGrp="1"/>
          </p:cNvSpPr>
          <p:nvPr>
            <p:ph type="title"/>
          </p:nvPr>
        </p:nvSpPr>
        <p:spPr>
          <a:xfrm>
            <a:off x="1600200" y="228605"/>
            <a:ext cx="9982200" cy="685801"/>
          </a:xfrm>
        </p:spPr>
        <p:txBody>
          <a:bodyPr/>
          <a:lstStyle/>
          <a:p>
            <a:r>
              <a:rPr lang="en-US" sz="4000" dirty="0"/>
              <a:t>FAQ: What makes a “good” waiver request?</a:t>
            </a:r>
          </a:p>
        </p:txBody>
      </p:sp>
      <p:sp>
        <p:nvSpPr>
          <p:cNvPr id="7" name="Content Placeholder 5">
            <a:extLst>
              <a:ext uri="{FF2B5EF4-FFF2-40B4-BE49-F238E27FC236}">
                <a16:creationId xmlns:a16="http://schemas.microsoft.com/office/drawing/2014/main" id="{EA60D430-1846-0D07-9EF0-D497E5644E75}"/>
              </a:ext>
            </a:extLst>
          </p:cNvPr>
          <p:cNvSpPr>
            <a:spLocks noGrp="1"/>
          </p:cNvSpPr>
          <p:nvPr>
            <p:ph idx="1"/>
          </p:nvPr>
        </p:nvSpPr>
        <p:spPr>
          <a:xfrm>
            <a:off x="609600" y="1600205"/>
            <a:ext cx="10972800" cy="4525963"/>
          </a:xfrm>
        </p:spPr>
        <p:txBody>
          <a:bodyPr>
            <a:normAutofit fontScale="70000" lnSpcReduction="20000"/>
          </a:bodyPr>
          <a:lstStyle/>
          <a:p>
            <a:pPr marL="0" indent="0">
              <a:buNone/>
            </a:pPr>
            <a:r>
              <a:rPr lang="en-US" b="1" dirty="0">
                <a:solidFill>
                  <a:srgbClr val="002060"/>
                </a:solidFill>
                <a:latin typeface="Arial" panose="020B0604020202020204" pitchFamily="34" charset="0"/>
                <a:cs typeface="Arial" panose="020B0604020202020204" pitchFamily="34" charset="0"/>
              </a:rPr>
              <a:t>Answer: There is no formula to guarantee the outcome of a waiver.  Here are some things to bear in mind: </a:t>
            </a:r>
          </a:p>
          <a:p>
            <a:pPr marL="0" indent="0">
              <a:buNone/>
            </a:pPr>
            <a:endParaRPr lang="en-US" sz="2300" b="1"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Indication of fraud, misrepresentation, or bad faith precludes granting of a waiver (See 38 U.S.C 5302(c) )</a:t>
            </a:r>
          </a:p>
          <a:p>
            <a:endParaRPr lang="en-US" sz="1600"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Request should explain facts and circumstances to enable the committee to consider the standards of equity and good conscience (see 38 C.F.R 1.965 for more details ): </a:t>
            </a:r>
          </a:p>
          <a:p>
            <a:pPr marL="457200" lvl="1" indent="0">
              <a:buNone/>
            </a:pPr>
            <a:r>
              <a:rPr lang="en-US" dirty="0">
                <a:latin typeface="Arial" panose="020B0604020202020204" pitchFamily="34" charset="0"/>
                <a:cs typeface="Arial" panose="020B0604020202020204" pitchFamily="34" charset="0"/>
              </a:rPr>
              <a:t>- fault of debtor 		- balance of faults</a:t>
            </a:r>
          </a:p>
          <a:p>
            <a:pPr marL="457200" lvl="1" indent="0">
              <a:buNone/>
            </a:pPr>
            <a:r>
              <a:rPr lang="en-US" dirty="0">
                <a:latin typeface="Arial" panose="020B0604020202020204" pitchFamily="34" charset="0"/>
                <a:cs typeface="Arial" panose="020B0604020202020204" pitchFamily="34" charset="0"/>
              </a:rPr>
              <a:t>- undue hardship		- defeat the purpose</a:t>
            </a:r>
          </a:p>
          <a:p>
            <a:pPr marL="457200" lvl="1" indent="0">
              <a:buNone/>
            </a:pPr>
            <a:r>
              <a:rPr lang="en-US" dirty="0">
                <a:latin typeface="Arial" panose="020B0604020202020204" pitchFamily="34" charset="0"/>
                <a:cs typeface="Arial" panose="020B0604020202020204" pitchFamily="34" charset="0"/>
              </a:rPr>
              <a:t>- unjust enrichment		- changing position to one’s detriment</a:t>
            </a:r>
          </a:p>
          <a:p>
            <a:pPr marL="457200" lvl="1" indent="0">
              <a:buNone/>
            </a:pPr>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An accurate VA Form 5655 Financial Status Report facilitates evaluation of financial hardship</a:t>
            </a:r>
          </a:p>
        </p:txBody>
      </p:sp>
    </p:spTree>
    <p:extLst>
      <p:ext uri="{BB962C8B-B14F-4D97-AF65-F5344CB8AC3E}">
        <p14:creationId xmlns:p14="http://schemas.microsoft.com/office/powerpoint/2010/main" val="413647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sz="4200" dirty="0"/>
              <a:t>Waiver Reconsideration vs. Appeal?</a:t>
            </a:r>
          </a:p>
        </p:txBody>
      </p:sp>
      <p:pic>
        <p:nvPicPr>
          <p:cNvPr id="5" name="Picture 4">
            <a:extLst>
              <a:ext uri="{FF2B5EF4-FFF2-40B4-BE49-F238E27FC236}">
                <a16:creationId xmlns:a16="http://schemas.microsoft.com/office/drawing/2014/main" id="{93D39DCE-7BA7-DE97-B392-C06FF6889F91}"/>
              </a:ext>
            </a:extLst>
          </p:cNvPr>
          <p:cNvPicPr>
            <a:picLocks noChangeAspect="1"/>
          </p:cNvPicPr>
          <p:nvPr/>
        </p:nvPicPr>
        <p:blipFill>
          <a:blip r:embed="rId3"/>
          <a:stretch>
            <a:fillRect/>
          </a:stretch>
        </p:blipFill>
        <p:spPr>
          <a:xfrm>
            <a:off x="481368" y="1981200"/>
            <a:ext cx="11229264" cy="2362200"/>
          </a:xfrm>
          <a:prstGeom prst="rect">
            <a:avLst/>
          </a:prstGeom>
          <a:ln w="12700">
            <a:solidFill>
              <a:srgbClr val="003F72"/>
            </a:solidFill>
          </a:ln>
        </p:spPr>
      </p:pic>
      <p:sp>
        <p:nvSpPr>
          <p:cNvPr id="9" name="Rectangle 8">
            <a:extLst>
              <a:ext uri="{FF2B5EF4-FFF2-40B4-BE49-F238E27FC236}">
                <a16:creationId xmlns:a16="http://schemas.microsoft.com/office/drawing/2014/main" id="{6A77CA55-FA7A-9F32-FB96-61A82789CA2D}"/>
              </a:ext>
            </a:extLst>
          </p:cNvPr>
          <p:cNvSpPr/>
          <p:nvPr/>
        </p:nvSpPr>
        <p:spPr>
          <a:xfrm>
            <a:off x="2019300" y="4648200"/>
            <a:ext cx="8153400" cy="1524000"/>
          </a:xfrm>
          <a:prstGeom prst="rect">
            <a:avLst/>
          </a:prstGeom>
          <a:solidFill>
            <a:srgbClr val="D63A31">
              <a:lumMod val="75000"/>
            </a:srgbClr>
          </a:solidFill>
          <a:ln w="12700" cap="flat" cmpd="sng" algn="ctr">
            <a:solidFill>
              <a:srgbClr val="D63A31">
                <a:shade val="50000"/>
              </a:srgbClr>
            </a:solidFill>
            <a:prstDash val="solid"/>
            <a:miter lim="800000"/>
          </a:ln>
          <a:effectLst>
            <a:outerShdw blurRad="50800" dist="38100" dir="8100000" algn="tr" rotWithShape="0">
              <a:prstClr val="black">
                <a:alpha val="40000"/>
              </a:prstClr>
            </a:outerShdw>
          </a:effectLst>
          <a:scene3d>
            <a:camera prst="orthographicFront"/>
            <a:lightRig rig="threePt" dir="t"/>
          </a:scene3d>
          <a:sp3d>
            <a:bevelT/>
          </a:sp3d>
        </p:spPr>
        <p:txBody>
          <a:bodyPr anchor="ctr"/>
          <a:lstStyle/>
          <a:p>
            <a:pPr marL="0" marR="0" lvl="1" indent="0" algn="ctr" defTabSz="914400" eaLnBrk="1" fontAlgn="auto" latinLnBrk="0" hangingPunct="1">
              <a:lnSpc>
                <a:spcPct val="9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prstClr val="white"/>
                </a:solidFill>
                <a:effectLst/>
                <a:uLnTx/>
                <a:uFillTx/>
                <a:ea typeface="+mn-ea"/>
                <a:cs typeface="Arial" panose="020B0604020202020204" pitchFamily="34" charset="0"/>
              </a:rPr>
              <a:t>*** Veterans should not use VA form 10182, 20-0996, or 20-0995 to </a:t>
            </a:r>
            <a:r>
              <a:rPr lang="en-US" altLang="en-US" sz="2800" b="1" kern="0" dirty="0">
                <a:solidFill>
                  <a:prstClr val="white"/>
                </a:solidFill>
                <a:cs typeface="Arial" panose="020B0604020202020204" pitchFamily="34" charset="0"/>
              </a:rPr>
              <a:t>appeal a waiver decision with</a:t>
            </a:r>
            <a:r>
              <a:rPr kumimoji="0" lang="en-US" altLang="en-US" sz="2800" b="1" i="0" u="none" strike="noStrike" kern="0" cap="none" spc="0" normalizeH="0" baseline="0" noProof="0" dirty="0">
                <a:ln>
                  <a:noFill/>
                </a:ln>
                <a:solidFill>
                  <a:prstClr val="white"/>
                </a:solidFill>
                <a:effectLst/>
                <a:uLnTx/>
                <a:uFillTx/>
                <a:ea typeface="+mn-ea"/>
                <a:cs typeface="Arial" panose="020B0604020202020204" pitchFamily="34" charset="0"/>
              </a:rPr>
              <a:t> DMC***</a:t>
            </a:r>
          </a:p>
          <a:p>
            <a:pPr marL="0" marR="0" lvl="1" indent="0" algn="ctr" defTabSz="914400" eaLnBrk="1" fontAlgn="auto" latinLnBrk="0" hangingPunct="1">
              <a:lnSpc>
                <a:spcPct val="90000"/>
              </a:lnSpc>
              <a:spcBef>
                <a:spcPts val="0"/>
              </a:spcBef>
              <a:spcAft>
                <a:spcPts val="0"/>
              </a:spcAft>
              <a:buClrTx/>
              <a:buSzTx/>
              <a:buFontTx/>
              <a:buNone/>
              <a:tabLst/>
              <a:defRPr/>
            </a:pPr>
            <a:endParaRPr kumimoji="0" lang="en-US" alt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E22FE5EB-0277-A9D5-519F-8028AE51CA2F}"/>
              </a:ext>
            </a:extLst>
          </p:cNvPr>
          <p:cNvSpPr txBox="1"/>
          <p:nvPr/>
        </p:nvSpPr>
        <p:spPr>
          <a:xfrm>
            <a:off x="353136" y="1371600"/>
            <a:ext cx="10924464" cy="461665"/>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Language from Committee on Waivers and  Compromises (COWC) letter:</a:t>
            </a:r>
          </a:p>
        </p:txBody>
      </p:sp>
    </p:spTree>
    <p:extLst>
      <p:ext uri="{BB962C8B-B14F-4D97-AF65-F5344CB8AC3E}">
        <p14:creationId xmlns:p14="http://schemas.microsoft.com/office/powerpoint/2010/main" val="186863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sz="4200" dirty="0"/>
              <a:t>Appealing a Waiver Decision continued</a:t>
            </a:r>
          </a:p>
        </p:txBody>
      </p:sp>
      <p:graphicFrame>
        <p:nvGraphicFramePr>
          <p:cNvPr id="7" name="Table 3">
            <a:extLst>
              <a:ext uri="{FF2B5EF4-FFF2-40B4-BE49-F238E27FC236}">
                <a16:creationId xmlns:a16="http://schemas.microsoft.com/office/drawing/2014/main" id="{605B2C5A-8973-3A83-16FE-2AF7B7EE1D4A}"/>
              </a:ext>
            </a:extLst>
          </p:cNvPr>
          <p:cNvGraphicFramePr>
            <a:graphicFrameLocks noGrp="1"/>
          </p:cNvGraphicFramePr>
          <p:nvPr>
            <p:extLst>
              <p:ext uri="{D42A27DB-BD31-4B8C-83A1-F6EECF244321}">
                <p14:modId xmlns:p14="http://schemas.microsoft.com/office/powerpoint/2010/main" val="1696422249"/>
              </p:ext>
            </p:extLst>
          </p:nvPr>
        </p:nvGraphicFramePr>
        <p:xfrm>
          <a:off x="228600" y="1295400"/>
          <a:ext cx="11811001" cy="4739640"/>
        </p:xfrm>
        <a:graphic>
          <a:graphicData uri="http://schemas.openxmlformats.org/drawingml/2006/table">
            <a:tbl>
              <a:tblPr firstRow="1" bandRow="1">
                <a:tableStyleId>{5C22544A-7EE6-4342-B048-85BDC9FD1C3A}</a:tableStyleId>
              </a:tblPr>
              <a:tblGrid>
                <a:gridCol w="1315173">
                  <a:extLst>
                    <a:ext uri="{9D8B030D-6E8A-4147-A177-3AD203B41FA5}">
                      <a16:colId xmlns:a16="http://schemas.microsoft.com/office/drawing/2014/main" val="2689704011"/>
                    </a:ext>
                  </a:extLst>
                </a:gridCol>
                <a:gridCol w="2172639">
                  <a:extLst>
                    <a:ext uri="{9D8B030D-6E8A-4147-A177-3AD203B41FA5}">
                      <a16:colId xmlns:a16="http://schemas.microsoft.com/office/drawing/2014/main" val="756637451"/>
                    </a:ext>
                  </a:extLst>
                </a:gridCol>
                <a:gridCol w="2774396">
                  <a:extLst>
                    <a:ext uri="{9D8B030D-6E8A-4147-A177-3AD203B41FA5}">
                      <a16:colId xmlns:a16="http://schemas.microsoft.com/office/drawing/2014/main" val="162555571"/>
                    </a:ext>
                  </a:extLst>
                </a:gridCol>
                <a:gridCol w="3049110">
                  <a:extLst>
                    <a:ext uri="{9D8B030D-6E8A-4147-A177-3AD203B41FA5}">
                      <a16:colId xmlns:a16="http://schemas.microsoft.com/office/drawing/2014/main" val="2701386423"/>
                    </a:ext>
                  </a:extLst>
                </a:gridCol>
                <a:gridCol w="2499683">
                  <a:extLst>
                    <a:ext uri="{9D8B030D-6E8A-4147-A177-3AD203B41FA5}">
                      <a16:colId xmlns:a16="http://schemas.microsoft.com/office/drawing/2014/main" val="546863239"/>
                    </a:ext>
                  </a:extLst>
                </a:gridCol>
              </a:tblGrid>
              <a:tr h="762000">
                <a:tc>
                  <a:txBody>
                    <a:bodyPr/>
                    <a:lstStyle/>
                    <a:p>
                      <a:pPr algn="ctr"/>
                      <a:r>
                        <a:rPr lang="en-US" sz="2400" b="1" dirty="0">
                          <a:latin typeface="Arial" panose="020B0604020202020204" pitchFamily="34" charset="0"/>
                          <a:cs typeface="Arial" panose="020B0604020202020204" pitchFamily="34" charset="0"/>
                        </a:rPr>
                        <a:t>Send to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Form to use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Info to include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Reviewed by</a:t>
                      </a:r>
                    </a:p>
                    <a:p>
                      <a:pPr algn="ctr"/>
                      <a:endParaRPr lang="en-US" sz="24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tc>
                  <a:txBody>
                    <a:bodyPr/>
                    <a:lstStyle/>
                    <a:p>
                      <a:pPr algn="ctr"/>
                      <a:r>
                        <a:rPr lang="en-US" sz="2400" b="1" dirty="0">
                          <a:latin typeface="Arial" panose="020B0604020202020204" pitchFamily="34" charset="0"/>
                          <a:cs typeface="Arial" panose="020B0604020202020204" pitchFamily="34" charset="0"/>
                        </a:rPr>
                        <a:t>Stops collection?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F72"/>
                    </a:solidFill>
                  </a:tcPr>
                </a:tc>
                <a:extLst>
                  <a:ext uri="{0D108BD9-81ED-4DB2-BD59-A6C34878D82A}">
                    <a16:rowId xmlns:a16="http://schemas.microsoft.com/office/drawing/2014/main" val="3274388960"/>
                  </a:ext>
                </a:extLst>
              </a:tr>
              <a:tr h="1905000">
                <a:tc>
                  <a:txBody>
                    <a:bodyPr/>
                    <a:lstStyle/>
                    <a:p>
                      <a:pPr algn="ctr"/>
                      <a:r>
                        <a:rPr lang="en-US" sz="2400" b="1" dirty="0">
                          <a:solidFill>
                            <a:srgbClr val="002060"/>
                          </a:solidFill>
                          <a:latin typeface="Arial" panose="020B0604020202020204" pitchFamily="34" charset="0"/>
                          <a:cs typeface="Arial" panose="020B0604020202020204" pitchFamily="34" charset="0"/>
                        </a:rPr>
                        <a:t>DMC</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None- request must be in writing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b="1" dirty="0">
                          <a:solidFill>
                            <a:srgbClr val="002060"/>
                          </a:solidFill>
                          <a:latin typeface="Arial" panose="020B0604020202020204" pitchFamily="34" charset="0"/>
                          <a:cs typeface="Arial" panose="020B0604020202020204" pitchFamily="34" charset="0"/>
                        </a:rPr>
                        <a:t>Indicate request is for reconsideration of waiver decision,   include support for reconsideration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Arial" panose="020B0604020202020204" pitchFamily="34" charset="0"/>
                          <a:cs typeface="Arial" panose="020B0604020202020204" pitchFamily="34" charset="0"/>
                        </a:rPr>
                        <a:t>COWC</a:t>
                      </a:r>
                    </a:p>
                    <a:p>
                      <a:pPr algn="ctr"/>
                      <a:endParaRPr lang="en-US" sz="2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No</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73482449"/>
                  </a:ext>
                </a:extLst>
              </a:tr>
              <a:tr h="2011680">
                <a:tc>
                  <a:txBody>
                    <a:bodyPr/>
                    <a:lstStyle/>
                    <a:p>
                      <a:pPr algn="ctr"/>
                      <a:r>
                        <a:rPr lang="en-US" sz="2400" b="1" dirty="0">
                          <a:solidFill>
                            <a:srgbClr val="002060"/>
                          </a:solidFill>
                          <a:latin typeface="Arial" panose="020B0604020202020204" pitchFamily="34" charset="0"/>
                          <a:cs typeface="Arial" panose="020B0604020202020204" pitchFamily="34" charset="0"/>
                        </a:rPr>
                        <a:t>BVA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VA Form 10182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Complete form including signature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Arial" panose="020B0604020202020204" pitchFamily="34" charset="0"/>
                          <a:cs typeface="Arial" panose="020B0604020202020204" pitchFamily="34" charset="0"/>
                        </a:rPr>
                        <a:t>Board of Veterans Appeals</a:t>
                      </a:r>
                    </a:p>
                    <a:p>
                      <a:pPr algn="ctr"/>
                      <a:endParaRPr lang="en-US" sz="2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solidFill>
                            <a:srgbClr val="002060"/>
                          </a:solidFill>
                          <a:latin typeface="Arial" panose="020B0604020202020204" pitchFamily="34" charset="0"/>
                          <a:cs typeface="Arial" panose="020B0604020202020204" pitchFamily="34" charset="0"/>
                        </a:rPr>
                        <a:t>No</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345365"/>
                  </a:ext>
                </a:extLst>
              </a:tr>
            </a:tbl>
          </a:graphicData>
        </a:graphic>
      </p:graphicFrame>
    </p:spTree>
    <p:extLst>
      <p:ext uri="{BB962C8B-B14F-4D97-AF65-F5344CB8AC3E}">
        <p14:creationId xmlns:p14="http://schemas.microsoft.com/office/powerpoint/2010/main" val="330860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B68F-B14E-E16A-9B67-F392DE055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07F71-8692-F51F-234D-53AA4C9BEDB9}"/>
              </a:ext>
            </a:extLst>
          </p:cNvPr>
          <p:cNvSpPr>
            <a:spLocks noGrp="1"/>
          </p:cNvSpPr>
          <p:nvPr>
            <p:ph type="title"/>
          </p:nvPr>
        </p:nvSpPr>
        <p:spPr>
          <a:xfrm>
            <a:off x="1600200" y="228605"/>
            <a:ext cx="9982200" cy="685801"/>
          </a:xfrm>
        </p:spPr>
        <p:txBody>
          <a:bodyPr/>
          <a:lstStyle/>
          <a:p>
            <a:r>
              <a:rPr lang="en-US" sz="4000" dirty="0"/>
              <a:t> VA Form 5655 Financial Status Report</a:t>
            </a:r>
          </a:p>
        </p:txBody>
      </p:sp>
      <p:pic>
        <p:nvPicPr>
          <p:cNvPr id="8" name="Picture 7">
            <a:extLst>
              <a:ext uri="{FF2B5EF4-FFF2-40B4-BE49-F238E27FC236}">
                <a16:creationId xmlns:a16="http://schemas.microsoft.com/office/drawing/2014/main" id="{C03A7913-DDB2-A844-356B-653D71B8D4ED}"/>
              </a:ext>
            </a:extLst>
          </p:cNvPr>
          <p:cNvPicPr>
            <a:picLocks noChangeAspect="1"/>
          </p:cNvPicPr>
          <p:nvPr/>
        </p:nvPicPr>
        <p:blipFill>
          <a:blip r:embed="rId3"/>
          <a:stretch>
            <a:fillRect/>
          </a:stretch>
        </p:blipFill>
        <p:spPr>
          <a:xfrm>
            <a:off x="228600" y="1447800"/>
            <a:ext cx="5740454" cy="4391151"/>
          </a:xfrm>
          <a:prstGeom prst="rect">
            <a:avLst/>
          </a:prstGeom>
        </p:spPr>
      </p:pic>
      <p:sp>
        <p:nvSpPr>
          <p:cNvPr id="10" name="TextBox 9">
            <a:extLst>
              <a:ext uri="{FF2B5EF4-FFF2-40B4-BE49-F238E27FC236}">
                <a16:creationId xmlns:a16="http://schemas.microsoft.com/office/drawing/2014/main" id="{4F9A42DF-B659-0F09-ACDE-98E954A47CD9}"/>
              </a:ext>
            </a:extLst>
          </p:cNvPr>
          <p:cNvSpPr txBox="1"/>
          <p:nvPr/>
        </p:nvSpPr>
        <p:spPr>
          <a:xfrm>
            <a:off x="6324600" y="1905000"/>
            <a:ext cx="5257800" cy="3770263"/>
          </a:xfrm>
          <a:prstGeom prst="rect">
            <a:avLst/>
          </a:prstGeom>
          <a:noFill/>
          <a:ln w="38100">
            <a:solidFill>
              <a:srgbClr val="003F72"/>
            </a:solidFill>
          </a:ln>
        </p:spPr>
        <p:txBody>
          <a:bodyPr wrap="square" rtlCol="0">
            <a:spAutoFit/>
          </a:bodyPr>
          <a:lstStyle/>
          <a:p>
            <a:pPr marL="457200" indent="-457200">
              <a:spcAft>
                <a:spcPts val="600"/>
              </a:spcAft>
              <a:buFont typeface="Arial" panose="020B0604020202020204" pitchFamily="34" charset="0"/>
              <a:buChar char="•"/>
              <a:defRPr/>
            </a:pPr>
            <a:endParaRPr lang="en-US" sz="2800" b="1" dirty="0">
              <a:solidFill>
                <a:srgbClr val="002262"/>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defRPr/>
            </a:pPr>
            <a:r>
              <a:rPr lang="en-US" sz="2800" b="1" dirty="0">
                <a:solidFill>
                  <a:srgbClr val="002262"/>
                </a:solidFill>
                <a:latin typeface="Arial" panose="020B0604020202020204" pitchFamily="34" charset="0"/>
                <a:cs typeface="Arial" panose="020B0604020202020204" pitchFamily="34" charset="0"/>
              </a:rPr>
              <a:t>Box 3 lists the reason for the form, accuracy here is helpful</a:t>
            </a:r>
          </a:p>
          <a:p>
            <a:pPr marL="457200" indent="-457200">
              <a:spcAft>
                <a:spcPts val="600"/>
              </a:spcAft>
              <a:buFont typeface="Arial" panose="020B0604020202020204" pitchFamily="34" charset="0"/>
              <a:buChar char="•"/>
              <a:defRPr/>
            </a:pPr>
            <a:r>
              <a:rPr lang="en-US" sz="2800" b="1" dirty="0">
                <a:solidFill>
                  <a:srgbClr val="002262"/>
                </a:solidFill>
                <a:latin typeface="Arial" panose="020B0604020202020204" pitchFamily="34" charset="0"/>
                <a:cs typeface="Arial" panose="020B0604020202020204" pitchFamily="34" charset="0"/>
              </a:rPr>
              <a:t>Multiple processes can be requested on one PDF form</a:t>
            </a:r>
          </a:p>
          <a:p>
            <a:pPr marL="457200" indent="-457200">
              <a:spcAft>
                <a:spcPts val="600"/>
              </a:spcAft>
              <a:buFont typeface="Arial" panose="020B0604020202020204" pitchFamily="34" charset="0"/>
              <a:buChar char="•"/>
              <a:defRPr/>
            </a:pPr>
            <a:endParaRPr lang="en-US" sz="2800" b="1" dirty="0">
              <a:solidFill>
                <a:srgbClr val="002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77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AA3D8-D9AA-BAEB-B62D-C9E204A96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A3849-D979-AEE0-2C55-8A9C30FFE7BC}"/>
              </a:ext>
            </a:extLst>
          </p:cNvPr>
          <p:cNvSpPr>
            <a:spLocks noGrp="1"/>
          </p:cNvSpPr>
          <p:nvPr>
            <p:ph type="title"/>
          </p:nvPr>
        </p:nvSpPr>
        <p:spPr>
          <a:xfrm>
            <a:off x="1600200" y="228605"/>
            <a:ext cx="9982200" cy="685801"/>
          </a:xfrm>
        </p:spPr>
        <p:txBody>
          <a:bodyPr/>
          <a:lstStyle/>
          <a:p>
            <a:r>
              <a:rPr lang="en-US" sz="4000" dirty="0"/>
              <a:t> VA Form 5655 Financial Status Report</a:t>
            </a:r>
          </a:p>
        </p:txBody>
      </p:sp>
      <p:sp>
        <p:nvSpPr>
          <p:cNvPr id="10" name="TextBox 9">
            <a:extLst>
              <a:ext uri="{FF2B5EF4-FFF2-40B4-BE49-F238E27FC236}">
                <a16:creationId xmlns:a16="http://schemas.microsoft.com/office/drawing/2014/main" id="{8D49C611-45D4-2BDA-0185-4D42A139627C}"/>
              </a:ext>
            </a:extLst>
          </p:cNvPr>
          <p:cNvSpPr txBox="1"/>
          <p:nvPr/>
        </p:nvSpPr>
        <p:spPr>
          <a:xfrm>
            <a:off x="8763000" y="1371600"/>
            <a:ext cx="2819400" cy="4755148"/>
          </a:xfrm>
          <a:prstGeom prst="rect">
            <a:avLst/>
          </a:prstGeom>
          <a:noFill/>
          <a:ln w="38100">
            <a:solidFill>
              <a:srgbClr val="003F72"/>
            </a:solidFill>
          </a:ln>
        </p:spPr>
        <p:txBody>
          <a:bodyPr wrap="square" rtlCol="0">
            <a:spAutoFit/>
          </a:bodyPr>
          <a:lstStyle/>
          <a:p>
            <a:pPr marL="457200" indent="-457200">
              <a:spcAft>
                <a:spcPts val="600"/>
              </a:spcAft>
              <a:buFont typeface="Arial" panose="020B0604020202020204" pitchFamily="34" charset="0"/>
              <a:buChar char="•"/>
              <a:defRPr/>
            </a:pPr>
            <a:r>
              <a:rPr lang="en-US" sz="2400" b="1" dirty="0">
                <a:solidFill>
                  <a:srgbClr val="002262"/>
                </a:solidFill>
                <a:latin typeface="Arial" panose="020B0604020202020204" pitchFamily="34" charset="0"/>
                <a:cs typeface="Arial" panose="020B0604020202020204" pitchFamily="34" charset="0"/>
              </a:rPr>
              <a:t>Be thorough on income and expenses</a:t>
            </a:r>
          </a:p>
          <a:p>
            <a:pPr marL="457200" indent="-457200">
              <a:spcAft>
                <a:spcPts val="600"/>
              </a:spcAft>
              <a:buFont typeface="Arial" panose="020B0604020202020204" pitchFamily="34" charset="0"/>
              <a:buChar char="•"/>
              <a:defRPr/>
            </a:pPr>
            <a:r>
              <a:rPr lang="en-US" sz="2400" b="1" dirty="0">
                <a:solidFill>
                  <a:srgbClr val="002262"/>
                </a:solidFill>
                <a:latin typeface="Arial" panose="020B0604020202020204" pitchFamily="34" charset="0"/>
                <a:cs typeface="Arial" panose="020B0604020202020204" pitchFamily="34" charset="0"/>
              </a:rPr>
              <a:t>Box 22 brings in total from back of the form</a:t>
            </a:r>
          </a:p>
          <a:p>
            <a:pPr marL="457200" indent="-457200">
              <a:spcAft>
                <a:spcPts val="600"/>
              </a:spcAft>
              <a:buFont typeface="Arial" panose="020B0604020202020204" pitchFamily="34" charset="0"/>
              <a:buChar char="•"/>
              <a:defRPr/>
            </a:pPr>
            <a:r>
              <a:rPr lang="en-US" sz="2400" b="1" dirty="0">
                <a:solidFill>
                  <a:srgbClr val="002262"/>
                </a:solidFill>
                <a:latin typeface="Arial" panose="020B0604020202020204" pitchFamily="34" charset="0"/>
                <a:cs typeface="Arial" panose="020B0604020202020204" pitchFamily="34" charset="0"/>
              </a:rPr>
              <a:t>Box 24A should equal Box 17 total minus box 23</a:t>
            </a:r>
          </a:p>
          <a:p>
            <a:pPr marL="457200" indent="-457200">
              <a:spcAft>
                <a:spcPts val="600"/>
              </a:spcAft>
              <a:buFont typeface="Arial" panose="020B0604020202020204" pitchFamily="34" charset="0"/>
              <a:buChar char="•"/>
              <a:defRPr/>
            </a:pPr>
            <a:r>
              <a:rPr lang="en-US" sz="2400" b="1" dirty="0">
                <a:solidFill>
                  <a:srgbClr val="002262"/>
                </a:solidFill>
                <a:latin typeface="Arial" panose="020B0604020202020204" pitchFamily="34" charset="0"/>
                <a:cs typeface="Arial" panose="020B0604020202020204" pitchFamily="34" charset="0"/>
              </a:rPr>
              <a:t>24B is key!</a:t>
            </a:r>
          </a:p>
        </p:txBody>
      </p:sp>
      <p:pic>
        <p:nvPicPr>
          <p:cNvPr id="5" name="Picture 4">
            <a:extLst>
              <a:ext uri="{FF2B5EF4-FFF2-40B4-BE49-F238E27FC236}">
                <a16:creationId xmlns:a16="http://schemas.microsoft.com/office/drawing/2014/main" id="{60DB98C7-1BE9-B0B9-B309-56653D456BAD}"/>
              </a:ext>
            </a:extLst>
          </p:cNvPr>
          <p:cNvPicPr>
            <a:picLocks noChangeAspect="1"/>
          </p:cNvPicPr>
          <p:nvPr/>
        </p:nvPicPr>
        <p:blipFill>
          <a:blip r:embed="rId3"/>
          <a:stretch>
            <a:fillRect/>
          </a:stretch>
        </p:blipFill>
        <p:spPr>
          <a:xfrm>
            <a:off x="152400" y="1524000"/>
            <a:ext cx="8394560" cy="4425955"/>
          </a:xfrm>
          <a:prstGeom prst="rect">
            <a:avLst/>
          </a:prstGeom>
        </p:spPr>
      </p:pic>
    </p:spTree>
    <p:extLst>
      <p:ext uri="{BB962C8B-B14F-4D97-AF65-F5344CB8AC3E}">
        <p14:creationId xmlns:p14="http://schemas.microsoft.com/office/powerpoint/2010/main" val="53121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955EC-2B54-1669-50DF-A3E0AA48E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7AB99-1154-2F04-0636-73CE2DF22B68}"/>
              </a:ext>
            </a:extLst>
          </p:cNvPr>
          <p:cNvSpPr>
            <a:spLocks noGrp="1"/>
          </p:cNvSpPr>
          <p:nvPr>
            <p:ph type="title"/>
          </p:nvPr>
        </p:nvSpPr>
        <p:spPr>
          <a:xfrm>
            <a:off x="1600200" y="228605"/>
            <a:ext cx="9982200" cy="685801"/>
          </a:xfrm>
        </p:spPr>
        <p:txBody>
          <a:bodyPr/>
          <a:lstStyle/>
          <a:p>
            <a:r>
              <a:rPr lang="en-US" sz="4000" dirty="0"/>
              <a:t> VA Form 5655 Financial Status Report</a:t>
            </a:r>
          </a:p>
        </p:txBody>
      </p:sp>
      <p:sp>
        <p:nvSpPr>
          <p:cNvPr id="10" name="TextBox 9">
            <a:extLst>
              <a:ext uri="{FF2B5EF4-FFF2-40B4-BE49-F238E27FC236}">
                <a16:creationId xmlns:a16="http://schemas.microsoft.com/office/drawing/2014/main" id="{9E08177F-1719-B185-A6FF-EA7DC841724A}"/>
              </a:ext>
            </a:extLst>
          </p:cNvPr>
          <p:cNvSpPr txBox="1"/>
          <p:nvPr/>
        </p:nvSpPr>
        <p:spPr>
          <a:xfrm>
            <a:off x="6096000" y="1573277"/>
            <a:ext cx="5257800" cy="4124206"/>
          </a:xfrm>
          <a:prstGeom prst="rect">
            <a:avLst/>
          </a:prstGeom>
          <a:noFill/>
          <a:ln w="38100">
            <a:solidFill>
              <a:srgbClr val="003F72"/>
            </a:solidFill>
          </a:ln>
        </p:spPr>
        <p:txBody>
          <a:bodyPr wrap="square" rtlCol="0">
            <a:spAutoFit/>
          </a:bodyPr>
          <a:lstStyle/>
          <a:p>
            <a:pPr marL="457200" indent="-457200">
              <a:spcAft>
                <a:spcPts val="600"/>
              </a:spcAft>
              <a:buFont typeface="Arial" panose="020B0604020202020204" pitchFamily="34" charset="0"/>
              <a:buChar char="•"/>
              <a:defRPr/>
            </a:pPr>
            <a:r>
              <a:rPr lang="en-US" sz="2800" b="1" dirty="0">
                <a:solidFill>
                  <a:srgbClr val="002262"/>
                </a:solidFill>
                <a:latin typeface="Arial" panose="020B0604020202020204" pitchFamily="34" charset="0"/>
                <a:cs typeface="Arial" panose="020B0604020202020204" pitchFamily="34" charset="0"/>
              </a:rPr>
              <a:t>Back of form lists assets and debts to give fuller picture </a:t>
            </a:r>
          </a:p>
          <a:p>
            <a:pPr marL="457200" indent="-457200">
              <a:spcAft>
                <a:spcPts val="600"/>
              </a:spcAft>
              <a:buFont typeface="Arial" panose="020B0604020202020204" pitchFamily="34" charset="0"/>
              <a:buChar char="•"/>
              <a:defRPr/>
            </a:pPr>
            <a:endParaRPr lang="en-US" sz="2800" b="1" dirty="0">
              <a:solidFill>
                <a:srgbClr val="002262"/>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defRPr/>
            </a:pPr>
            <a:r>
              <a:rPr lang="en-US" sz="2800" b="1" dirty="0">
                <a:solidFill>
                  <a:srgbClr val="002262"/>
                </a:solidFill>
                <a:latin typeface="Arial" panose="020B0604020202020204" pitchFamily="34" charset="0"/>
                <a:cs typeface="Arial" panose="020B0604020202020204" pitchFamily="34" charset="0"/>
              </a:rPr>
              <a:t>Total monthly payments on debts from row 34 I column E gets included on the front of the form in Box 22</a:t>
            </a:r>
          </a:p>
        </p:txBody>
      </p:sp>
      <p:pic>
        <p:nvPicPr>
          <p:cNvPr id="5" name="Picture 4">
            <a:extLst>
              <a:ext uri="{FF2B5EF4-FFF2-40B4-BE49-F238E27FC236}">
                <a16:creationId xmlns:a16="http://schemas.microsoft.com/office/drawing/2014/main" id="{281908FA-0096-45F2-6281-AFCE2A0D1847}"/>
              </a:ext>
            </a:extLst>
          </p:cNvPr>
          <p:cNvPicPr>
            <a:picLocks noChangeAspect="1"/>
          </p:cNvPicPr>
          <p:nvPr/>
        </p:nvPicPr>
        <p:blipFill>
          <a:blip r:embed="rId3"/>
          <a:stretch>
            <a:fillRect/>
          </a:stretch>
        </p:blipFill>
        <p:spPr>
          <a:xfrm>
            <a:off x="304800" y="1329268"/>
            <a:ext cx="4953255" cy="4686541"/>
          </a:xfrm>
          <a:prstGeom prst="rect">
            <a:avLst/>
          </a:prstGeom>
        </p:spPr>
      </p:pic>
    </p:spTree>
    <p:extLst>
      <p:ext uri="{BB962C8B-B14F-4D97-AF65-F5344CB8AC3E}">
        <p14:creationId xmlns:p14="http://schemas.microsoft.com/office/powerpoint/2010/main" val="201873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2B89-F02C-DDEE-1466-CAB5250069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588039C-2611-D738-6902-2D410EC5589A}"/>
              </a:ext>
            </a:extLst>
          </p:cNvPr>
          <p:cNvSpPr>
            <a:spLocks noGrp="1"/>
          </p:cNvSpPr>
          <p:nvPr>
            <p:ph idx="1"/>
          </p:nvPr>
        </p:nvSpPr>
        <p:spPr/>
        <p:txBody>
          <a:bodyPr>
            <a:normAutofit/>
          </a:bodyPr>
          <a:lstStyle/>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DMC overview</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Debt establishment</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Collection process</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Debt resolution options</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Risks of non-payment</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Contact Information</a:t>
            </a:r>
          </a:p>
          <a:p>
            <a:pPr>
              <a:spcBef>
                <a:spcPts val="0"/>
              </a:spcBef>
              <a:spcAft>
                <a:spcPts val="600"/>
              </a:spcAft>
              <a:defRPr/>
            </a:pPr>
            <a:r>
              <a:rPr lang="en-US" b="1" dirty="0">
                <a:solidFill>
                  <a:srgbClr val="002262"/>
                </a:solidFill>
                <a:latin typeface="Arial" panose="020B0604020202020204" pitchFamily="34" charset="0"/>
                <a:cs typeface="Arial" panose="020B0604020202020204" pitchFamily="34" charset="0"/>
              </a:rPr>
              <a:t>Questions</a:t>
            </a:r>
          </a:p>
          <a:p>
            <a:endParaRPr lang="en-US" dirty="0"/>
          </a:p>
        </p:txBody>
      </p:sp>
    </p:spTree>
    <p:extLst>
      <p:ext uri="{BB962C8B-B14F-4D97-AF65-F5344CB8AC3E}">
        <p14:creationId xmlns:p14="http://schemas.microsoft.com/office/powerpoint/2010/main" val="234352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8202-85B6-5B67-D051-FE9CDBEE2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6F32D-DDD6-A436-4676-603DD3081B26}"/>
              </a:ext>
            </a:extLst>
          </p:cNvPr>
          <p:cNvSpPr>
            <a:spLocks noGrp="1"/>
          </p:cNvSpPr>
          <p:nvPr>
            <p:ph type="title"/>
          </p:nvPr>
        </p:nvSpPr>
        <p:spPr>
          <a:xfrm>
            <a:off x="1600200" y="228605"/>
            <a:ext cx="9982200" cy="685801"/>
          </a:xfrm>
        </p:spPr>
        <p:txBody>
          <a:bodyPr/>
          <a:lstStyle/>
          <a:p>
            <a:r>
              <a:rPr lang="en-US" sz="4000" dirty="0"/>
              <a:t> VA Form 5655 Financial Status Report</a:t>
            </a:r>
          </a:p>
        </p:txBody>
      </p:sp>
      <p:sp>
        <p:nvSpPr>
          <p:cNvPr id="10" name="TextBox 9">
            <a:extLst>
              <a:ext uri="{FF2B5EF4-FFF2-40B4-BE49-F238E27FC236}">
                <a16:creationId xmlns:a16="http://schemas.microsoft.com/office/drawing/2014/main" id="{CC629793-93CB-56DA-D2DB-0085512B08D8}"/>
              </a:ext>
            </a:extLst>
          </p:cNvPr>
          <p:cNvSpPr txBox="1"/>
          <p:nvPr/>
        </p:nvSpPr>
        <p:spPr>
          <a:xfrm>
            <a:off x="8991600" y="1473200"/>
            <a:ext cx="2743200" cy="3939540"/>
          </a:xfrm>
          <a:prstGeom prst="rect">
            <a:avLst/>
          </a:prstGeom>
          <a:noFill/>
          <a:ln w="38100">
            <a:solidFill>
              <a:srgbClr val="003F72"/>
            </a:solidFill>
          </a:ln>
        </p:spPr>
        <p:txBody>
          <a:bodyPr wrap="square" rtlCol="0">
            <a:spAutoFit/>
          </a:bodyPr>
          <a:lstStyle/>
          <a:p>
            <a:pPr marL="457200" indent="-457200">
              <a:spcAft>
                <a:spcPts val="600"/>
              </a:spcAft>
              <a:buFont typeface="Arial" panose="020B0604020202020204" pitchFamily="34" charset="0"/>
              <a:buChar char="•"/>
              <a:defRPr/>
            </a:pPr>
            <a:r>
              <a:rPr lang="en-US" sz="2400" b="1" dirty="0">
                <a:solidFill>
                  <a:srgbClr val="002262"/>
                </a:solidFill>
                <a:latin typeface="Arial" panose="020B0604020202020204" pitchFamily="34" charset="0"/>
                <a:cs typeface="Arial" panose="020B0604020202020204" pitchFamily="34" charset="0"/>
              </a:rPr>
              <a:t>Signature is key (both if has spouse)</a:t>
            </a:r>
          </a:p>
          <a:p>
            <a:pPr marL="457200" indent="-457200">
              <a:spcAft>
                <a:spcPts val="600"/>
              </a:spcAft>
              <a:buFont typeface="Arial" panose="020B0604020202020204" pitchFamily="34" charset="0"/>
              <a:buChar char="•"/>
              <a:defRPr/>
            </a:pPr>
            <a:endParaRPr lang="en-US" sz="2400" b="1" dirty="0">
              <a:solidFill>
                <a:srgbClr val="002262"/>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defRPr/>
            </a:pPr>
            <a:r>
              <a:rPr lang="en-US" sz="2400" b="1" dirty="0">
                <a:solidFill>
                  <a:srgbClr val="002262"/>
                </a:solidFill>
                <a:latin typeface="Arial" panose="020B0604020202020204" pitchFamily="34" charset="0"/>
                <a:cs typeface="Arial" panose="020B0604020202020204" pitchFamily="34" charset="0"/>
              </a:rPr>
              <a:t>Box 36 is optional but written statement in some form recommended</a:t>
            </a:r>
          </a:p>
        </p:txBody>
      </p:sp>
      <p:pic>
        <p:nvPicPr>
          <p:cNvPr id="5" name="Picture 4">
            <a:extLst>
              <a:ext uri="{FF2B5EF4-FFF2-40B4-BE49-F238E27FC236}">
                <a16:creationId xmlns:a16="http://schemas.microsoft.com/office/drawing/2014/main" id="{9F0076E4-602F-9956-11B3-D35C73E1C19D}"/>
              </a:ext>
            </a:extLst>
          </p:cNvPr>
          <p:cNvPicPr>
            <a:picLocks noChangeAspect="1"/>
          </p:cNvPicPr>
          <p:nvPr/>
        </p:nvPicPr>
        <p:blipFill>
          <a:blip r:embed="rId3"/>
          <a:stretch>
            <a:fillRect/>
          </a:stretch>
        </p:blipFill>
        <p:spPr>
          <a:xfrm>
            <a:off x="304800" y="1447800"/>
            <a:ext cx="8504561" cy="3200400"/>
          </a:xfrm>
          <a:prstGeom prst="rect">
            <a:avLst/>
          </a:prstGeom>
        </p:spPr>
      </p:pic>
    </p:spTree>
    <p:extLst>
      <p:ext uri="{BB962C8B-B14F-4D97-AF65-F5344CB8AC3E}">
        <p14:creationId xmlns:p14="http://schemas.microsoft.com/office/powerpoint/2010/main" val="329490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471AB2-298D-071A-0ECC-E621FF843189}"/>
              </a:ext>
            </a:extLst>
          </p:cNvPr>
          <p:cNvSpPr>
            <a:spLocks noGrp="1"/>
          </p:cNvSpPr>
          <p:nvPr>
            <p:ph type="title"/>
          </p:nvPr>
        </p:nvSpPr>
        <p:spPr/>
        <p:txBody>
          <a:bodyPr/>
          <a:lstStyle/>
          <a:p>
            <a:r>
              <a:rPr lang="en-US" sz="4200" dirty="0"/>
              <a:t>What if Payment is not Made?</a:t>
            </a:r>
          </a:p>
        </p:txBody>
      </p:sp>
      <p:sp>
        <p:nvSpPr>
          <p:cNvPr id="7" name="Content Placeholder 5">
            <a:extLst>
              <a:ext uri="{FF2B5EF4-FFF2-40B4-BE49-F238E27FC236}">
                <a16:creationId xmlns:a16="http://schemas.microsoft.com/office/drawing/2014/main" id="{42D55240-161F-49BB-D474-B9D136AF4E5D}"/>
              </a:ext>
            </a:extLst>
          </p:cNvPr>
          <p:cNvSpPr txBox="1">
            <a:spLocks/>
          </p:cNvSpPr>
          <p:nvPr/>
        </p:nvSpPr>
        <p:spPr bwMode="auto">
          <a:xfrm>
            <a:off x="6085841" y="1518407"/>
            <a:ext cx="4431807" cy="4449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endParaRPr lang="en-US" altLang="en-US" sz="1200" dirty="0">
              <a:latin typeface="Arial" panose="020B0604020202020204" pitchFamily="34" charset="0"/>
              <a:cs typeface="Arial" panose="020B0604020202020204" pitchFamily="34" charset="0"/>
            </a:endParaRPr>
          </a:p>
          <a:p>
            <a:pPr fontAlgn="auto">
              <a:buClr>
                <a:srgbClr val="002060"/>
              </a:buClr>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Future VA benefits awarded will be withheld to satisfy debt</a:t>
            </a:r>
          </a:p>
          <a:p>
            <a:pPr fontAlgn="auto">
              <a:lnSpc>
                <a:spcPct val="90000"/>
              </a:lnSpc>
              <a:buClr>
                <a:srgbClr val="002060"/>
              </a:buClr>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Department of Treasury </a:t>
            </a:r>
          </a:p>
          <a:p>
            <a:pPr lvl="1" fontAlgn="auto">
              <a:lnSpc>
                <a:spcPct val="90000"/>
              </a:lnSpc>
              <a:spcAft>
                <a:spcPts val="0"/>
              </a:spcAft>
              <a:buClr>
                <a:srgbClr val="002060"/>
              </a:buClr>
              <a:buFont typeface="Courier New" panose="02070309020205020404" pitchFamily="49" charset="0"/>
              <a:buChar char="o"/>
            </a:pPr>
            <a:r>
              <a:rPr lang="en-US" altLang="en-US" sz="2400" b="1" dirty="0">
                <a:solidFill>
                  <a:srgbClr val="002060"/>
                </a:solidFill>
                <a:latin typeface="Arial" panose="020B0604020202020204" pitchFamily="34" charset="0"/>
                <a:cs typeface="Arial" panose="020B0604020202020204" pitchFamily="34" charset="0"/>
              </a:rPr>
              <a:t>Offset of Federal payments</a:t>
            </a:r>
          </a:p>
          <a:p>
            <a:pPr lvl="1" fontAlgn="auto">
              <a:lnSpc>
                <a:spcPct val="90000"/>
              </a:lnSpc>
              <a:spcAft>
                <a:spcPts val="0"/>
              </a:spcAft>
              <a:buClr>
                <a:srgbClr val="002060"/>
              </a:buClr>
              <a:buFont typeface="Courier New" panose="02070309020205020404" pitchFamily="49" charset="0"/>
              <a:buChar char="o"/>
            </a:pPr>
            <a:r>
              <a:rPr lang="en-US" altLang="en-US" sz="2400" b="1" dirty="0">
                <a:solidFill>
                  <a:srgbClr val="002060"/>
                </a:solidFill>
                <a:latin typeface="Arial" panose="020B0604020202020204" pitchFamily="34" charset="0"/>
                <a:cs typeface="Arial" panose="020B0604020202020204" pitchFamily="34" charset="0"/>
              </a:rPr>
              <a:t>Referral to private collection agencies</a:t>
            </a:r>
          </a:p>
          <a:p>
            <a:pPr lvl="1" fontAlgn="auto">
              <a:lnSpc>
                <a:spcPct val="90000"/>
              </a:lnSpc>
              <a:spcAft>
                <a:spcPts val="0"/>
              </a:spcAft>
              <a:buClr>
                <a:srgbClr val="002060"/>
              </a:buClr>
              <a:buFont typeface="Courier New" panose="02070309020205020404" pitchFamily="49" charset="0"/>
              <a:buChar char="o"/>
            </a:pPr>
            <a:r>
              <a:rPr lang="en-US" altLang="en-US" sz="2400" b="1" dirty="0">
                <a:solidFill>
                  <a:srgbClr val="002060"/>
                </a:solidFill>
                <a:latin typeface="Arial" panose="020B0604020202020204" pitchFamily="34" charset="0"/>
                <a:cs typeface="Arial" panose="020B0604020202020204" pitchFamily="34" charset="0"/>
              </a:rPr>
              <a:t>Administrative Wage Garnishment Program </a:t>
            </a:r>
          </a:p>
          <a:p>
            <a:pPr marL="109728" indent="0" fontAlgn="auto">
              <a:buNone/>
            </a:pPr>
            <a:endParaRPr lang="en-US" altLang="en-US" dirty="0">
              <a:latin typeface="Arial" panose="020B0604020202020204" pitchFamily="34" charset="0"/>
              <a:cs typeface="Arial" panose="020B0604020202020204" pitchFamily="34" charset="0"/>
            </a:endParaRPr>
          </a:p>
          <a:p>
            <a:pPr fontAlgn="auto"/>
            <a:endParaRPr lang="en-US" altLang="en-US" dirty="0"/>
          </a:p>
        </p:txBody>
      </p:sp>
      <p:pic>
        <p:nvPicPr>
          <p:cNvPr id="3" name="Picture 2">
            <a:extLst>
              <a:ext uri="{FF2B5EF4-FFF2-40B4-BE49-F238E27FC236}">
                <a16:creationId xmlns:a16="http://schemas.microsoft.com/office/drawing/2014/main" id="{BC56BD6D-4FD3-D563-5A73-66E6763968B9}"/>
              </a:ext>
            </a:extLst>
          </p:cNvPr>
          <p:cNvPicPr>
            <a:picLocks noChangeAspect="1"/>
          </p:cNvPicPr>
          <p:nvPr/>
        </p:nvPicPr>
        <p:blipFill rotWithShape="1">
          <a:blip r:embed="rId3"/>
          <a:srcRect/>
          <a:stretch/>
        </p:blipFill>
        <p:spPr>
          <a:xfrm>
            <a:off x="762000" y="1577980"/>
            <a:ext cx="4578971" cy="4114800"/>
          </a:xfrm>
          <a:prstGeom prst="rect">
            <a:avLst/>
          </a:prstGeom>
        </p:spPr>
      </p:pic>
      <p:sp>
        <p:nvSpPr>
          <p:cNvPr id="6" name="Rectangle 5">
            <a:extLst>
              <a:ext uri="{FF2B5EF4-FFF2-40B4-BE49-F238E27FC236}">
                <a16:creationId xmlns:a16="http://schemas.microsoft.com/office/drawing/2014/main" id="{40C1734B-8CA8-C051-642E-55C840E0AF42}"/>
              </a:ext>
            </a:extLst>
          </p:cNvPr>
          <p:cNvSpPr/>
          <p:nvPr/>
        </p:nvSpPr>
        <p:spPr>
          <a:xfrm>
            <a:off x="2362200" y="1393820"/>
            <a:ext cx="990600" cy="2063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9982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2921AB-7AB5-60F3-B97C-A54B0E0235E5}"/>
              </a:ext>
            </a:extLst>
          </p:cNvPr>
          <p:cNvSpPr>
            <a:spLocks noGrp="1"/>
          </p:cNvSpPr>
          <p:nvPr>
            <p:ph type="title"/>
          </p:nvPr>
        </p:nvSpPr>
        <p:spPr/>
        <p:txBody>
          <a:bodyPr/>
          <a:lstStyle/>
          <a:p>
            <a:r>
              <a:rPr lang="en-US" dirty="0"/>
              <a:t>VA Debt Portal for Veterans</a:t>
            </a:r>
          </a:p>
        </p:txBody>
      </p:sp>
      <p:sp>
        <p:nvSpPr>
          <p:cNvPr id="6" name="Content Placeholder 5">
            <a:extLst>
              <a:ext uri="{FF2B5EF4-FFF2-40B4-BE49-F238E27FC236}">
                <a16:creationId xmlns:a16="http://schemas.microsoft.com/office/drawing/2014/main" id="{88504293-ABD7-9E66-2BB9-2741228A9D3E}"/>
              </a:ext>
            </a:extLst>
          </p:cNvPr>
          <p:cNvSpPr>
            <a:spLocks noGrp="1"/>
          </p:cNvSpPr>
          <p:nvPr>
            <p:ph idx="1"/>
          </p:nvPr>
        </p:nvSpPr>
        <p:spPr/>
        <p:txBody>
          <a:bodyPr>
            <a:normAutofit lnSpcReduction="10000"/>
          </a:bodyPr>
          <a:lstStyle/>
          <a:p>
            <a:pPr>
              <a:spcAft>
                <a:spcPts val="600"/>
              </a:spcAft>
              <a:defRPr/>
            </a:pPr>
            <a:r>
              <a:rPr lang="en-US" b="1" dirty="0">
                <a:solidFill>
                  <a:srgbClr val="002262"/>
                </a:solidFill>
                <a:latin typeface="Arial" panose="020B0604020202020204" pitchFamily="34" charset="0"/>
                <a:cs typeface="Arial" panose="020B0604020202020204" pitchFamily="34" charset="0"/>
              </a:rPr>
              <a:t>Debt Portal: </a:t>
            </a:r>
            <a:r>
              <a:rPr lang="en-US" b="1" dirty="0">
                <a:solidFill>
                  <a:srgbClr val="002262"/>
                </a:solidFill>
                <a:latin typeface="Arial" panose="020B0604020202020204" pitchFamily="34" charset="0"/>
                <a:cs typeface="Arial" panose="020B0604020202020204" pitchFamily="34" charset="0"/>
                <a:hlinkClick r:id="rId3"/>
              </a:rPr>
              <a:t>https://www.va.gov/manage-va-debt/</a:t>
            </a:r>
            <a:endParaRPr lang="en-US" b="1" dirty="0">
              <a:solidFill>
                <a:srgbClr val="002262"/>
              </a:solidFill>
              <a:latin typeface="Arial" panose="020B0604020202020204" pitchFamily="34" charset="0"/>
              <a:cs typeface="Arial" panose="020B0604020202020204" pitchFamily="34" charset="0"/>
            </a:endParaRPr>
          </a:p>
          <a:p>
            <a:pPr lvl="3">
              <a:spcAft>
                <a:spcPts val="600"/>
              </a:spcAft>
              <a:buFont typeface="Courier New" panose="02070309020205020404" pitchFamily="49" charset="0"/>
              <a:buChar char="o"/>
              <a:defRPr/>
            </a:pPr>
            <a:r>
              <a:rPr kumimoji="0" lang="en-US" sz="28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Ve</a:t>
            </a:r>
            <a:r>
              <a:rPr lang="en-US" sz="2800" b="1" dirty="0">
                <a:solidFill>
                  <a:srgbClr val="002262"/>
                </a:solidFill>
                <a:latin typeface="Arial" panose="020B0604020202020204" pitchFamily="34" charset="0"/>
                <a:cs typeface="Arial" panose="020B0604020202020204" pitchFamily="34" charset="0"/>
              </a:rPr>
              <a:t>terans can log in to view balances </a:t>
            </a:r>
          </a:p>
          <a:p>
            <a:pPr lvl="3">
              <a:spcAft>
                <a:spcPts val="600"/>
              </a:spcAft>
              <a:buFont typeface="Courier New" panose="02070309020205020404" pitchFamily="49" charset="0"/>
              <a:buChar char="o"/>
              <a:defRPr/>
            </a:pPr>
            <a:r>
              <a:rPr lang="en-US" sz="2800" b="1" dirty="0">
                <a:solidFill>
                  <a:srgbClr val="002262"/>
                </a:solidFill>
                <a:latin typeface="Arial" panose="020B0604020202020204" pitchFamily="34" charset="0"/>
                <a:cs typeface="Arial" panose="020B0604020202020204" pitchFamily="34" charset="0"/>
              </a:rPr>
              <a:t>FAQ’s  </a:t>
            </a:r>
          </a:p>
          <a:p>
            <a:pPr lvl="3">
              <a:spcAft>
                <a:spcPts val="600"/>
              </a:spcAft>
              <a:buFont typeface="Courier New" panose="02070309020205020404" pitchFamily="49" charset="0"/>
              <a:buChar char="o"/>
              <a:defRPr/>
            </a:pPr>
            <a:r>
              <a:rPr lang="en-US" sz="2800" b="1" dirty="0">
                <a:solidFill>
                  <a:srgbClr val="002262"/>
                </a:solidFill>
                <a:latin typeface="Arial" panose="020B0604020202020204" pitchFamily="34" charset="0"/>
                <a:cs typeface="Arial" panose="020B0604020202020204" pitchFamily="34" charset="0"/>
              </a:rPr>
              <a:t>Email notifications to Veterans  </a:t>
            </a:r>
          </a:p>
          <a:p>
            <a:pPr lvl="3">
              <a:spcAft>
                <a:spcPts val="600"/>
              </a:spcAft>
              <a:buFont typeface="Courier New" panose="02070309020205020404" pitchFamily="49" charset="0"/>
              <a:buChar char="o"/>
              <a:defRPr/>
            </a:pPr>
            <a:r>
              <a:rPr kumimoji="0" lang="en-US" sz="28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Online VA Form 5655 Financial Status Report (FSR) with “wizard”</a:t>
            </a:r>
          </a:p>
          <a:p>
            <a:pPr lvl="3">
              <a:spcAft>
                <a:spcPts val="600"/>
              </a:spcAft>
              <a:buFont typeface="Courier New" panose="02070309020205020404" pitchFamily="49" charset="0"/>
              <a:buChar char="o"/>
              <a:defRPr/>
            </a:pPr>
            <a:r>
              <a:rPr lang="en-US" sz="2800" b="1" dirty="0">
                <a:solidFill>
                  <a:srgbClr val="002262"/>
                </a:solidFill>
                <a:latin typeface="Arial" panose="020B0604020202020204" pitchFamily="34" charset="0"/>
                <a:cs typeface="Arial" panose="020B0604020202020204" pitchFamily="34" charset="0"/>
              </a:rPr>
              <a:t>Online Dispute</a:t>
            </a:r>
          </a:p>
          <a:p>
            <a:pPr lvl="3">
              <a:spcAft>
                <a:spcPts val="600"/>
              </a:spcAft>
              <a:buFont typeface="Courier New" panose="02070309020205020404" pitchFamily="49" charset="0"/>
              <a:buChar char="o"/>
              <a:defRPr/>
            </a:pPr>
            <a:r>
              <a:rPr kumimoji="0" lang="en-US" sz="28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More enhancements to come</a:t>
            </a:r>
          </a:p>
          <a:p>
            <a:endParaRPr lang="en-US" dirty="0"/>
          </a:p>
        </p:txBody>
      </p:sp>
    </p:spTree>
    <p:extLst>
      <p:ext uri="{BB962C8B-B14F-4D97-AF65-F5344CB8AC3E}">
        <p14:creationId xmlns:p14="http://schemas.microsoft.com/office/powerpoint/2010/main" val="26448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91C6-8738-4711-F933-B3069F3AAAA7}"/>
              </a:ext>
            </a:extLst>
          </p:cNvPr>
          <p:cNvSpPr>
            <a:spLocks noGrp="1"/>
          </p:cNvSpPr>
          <p:nvPr>
            <p:ph type="title"/>
          </p:nvPr>
        </p:nvSpPr>
        <p:spPr/>
        <p:txBody>
          <a:bodyPr/>
          <a:lstStyle/>
          <a:p>
            <a:r>
              <a:rPr lang="en-US" dirty="0"/>
              <a:t>Ask VA (AVA)- DMC Tips</a:t>
            </a:r>
          </a:p>
        </p:txBody>
      </p:sp>
      <p:sp>
        <p:nvSpPr>
          <p:cNvPr id="3" name="Content Placeholder 2">
            <a:extLst>
              <a:ext uri="{FF2B5EF4-FFF2-40B4-BE49-F238E27FC236}">
                <a16:creationId xmlns:a16="http://schemas.microsoft.com/office/drawing/2014/main" id="{B03CBD4A-5086-5995-BCAD-DA568BBF2AC8}"/>
              </a:ext>
            </a:extLst>
          </p:cNvPr>
          <p:cNvSpPr>
            <a:spLocks noGrp="1"/>
          </p:cNvSpPr>
          <p:nvPr>
            <p:ph idx="1"/>
          </p:nvPr>
        </p:nvSpPr>
        <p:spPr/>
        <p:txBody>
          <a:bodyPr/>
          <a:lstStyle/>
          <a:p>
            <a:r>
              <a:rPr lang="en-US" sz="2800" b="1" dirty="0">
                <a:solidFill>
                  <a:srgbClr val="002060"/>
                </a:solidFill>
                <a:latin typeface="Arial" panose="020B0604020202020204" pitchFamily="34" charset="0"/>
                <a:cs typeface="Arial" panose="020B0604020202020204" pitchFamily="34" charset="0"/>
              </a:rPr>
              <a:t>Located at </a:t>
            </a:r>
            <a:r>
              <a:rPr lang="en-US" sz="2800" dirty="0">
                <a:latin typeface="Arial" panose="020B0604020202020204" pitchFamily="34" charset="0"/>
                <a:cs typeface="Arial" panose="020B0604020202020204" pitchFamily="34" charset="0"/>
                <a:hlinkClick r:id="rId3"/>
              </a:rPr>
              <a:t>https://www.va.gov/contact-us/ask-va/introduction</a:t>
            </a:r>
            <a:endParaRPr lang="en-US" b="1" dirty="0">
              <a:latin typeface="+mj-lt"/>
            </a:endParaRPr>
          </a:p>
        </p:txBody>
      </p:sp>
      <p:pic>
        <p:nvPicPr>
          <p:cNvPr id="8" name="Picture 7" descr="A picture containing table&#10;&#10;AI-generated content may be incorrect.">
            <a:extLst>
              <a:ext uri="{FF2B5EF4-FFF2-40B4-BE49-F238E27FC236}">
                <a16:creationId xmlns:a16="http://schemas.microsoft.com/office/drawing/2014/main" id="{9171C670-9389-0EEC-C4D5-BF903A6EDE93}"/>
              </a:ext>
            </a:extLst>
          </p:cNvPr>
          <p:cNvPicPr>
            <a:picLocks noChangeAspect="1"/>
          </p:cNvPicPr>
          <p:nvPr/>
        </p:nvPicPr>
        <p:blipFill>
          <a:blip r:embed="rId4"/>
          <a:stretch>
            <a:fillRect/>
          </a:stretch>
        </p:blipFill>
        <p:spPr>
          <a:xfrm>
            <a:off x="838200" y="2133600"/>
            <a:ext cx="3160553" cy="3879061"/>
          </a:xfrm>
          <a:prstGeom prst="rect">
            <a:avLst/>
          </a:prstGeom>
          <a:ln>
            <a:solidFill>
              <a:schemeClr val="tx1"/>
            </a:solidFill>
          </a:ln>
        </p:spPr>
      </p:pic>
      <p:pic>
        <p:nvPicPr>
          <p:cNvPr id="10" name="Picture 9" descr="Graphical user interface, text, application, email&#10;&#10;AI-generated content may be incorrect.">
            <a:extLst>
              <a:ext uri="{FF2B5EF4-FFF2-40B4-BE49-F238E27FC236}">
                <a16:creationId xmlns:a16="http://schemas.microsoft.com/office/drawing/2014/main" id="{63D61D45-D921-5422-69F5-1655C7B5D67F}"/>
              </a:ext>
            </a:extLst>
          </p:cNvPr>
          <p:cNvPicPr>
            <a:picLocks noChangeAspect="1"/>
          </p:cNvPicPr>
          <p:nvPr/>
        </p:nvPicPr>
        <p:blipFill>
          <a:blip r:embed="rId5"/>
          <a:stretch>
            <a:fillRect/>
          </a:stretch>
        </p:blipFill>
        <p:spPr>
          <a:xfrm>
            <a:off x="5135159" y="2113156"/>
            <a:ext cx="5782482" cy="3772426"/>
          </a:xfrm>
          <a:prstGeom prst="rect">
            <a:avLst/>
          </a:prstGeom>
          <a:ln w="28575">
            <a:solidFill>
              <a:schemeClr val="tx1"/>
            </a:solidFill>
          </a:ln>
        </p:spPr>
      </p:pic>
      <p:sp>
        <p:nvSpPr>
          <p:cNvPr id="6" name="Arrow: Right 5">
            <a:extLst>
              <a:ext uri="{FF2B5EF4-FFF2-40B4-BE49-F238E27FC236}">
                <a16:creationId xmlns:a16="http://schemas.microsoft.com/office/drawing/2014/main" id="{F508F4D3-C5AF-E9C7-C197-40118C4FCC56}"/>
              </a:ext>
            </a:extLst>
          </p:cNvPr>
          <p:cNvSpPr/>
          <p:nvPr/>
        </p:nvSpPr>
        <p:spPr>
          <a:xfrm>
            <a:off x="3657600" y="4570505"/>
            <a:ext cx="2057400" cy="990600"/>
          </a:xfrm>
          <a:prstGeom prst="rightArrow">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610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D4FD-F8F5-BC63-AC0D-ECB4304A5F5E}"/>
              </a:ext>
            </a:extLst>
          </p:cNvPr>
          <p:cNvSpPr>
            <a:spLocks noGrp="1"/>
          </p:cNvSpPr>
          <p:nvPr>
            <p:ph type="title"/>
          </p:nvPr>
        </p:nvSpPr>
        <p:spPr/>
        <p:txBody>
          <a:bodyPr/>
          <a:lstStyle/>
          <a:p>
            <a:r>
              <a:rPr lang="en-US" dirty="0"/>
              <a:t>AVA- DMC Tips</a:t>
            </a:r>
          </a:p>
        </p:txBody>
      </p:sp>
      <p:sp>
        <p:nvSpPr>
          <p:cNvPr id="6" name="TextBox 5">
            <a:extLst>
              <a:ext uri="{FF2B5EF4-FFF2-40B4-BE49-F238E27FC236}">
                <a16:creationId xmlns:a16="http://schemas.microsoft.com/office/drawing/2014/main" id="{5256BA17-98BD-7D0F-1974-69571273893B}"/>
              </a:ext>
            </a:extLst>
          </p:cNvPr>
          <p:cNvSpPr txBox="1"/>
          <p:nvPr/>
        </p:nvSpPr>
        <p:spPr>
          <a:xfrm>
            <a:off x="762000" y="5081851"/>
            <a:ext cx="11048999" cy="797078"/>
          </a:xfrm>
          <a:prstGeom prst="rect">
            <a:avLst/>
          </a:prstGeom>
          <a:noFill/>
        </p:spPr>
        <p:txBody>
          <a:bodyPr wrap="square">
            <a:spAutoFit/>
          </a:bodyPr>
          <a:lstStyle/>
          <a:p>
            <a:pPr algn="ctr" defTabSz="561565">
              <a:lnSpc>
                <a:spcPct val="120000"/>
              </a:lnSpc>
              <a:spcBef>
                <a:spcPct val="20000"/>
              </a:spcBef>
              <a:defRPr/>
            </a:pPr>
            <a:r>
              <a:rPr lang="en-US" sz="2000" b="1" dirty="0">
                <a:solidFill>
                  <a:srgbClr val="002060"/>
                </a:solidFill>
                <a:latin typeface="Arial" panose="020B0604020202020204" pitchFamily="34" charset="0"/>
                <a:cs typeface="Arial" panose="020B0604020202020204" pitchFamily="34" charset="0"/>
              </a:rPr>
              <a:t>Options to reach DMC are found under “Debt for benefit overpayments and health care copay bills” category</a:t>
            </a:r>
          </a:p>
        </p:txBody>
      </p:sp>
      <p:pic>
        <p:nvPicPr>
          <p:cNvPr id="5" name="Picture 4" descr="Graphical user interface, text, application&#10;&#10;AI-generated content may be incorrect.">
            <a:extLst>
              <a:ext uri="{FF2B5EF4-FFF2-40B4-BE49-F238E27FC236}">
                <a16:creationId xmlns:a16="http://schemas.microsoft.com/office/drawing/2014/main" id="{D209DB50-9523-F2E6-BE7A-159CB206D3B8}"/>
              </a:ext>
            </a:extLst>
          </p:cNvPr>
          <p:cNvPicPr>
            <a:picLocks noChangeAspect="1"/>
          </p:cNvPicPr>
          <p:nvPr/>
        </p:nvPicPr>
        <p:blipFill>
          <a:blip r:embed="rId3"/>
          <a:srcRect t="32493" r="23510" b="24142"/>
          <a:stretch>
            <a:fillRect/>
          </a:stretch>
        </p:blipFill>
        <p:spPr>
          <a:xfrm>
            <a:off x="1727200" y="1391832"/>
            <a:ext cx="8229600" cy="3388659"/>
          </a:xfrm>
          <a:prstGeom prst="rect">
            <a:avLst/>
          </a:prstGeom>
          <a:ln w="28575">
            <a:solidFill>
              <a:schemeClr val="tx1"/>
            </a:solidFill>
          </a:ln>
        </p:spPr>
      </p:pic>
    </p:spTree>
    <p:extLst>
      <p:ext uri="{BB962C8B-B14F-4D97-AF65-F5344CB8AC3E}">
        <p14:creationId xmlns:p14="http://schemas.microsoft.com/office/powerpoint/2010/main" val="258303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00DDF-8586-78F2-A130-990B067F9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B2B52-A6B6-0C94-832A-7054BDEDB5B4}"/>
              </a:ext>
            </a:extLst>
          </p:cNvPr>
          <p:cNvSpPr>
            <a:spLocks noGrp="1"/>
          </p:cNvSpPr>
          <p:nvPr>
            <p:ph type="title"/>
          </p:nvPr>
        </p:nvSpPr>
        <p:spPr/>
        <p:txBody>
          <a:bodyPr/>
          <a:lstStyle/>
          <a:p>
            <a:r>
              <a:rPr lang="en-US" dirty="0"/>
              <a:t>AVA- DMC Tips</a:t>
            </a:r>
          </a:p>
        </p:txBody>
      </p:sp>
      <p:sp>
        <p:nvSpPr>
          <p:cNvPr id="6" name="TextBox 5">
            <a:extLst>
              <a:ext uri="{FF2B5EF4-FFF2-40B4-BE49-F238E27FC236}">
                <a16:creationId xmlns:a16="http://schemas.microsoft.com/office/drawing/2014/main" id="{83CA3652-E429-1DEB-1EC6-B85B2039468D}"/>
              </a:ext>
            </a:extLst>
          </p:cNvPr>
          <p:cNvSpPr txBox="1"/>
          <p:nvPr/>
        </p:nvSpPr>
        <p:spPr>
          <a:xfrm>
            <a:off x="457200" y="1371600"/>
            <a:ext cx="5486400" cy="3320845"/>
          </a:xfrm>
          <a:prstGeom prst="rect">
            <a:avLst/>
          </a:prstGeom>
          <a:noFill/>
        </p:spPr>
        <p:txBody>
          <a:bodyPr wrap="square">
            <a:spAutoFit/>
          </a:bodyPr>
          <a:lstStyle/>
          <a:p>
            <a:pPr algn="ctr" defTabSz="561565">
              <a:lnSpc>
                <a:spcPct val="120000"/>
              </a:lnSpc>
              <a:spcBef>
                <a:spcPct val="20000"/>
              </a:spcBef>
              <a:defRPr/>
            </a:pPr>
            <a:r>
              <a:rPr lang="en-US" sz="2000" b="1" dirty="0">
                <a:solidFill>
                  <a:srgbClr val="002060"/>
                </a:solidFill>
                <a:latin typeface="Arial" panose="020B0604020202020204" pitchFamily="34" charset="0"/>
                <a:cs typeface="Arial" panose="020B0604020202020204" pitchFamily="34" charset="0"/>
              </a:rPr>
              <a:t>Topics are used to select the type of debt for proper routing.</a:t>
            </a:r>
          </a:p>
          <a:p>
            <a:pPr algn="ctr" defTabSz="561565">
              <a:lnSpc>
                <a:spcPct val="120000"/>
              </a:lnSpc>
              <a:spcBef>
                <a:spcPct val="20000"/>
              </a:spcBef>
              <a:defRPr/>
            </a:pPr>
            <a:endParaRPr lang="en-US" sz="2000" b="1" dirty="0">
              <a:solidFill>
                <a:srgbClr val="002060"/>
              </a:solidFill>
              <a:latin typeface="Arial" panose="020B0604020202020204" pitchFamily="34" charset="0"/>
              <a:cs typeface="Arial" panose="020B0604020202020204" pitchFamily="34" charset="0"/>
            </a:endParaRPr>
          </a:p>
          <a:p>
            <a:pPr algn="ctr" defTabSz="561565">
              <a:lnSpc>
                <a:spcPct val="120000"/>
              </a:lnSpc>
              <a:spcBef>
                <a:spcPct val="20000"/>
              </a:spcBef>
              <a:defRPr/>
            </a:pPr>
            <a:r>
              <a:rPr lang="en-US" sz="2000" b="1" dirty="0">
                <a:solidFill>
                  <a:srgbClr val="002060"/>
                </a:solidFill>
                <a:latin typeface="Arial" panose="020B0604020202020204" pitchFamily="34" charset="0"/>
                <a:cs typeface="Arial" panose="020B0604020202020204" pitchFamily="34" charset="0"/>
              </a:rPr>
              <a:t>The following debt topics are NOT DMC jurisdiction, all others will route to DMC:</a:t>
            </a:r>
          </a:p>
          <a:p>
            <a:pPr algn="ctr" defTabSz="561565">
              <a:lnSpc>
                <a:spcPct val="120000"/>
              </a:lnSpc>
              <a:spcBef>
                <a:spcPct val="20000"/>
              </a:spcBef>
              <a:defRPr/>
            </a:pPr>
            <a:r>
              <a:rPr lang="en-US" sz="2000" b="1" dirty="0">
                <a:solidFill>
                  <a:srgbClr val="002060"/>
                </a:solidFill>
                <a:latin typeface="Arial" panose="020B0604020202020204" pitchFamily="34" charset="0"/>
                <a:cs typeface="Arial" panose="020B0604020202020204" pitchFamily="34" charset="0"/>
              </a:rPr>
              <a:t>Health care copay debt</a:t>
            </a:r>
          </a:p>
          <a:p>
            <a:pPr algn="ctr" defTabSz="561565">
              <a:lnSpc>
                <a:spcPct val="120000"/>
              </a:lnSpc>
              <a:spcBef>
                <a:spcPct val="20000"/>
              </a:spcBef>
              <a:defRPr/>
            </a:pPr>
            <a:r>
              <a:rPr lang="en-US" sz="2000" b="1" dirty="0">
                <a:solidFill>
                  <a:srgbClr val="002060"/>
                </a:solidFill>
                <a:latin typeface="Arial" panose="020B0604020202020204" pitchFamily="34" charset="0"/>
                <a:cs typeface="Arial" panose="020B0604020202020204" pitchFamily="34" charset="0"/>
              </a:rPr>
              <a:t>Severance Pay</a:t>
            </a:r>
          </a:p>
          <a:p>
            <a:pPr algn="ctr" defTabSz="561565">
              <a:lnSpc>
                <a:spcPct val="120000"/>
              </a:lnSpc>
              <a:spcBef>
                <a:spcPct val="20000"/>
              </a:spcBef>
              <a:defRPr/>
            </a:pPr>
            <a:r>
              <a:rPr lang="en-US" sz="2000" b="1" dirty="0">
                <a:solidFill>
                  <a:srgbClr val="002060"/>
                </a:solidFill>
                <a:latin typeface="Arial" panose="020B0604020202020204" pitchFamily="34" charset="0"/>
                <a:cs typeface="Arial" panose="020B0604020202020204" pitchFamily="34" charset="0"/>
              </a:rPr>
              <a:t>Separation Pay</a:t>
            </a:r>
          </a:p>
        </p:txBody>
      </p:sp>
      <p:pic>
        <p:nvPicPr>
          <p:cNvPr id="7" name="Picture 6" descr="Graphical user interface, text, application&#10;&#10;AI-generated content may be incorrect.">
            <a:extLst>
              <a:ext uri="{FF2B5EF4-FFF2-40B4-BE49-F238E27FC236}">
                <a16:creationId xmlns:a16="http://schemas.microsoft.com/office/drawing/2014/main" id="{EBC291E6-F7DC-5668-BFF5-A9BC22832434}"/>
              </a:ext>
            </a:extLst>
          </p:cNvPr>
          <p:cNvPicPr>
            <a:picLocks noChangeAspect="1"/>
          </p:cNvPicPr>
          <p:nvPr/>
        </p:nvPicPr>
        <p:blipFill>
          <a:blip r:embed="rId3"/>
          <a:srcRect t="20135"/>
          <a:stretch>
            <a:fillRect/>
          </a:stretch>
        </p:blipFill>
        <p:spPr>
          <a:xfrm>
            <a:off x="6096000" y="1264997"/>
            <a:ext cx="5988990" cy="4754803"/>
          </a:xfrm>
          <a:prstGeom prst="rect">
            <a:avLst/>
          </a:prstGeom>
          <a:ln w="28575">
            <a:solidFill>
              <a:schemeClr val="tx1"/>
            </a:solidFill>
          </a:ln>
        </p:spPr>
      </p:pic>
      <p:cxnSp>
        <p:nvCxnSpPr>
          <p:cNvPr id="9" name="Straight Connector 8">
            <a:extLst>
              <a:ext uri="{FF2B5EF4-FFF2-40B4-BE49-F238E27FC236}">
                <a16:creationId xmlns:a16="http://schemas.microsoft.com/office/drawing/2014/main" id="{64322129-31C9-A315-4E4F-A4625D991B87}"/>
              </a:ext>
            </a:extLst>
          </p:cNvPr>
          <p:cNvCxnSpPr/>
          <p:nvPr/>
        </p:nvCxnSpPr>
        <p:spPr>
          <a:xfrm>
            <a:off x="6248400" y="4495800"/>
            <a:ext cx="19050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737CF6E0-AB79-F059-331D-D258547C2713}"/>
              </a:ext>
            </a:extLst>
          </p:cNvPr>
          <p:cNvCxnSpPr/>
          <p:nvPr/>
        </p:nvCxnSpPr>
        <p:spPr>
          <a:xfrm>
            <a:off x="6248400" y="4800600"/>
            <a:ext cx="19050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11405FDE-6A75-B836-48B0-308668E9B34C}"/>
              </a:ext>
            </a:extLst>
          </p:cNvPr>
          <p:cNvCxnSpPr/>
          <p:nvPr/>
        </p:nvCxnSpPr>
        <p:spPr>
          <a:xfrm>
            <a:off x="6248400" y="3581400"/>
            <a:ext cx="1905000"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730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46F2-0F5F-0608-7CA1-86E7538E201A}"/>
              </a:ext>
            </a:extLst>
          </p:cNvPr>
          <p:cNvSpPr>
            <a:spLocks noGrp="1"/>
          </p:cNvSpPr>
          <p:nvPr>
            <p:ph type="title"/>
          </p:nvPr>
        </p:nvSpPr>
        <p:spPr/>
        <p:txBody>
          <a:bodyPr/>
          <a:lstStyle/>
          <a:p>
            <a:r>
              <a:rPr lang="en-US" dirty="0"/>
              <a:t>At Risk Veterans</a:t>
            </a:r>
          </a:p>
        </p:txBody>
      </p:sp>
      <p:pic>
        <p:nvPicPr>
          <p:cNvPr id="12" name="Picture 11">
            <a:extLst>
              <a:ext uri="{FF2B5EF4-FFF2-40B4-BE49-F238E27FC236}">
                <a16:creationId xmlns:a16="http://schemas.microsoft.com/office/drawing/2014/main" id="{B8182569-0DE5-C028-7A06-4885DAF5B71C}"/>
              </a:ext>
            </a:extLst>
          </p:cNvPr>
          <p:cNvPicPr>
            <a:picLocks noChangeAspect="1"/>
          </p:cNvPicPr>
          <p:nvPr/>
        </p:nvPicPr>
        <p:blipFill>
          <a:blip r:embed="rId2"/>
          <a:stretch>
            <a:fillRect/>
          </a:stretch>
        </p:blipFill>
        <p:spPr>
          <a:xfrm>
            <a:off x="1884661" y="1219200"/>
            <a:ext cx="8422679" cy="4953000"/>
          </a:xfrm>
          <a:prstGeom prst="rect">
            <a:avLst/>
          </a:prstGeom>
        </p:spPr>
      </p:pic>
    </p:spTree>
    <p:extLst>
      <p:ext uri="{BB962C8B-B14F-4D97-AF65-F5344CB8AC3E}">
        <p14:creationId xmlns:p14="http://schemas.microsoft.com/office/powerpoint/2010/main" val="3094520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DD84-16B6-89B3-62B1-4480144BF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DBAB2-4D48-150F-37DF-7DD22F22D64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Financial Information: FINVET</a:t>
            </a:r>
          </a:p>
        </p:txBody>
      </p:sp>
      <p:sp>
        <p:nvSpPr>
          <p:cNvPr id="3" name="Content Placeholder 2">
            <a:extLst>
              <a:ext uri="{FF2B5EF4-FFF2-40B4-BE49-F238E27FC236}">
                <a16:creationId xmlns:a16="http://schemas.microsoft.com/office/drawing/2014/main" id="{485D1281-16B1-51A2-0830-E1CC17EB1C53}"/>
              </a:ext>
            </a:extLst>
          </p:cNvPr>
          <p:cNvSpPr>
            <a:spLocks noGrp="1"/>
          </p:cNvSpPr>
          <p:nvPr>
            <p:ph idx="1"/>
          </p:nvPr>
        </p:nvSpPr>
        <p:spPr>
          <a:xfrm>
            <a:off x="304800" y="1600205"/>
            <a:ext cx="11506200" cy="4525963"/>
          </a:xfrm>
        </p:spPr>
        <p:txBody>
          <a:bodyPr>
            <a:normAutofit/>
          </a:bodyPr>
          <a:lstStyle/>
          <a:p>
            <a:pPr>
              <a:buClr>
                <a:srgbClr val="002060"/>
              </a:buClr>
              <a:defRPr/>
            </a:pPr>
            <a:r>
              <a:rPr lang="en-US" dirty="0">
                <a:solidFill>
                  <a:srgbClr val="002060"/>
                </a:solidFill>
                <a:latin typeface="Arial" panose="020B0604020202020204" pitchFamily="34" charset="0"/>
                <a:cs typeface="Arial" panose="020B0604020202020204" pitchFamily="34" charset="0"/>
              </a:rPr>
              <a:t>National Veterans Financial Resource Center</a:t>
            </a:r>
          </a:p>
          <a:p>
            <a:pPr marL="0" indent="0">
              <a:buClr>
                <a:srgbClr val="002060"/>
              </a:buClr>
              <a:buNone/>
              <a:defRPr/>
            </a:pPr>
            <a:endParaRPr lang="en-US" dirty="0">
              <a:solidFill>
                <a:srgbClr val="002060"/>
              </a:solidFill>
              <a:latin typeface="Arial" panose="020B0604020202020204" pitchFamily="34" charset="0"/>
              <a:cs typeface="Arial" panose="020B0604020202020204" pitchFamily="34" charset="0"/>
            </a:endParaRPr>
          </a:p>
          <a:p>
            <a:pPr>
              <a:buClr>
                <a:srgbClr val="002060"/>
              </a:buClr>
              <a:defRPr/>
            </a:pPr>
            <a:r>
              <a:rPr lang="en-US" dirty="0">
                <a:solidFill>
                  <a:srgbClr val="002060"/>
                </a:solidFill>
                <a:latin typeface="Arial" panose="020B0604020202020204" pitchFamily="34" charset="0"/>
                <a:cs typeface="Arial" panose="020B0604020202020204" pitchFamily="34" charset="0"/>
              </a:rPr>
              <a:t>FINVET website: </a:t>
            </a:r>
            <a:r>
              <a:rPr lang="en-US" dirty="0">
                <a:solidFill>
                  <a:srgbClr val="002060"/>
                </a:solidFill>
                <a:latin typeface="Arial" panose="020B0604020202020204" pitchFamily="34" charset="0"/>
                <a:cs typeface="Arial" panose="020B0604020202020204" pitchFamily="34" charset="0"/>
                <a:hlinkClick r:id="rId3"/>
              </a:rPr>
              <a:t>https://www.mirecc.va.gov/visn19/finvet/</a:t>
            </a:r>
            <a:endParaRPr lang="en-US" dirty="0">
              <a:solidFill>
                <a:srgbClr val="002060"/>
              </a:solidFill>
              <a:latin typeface="Arial" panose="020B0604020202020204" pitchFamily="34" charset="0"/>
              <a:cs typeface="Arial" panose="020B0604020202020204" pitchFamily="34" charset="0"/>
            </a:endParaRPr>
          </a:p>
          <a:p>
            <a:pPr marL="0" indent="0">
              <a:buClr>
                <a:srgbClr val="002060"/>
              </a:buClr>
              <a:buNone/>
              <a:defRPr/>
            </a:pPr>
            <a:endParaRPr lang="en-US" dirty="0">
              <a:solidFill>
                <a:srgbClr val="002060"/>
              </a:solidFill>
              <a:latin typeface="Arial" panose="020B0604020202020204" pitchFamily="34" charset="0"/>
              <a:cs typeface="Arial" panose="020B0604020202020204" pitchFamily="34" charset="0"/>
            </a:endParaRPr>
          </a:p>
          <a:p>
            <a:pPr>
              <a:buClr>
                <a:srgbClr val="002060"/>
              </a:buClr>
              <a:defRPr/>
            </a:pPr>
            <a:endParaRPr lang="en-US" sz="1200" dirty="0">
              <a:solidFill>
                <a:srgbClr val="002060"/>
              </a:solidFill>
              <a:latin typeface="Arial" panose="020B0604020202020204" pitchFamily="34" charset="0"/>
              <a:cs typeface="Arial" panose="020B0604020202020204" pitchFamily="34" charset="0"/>
            </a:endParaRPr>
          </a:p>
          <a:p>
            <a:pPr eaLnBrk="1" hangingPunct="1">
              <a:buClr>
                <a:srgbClr val="002060"/>
              </a:buClr>
              <a:defRPr/>
            </a:pPr>
            <a:r>
              <a:rPr lang="en-US" dirty="0">
                <a:solidFill>
                  <a:srgbClr val="002060"/>
                </a:solidFill>
                <a:latin typeface="Arial" panose="020B0604020202020204" pitchFamily="34" charset="0"/>
                <a:cs typeface="Arial" panose="020B0604020202020204" pitchFamily="34" charset="0"/>
              </a:rPr>
              <a:t>Connects Veterans to financial resources and tools to improve financial well-being and literacy (FINVET does not provide financial assistance)</a:t>
            </a:r>
            <a:endParaRPr lang="en-US" dirty="0">
              <a:latin typeface="Arial" panose="020B0604020202020204" pitchFamily="34" charset="0"/>
              <a:cs typeface="Arial" panose="020B0604020202020204" pitchFamily="34" charset="0"/>
            </a:endParaRPr>
          </a:p>
          <a:p>
            <a:pPr eaLnBrk="1" hangingPunct="1">
              <a:buClr>
                <a:srgbClr val="002060"/>
              </a:buClr>
              <a:buFont typeface="Courier New" panose="02070309020205020404" pitchFamily="49" charset="0"/>
              <a:buChar char="o"/>
              <a:defRPr/>
            </a:pPr>
            <a:endParaRPr lang="en-US" sz="2400" dirty="0">
              <a:latin typeface="Arial" charset="0"/>
              <a:cs typeface="Arial" charset="0"/>
            </a:endParaRPr>
          </a:p>
          <a:p>
            <a:pPr eaLnBrk="1" hangingPunct="1">
              <a:buClr>
                <a:srgbClr val="002060"/>
              </a:buClr>
              <a:buFont typeface="Courier New" panose="02070309020205020404" pitchFamily="49" charset="0"/>
              <a:buChar char="o"/>
              <a:defRPr/>
            </a:pPr>
            <a:endParaRPr lang="en-US" sz="2400" dirty="0">
              <a:latin typeface="Arial" charset="0"/>
              <a:cs typeface="Arial" charset="0"/>
            </a:endParaRPr>
          </a:p>
          <a:p>
            <a:pPr marL="0" indent="0">
              <a:buNone/>
            </a:pPr>
            <a:endParaRPr lang="en-US" dirty="0"/>
          </a:p>
        </p:txBody>
      </p:sp>
    </p:spTree>
    <p:extLst>
      <p:ext uri="{BB962C8B-B14F-4D97-AF65-F5344CB8AC3E}">
        <p14:creationId xmlns:p14="http://schemas.microsoft.com/office/powerpoint/2010/main" val="1987784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B5E5-44B9-A201-DDD4-9B058BB5FC24}"/>
              </a:ext>
            </a:extLst>
          </p:cNvPr>
          <p:cNvSpPr>
            <a:spLocks noGrp="1"/>
          </p:cNvSpPr>
          <p:nvPr>
            <p:ph type="title"/>
          </p:nvPr>
        </p:nvSpPr>
        <p:spPr/>
        <p:txBody>
          <a:bodyPr/>
          <a:lstStyle/>
          <a:p>
            <a:r>
              <a:rPr lang="en-US" sz="4200" dirty="0"/>
              <a:t>Become a Debt Superstar (Contact DMC)</a:t>
            </a:r>
          </a:p>
        </p:txBody>
      </p:sp>
      <p:pic>
        <p:nvPicPr>
          <p:cNvPr id="5" name="Picture 4">
            <a:extLst>
              <a:ext uri="{FF2B5EF4-FFF2-40B4-BE49-F238E27FC236}">
                <a16:creationId xmlns:a16="http://schemas.microsoft.com/office/drawing/2014/main" id="{C4494B40-FA32-DF31-5305-706048ED2F16}"/>
              </a:ext>
            </a:extLst>
          </p:cNvPr>
          <p:cNvPicPr>
            <a:picLocks noChangeAspect="1"/>
          </p:cNvPicPr>
          <p:nvPr/>
        </p:nvPicPr>
        <p:blipFill>
          <a:blip r:embed="rId3"/>
          <a:stretch>
            <a:fillRect/>
          </a:stretch>
        </p:blipFill>
        <p:spPr>
          <a:xfrm>
            <a:off x="8733051" y="2286000"/>
            <a:ext cx="3158288" cy="2628900"/>
          </a:xfrm>
          <a:prstGeom prst="rect">
            <a:avLst/>
          </a:prstGeom>
        </p:spPr>
      </p:pic>
      <p:graphicFrame>
        <p:nvGraphicFramePr>
          <p:cNvPr id="8" name="Table 7">
            <a:extLst>
              <a:ext uri="{FF2B5EF4-FFF2-40B4-BE49-F238E27FC236}">
                <a16:creationId xmlns:a16="http://schemas.microsoft.com/office/drawing/2014/main" id="{C798CB0C-FBE5-9A03-9609-4DE0558CFCAF}"/>
              </a:ext>
            </a:extLst>
          </p:cNvPr>
          <p:cNvGraphicFramePr>
            <a:graphicFrameLocks noGrp="1"/>
          </p:cNvGraphicFramePr>
          <p:nvPr>
            <p:extLst>
              <p:ext uri="{D42A27DB-BD31-4B8C-83A1-F6EECF244321}">
                <p14:modId xmlns:p14="http://schemas.microsoft.com/office/powerpoint/2010/main" val="475353994"/>
              </p:ext>
            </p:extLst>
          </p:nvPr>
        </p:nvGraphicFramePr>
        <p:xfrm>
          <a:off x="152400" y="1371600"/>
          <a:ext cx="8305800" cy="4419598"/>
        </p:xfrm>
        <a:graphic>
          <a:graphicData uri="http://schemas.openxmlformats.org/drawingml/2006/table">
            <a:tbl>
              <a:tblPr firstRow="1" bandRow="1">
                <a:tableStyleId>{5C22544A-7EE6-4342-B048-85BDC9FD1C3A}</a:tableStyleId>
              </a:tblPr>
              <a:tblGrid>
                <a:gridCol w="4774930">
                  <a:extLst>
                    <a:ext uri="{9D8B030D-6E8A-4147-A177-3AD203B41FA5}">
                      <a16:colId xmlns:a16="http://schemas.microsoft.com/office/drawing/2014/main" val="2560131660"/>
                    </a:ext>
                  </a:extLst>
                </a:gridCol>
                <a:gridCol w="3530870">
                  <a:extLst>
                    <a:ext uri="{9D8B030D-6E8A-4147-A177-3AD203B41FA5}">
                      <a16:colId xmlns:a16="http://schemas.microsoft.com/office/drawing/2014/main" val="4060696076"/>
                    </a:ext>
                  </a:extLst>
                </a:gridCol>
              </a:tblGrid>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latin typeface="Arial" panose="020B0604020202020204" pitchFamily="34" charset="0"/>
                          <a:ea typeface="+mn-ea"/>
                          <a:cs typeface="Arial" panose="020B0604020202020204" pitchFamily="34" charset="0"/>
                        </a:rPr>
                        <a:t>https://www.va.gov/manage-va-debt/   </a:t>
                      </a:r>
                    </a:p>
                  </a:txBody>
                  <a:tcPr anchor="ctr">
                    <a:solidFill>
                      <a:schemeClr val="bg1">
                        <a:lumMod val="95000"/>
                      </a:schemeClr>
                    </a:solidFill>
                  </a:tcPr>
                </a:tc>
                <a:tc>
                  <a:txBody>
                    <a:bodyPr/>
                    <a:lstStyle/>
                    <a:p>
                      <a:r>
                        <a:rPr lang="en-US" sz="2000" b="0" kern="1200" dirty="0">
                          <a:solidFill>
                            <a:srgbClr val="002060"/>
                          </a:solidFill>
                          <a:latin typeface="Arial" panose="020B0604020202020204" pitchFamily="34" charset="0"/>
                          <a:ea typeface="+mn-ea"/>
                          <a:cs typeface="Arial" panose="020B0604020202020204" pitchFamily="34" charset="0"/>
                        </a:rPr>
                        <a:t>Veteran Debt Portal </a:t>
                      </a:r>
                    </a:p>
                  </a:txBody>
                  <a:tcPr anchor="ctr">
                    <a:solidFill>
                      <a:schemeClr val="bg1">
                        <a:lumMod val="95000"/>
                      </a:schemeClr>
                    </a:solidFill>
                  </a:tcPr>
                </a:tc>
                <a:extLst>
                  <a:ext uri="{0D108BD9-81ED-4DB2-BD59-A6C34878D82A}">
                    <a16:rowId xmlns:a16="http://schemas.microsoft.com/office/drawing/2014/main" val="2293457866"/>
                  </a:ext>
                </a:extLst>
              </a:tr>
              <a:tr h="478726">
                <a:tc>
                  <a:txBody>
                    <a:bodyPr/>
                    <a:lstStyle/>
                    <a:p>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2000" dirty="0">
                          <a:solidFill>
                            <a:srgbClr val="002060"/>
                          </a:solidFill>
                          <a:latin typeface="Arial" panose="020B0604020202020204" pitchFamily="34" charset="0"/>
                          <a:cs typeface="Arial" panose="020B0604020202020204" pitchFamily="34" charset="0"/>
                        </a:rPr>
                        <a:t> </a:t>
                      </a:r>
                    </a:p>
                  </a:txBody>
                  <a:tcPr>
                    <a:solidFill>
                      <a:schemeClr val="bg1"/>
                    </a:solidFill>
                  </a:tcPr>
                </a:tc>
                <a:extLst>
                  <a:ext uri="{0D108BD9-81ED-4DB2-BD59-A6C34878D82A}">
                    <a16:rowId xmlns:a16="http://schemas.microsoft.com/office/drawing/2014/main" val="2735100976"/>
                  </a:ext>
                </a:extLst>
              </a:tr>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latin typeface="Arial" panose="020B0604020202020204" pitchFamily="34" charset="0"/>
                          <a:ea typeface="+mn-ea"/>
                          <a:cs typeface="Arial" panose="020B0604020202020204" pitchFamily="34" charset="0"/>
                        </a:rPr>
                        <a:t>https://www.va.gov/contact-us/ask-va/ </a:t>
                      </a:r>
                    </a:p>
                  </a:txBody>
                  <a:tcPr>
                    <a:solidFill>
                      <a:schemeClr val="bg1">
                        <a:lumMod val="95000"/>
                      </a:schemeClr>
                    </a:solidFill>
                  </a:tcPr>
                </a:tc>
                <a:tc>
                  <a:txBody>
                    <a:bodyPr/>
                    <a:lstStyle/>
                    <a:p>
                      <a:r>
                        <a:rPr lang="en-US" sz="2000" dirty="0">
                          <a:solidFill>
                            <a:srgbClr val="002060"/>
                          </a:solidFill>
                          <a:latin typeface="Arial" panose="020B0604020202020204" pitchFamily="34" charset="0"/>
                          <a:cs typeface="Arial" panose="020B0604020202020204" pitchFamily="34" charset="0"/>
                        </a:rPr>
                        <a:t>Online inquiry system</a:t>
                      </a:r>
                    </a:p>
                  </a:txBody>
                  <a:tcPr>
                    <a:solidFill>
                      <a:schemeClr val="bg1">
                        <a:lumMod val="95000"/>
                      </a:schemeClr>
                    </a:solidFill>
                  </a:tcPr>
                </a:tc>
                <a:extLst>
                  <a:ext uri="{0D108BD9-81ED-4DB2-BD59-A6C34878D82A}">
                    <a16:rowId xmlns:a16="http://schemas.microsoft.com/office/drawing/2014/main" val="3106999721"/>
                  </a:ext>
                </a:extLst>
              </a:tr>
              <a:tr h="478726">
                <a:tc>
                  <a:txBody>
                    <a:bodyPr/>
                    <a:lstStyle/>
                    <a:p>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555795496"/>
                  </a:ext>
                </a:extLst>
              </a:tr>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800-827-0648</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Arial" panose="020B0604020202020204" pitchFamily="34" charset="0"/>
                          <a:cs typeface="Arial" panose="020B0604020202020204" pitchFamily="34" charset="0"/>
                        </a:rPr>
                        <a:t>DMC Veteran Toll Free Line</a:t>
                      </a:r>
                    </a:p>
                  </a:txBody>
                  <a:tcPr>
                    <a:solidFill>
                      <a:schemeClr val="bg1">
                        <a:lumMod val="95000"/>
                      </a:schemeClr>
                    </a:solidFill>
                  </a:tcPr>
                </a:tc>
                <a:extLst>
                  <a:ext uri="{0D108BD9-81ED-4DB2-BD59-A6C34878D82A}">
                    <a16:rowId xmlns:a16="http://schemas.microsoft.com/office/drawing/2014/main" val="3554089053"/>
                  </a:ext>
                </a:extLst>
              </a:tr>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876185253"/>
                  </a:ext>
                </a:extLst>
              </a:tr>
              <a:tr h="528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612-970-5688</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Arial" panose="020B0604020202020204" pitchFamily="34" charset="0"/>
                          <a:cs typeface="Arial" panose="020B0604020202020204" pitchFamily="34" charset="0"/>
                        </a:rPr>
                        <a:t>Fax</a:t>
                      </a:r>
                    </a:p>
                  </a:txBody>
                  <a:tcPr>
                    <a:solidFill>
                      <a:schemeClr val="bg1">
                        <a:lumMod val="95000"/>
                      </a:schemeClr>
                    </a:solidFill>
                  </a:tcPr>
                </a:tc>
                <a:extLst>
                  <a:ext uri="{0D108BD9-81ED-4DB2-BD59-A6C34878D82A}">
                    <a16:rowId xmlns:a16="http://schemas.microsoft.com/office/drawing/2014/main" val="749138359"/>
                  </a:ext>
                </a:extLst>
              </a:tr>
              <a:tr h="47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388775185"/>
                  </a:ext>
                </a:extLst>
              </a:tr>
              <a:tr h="539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844-261-6570</a:t>
                      </a: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DMC VSO Only Line</a:t>
                      </a:r>
                    </a:p>
                  </a:txBody>
                  <a:tcPr>
                    <a:solidFill>
                      <a:srgbClr val="FF0000"/>
                    </a:solidFill>
                  </a:tcPr>
                </a:tc>
                <a:extLst>
                  <a:ext uri="{0D108BD9-81ED-4DB2-BD59-A6C34878D82A}">
                    <a16:rowId xmlns:a16="http://schemas.microsoft.com/office/drawing/2014/main" val="1030403436"/>
                  </a:ext>
                </a:extLst>
              </a:tr>
            </a:tbl>
          </a:graphicData>
        </a:graphic>
      </p:graphicFrame>
    </p:spTree>
    <p:extLst>
      <p:ext uri="{BB962C8B-B14F-4D97-AF65-F5344CB8AC3E}">
        <p14:creationId xmlns:p14="http://schemas.microsoft.com/office/powerpoint/2010/main" val="1761155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9D69-D774-8189-9978-FE52C327C46C}"/>
              </a:ext>
            </a:extLst>
          </p:cNvPr>
          <p:cNvSpPr>
            <a:spLocks noGrp="1"/>
          </p:cNvSpPr>
          <p:nvPr>
            <p:ph type="title"/>
          </p:nvPr>
        </p:nvSpPr>
        <p:spPr/>
        <p:txBody>
          <a:bodyPr/>
          <a:lstStyle/>
          <a:p>
            <a:r>
              <a:rPr lang="en-US" dirty="0"/>
              <a:t>DMC Presentation Survey</a:t>
            </a:r>
          </a:p>
        </p:txBody>
      </p:sp>
      <p:sp>
        <p:nvSpPr>
          <p:cNvPr id="4" name="Content Placeholder 2">
            <a:extLst>
              <a:ext uri="{FF2B5EF4-FFF2-40B4-BE49-F238E27FC236}">
                <a16:creationId xmlns:a16="http://schemas.microsoft.com/office/drawing/2014/main" id="{60BE803C-ABB6-84AD-417C-9456AB0B0911}"/>
              </a:ext>
            </a:extLst>
          </p:cNvPr>
          <p:cNvSpPr txBox="1">
            <a:spLocks/>
          </p:cNvSpPr>
          <p:nvPr/>
        </p:nvSpPr>
        <p:spPr>
          <a:xfrm>
            <a:off x="1003300" y="1219200"/>
            <a:ext cx="10185400" cy="4935634"/>
          </a:xfrm>
          <a:prstGeom prst="rect">
            <a:avLst/>
          </a:prstGeom>
        </p:spPr>
        <p:txBody>
          <a:bodyPr vert="horz" lIns="112316" tIns="56158" rIns="112316" bIns="56158" rtlCol="0">
            <a:normAutofit/>
          </a:bodyPr>
          <a:lstStyle>
            <a:lvl1pPr marL="421173" indent="-421173" algn="l" defTabSz="561565" rtl="0" eaLnBrk="1" latinLnBrk="0" hangingPunct="1">
              <a:spcBef>
                <a:spcPct val="20000"/>
              </a:spcBef>
              <a:buFont typeface="Arial"/>
              <a:buChar char="•"/>
              <a:defRPr sz="3900" kern="1200">
                <a:solidFill>
                  <a:schemeClr val="tx1"/>
                </a:solidFill>
                <a:latin typeface="+mn-lt"/>
                <a:ea typeface="+mn-ea"/>
                <a:cs typeface="+mn-cs"/>
              </a:defRPr>
            </a:lvl1pPr>
            <a:lvl2pPr marL="912543" indent="-350978" algn="l" defTabSz="561565" rtl="0" eaLnBrk="1" latinLnBrk="0" hangingPunct="1">
              <a:spcBef>
                <a:spcPct val="20000"/>
              </a:spcBef>
              <a:buFont typeface="Arial"/>
              <a:buChar char="–"/>
              <a:defRPr sz="3400" kern="1200">
                <a:solidFill>
                  <a:schemeClr val="tx1"/>
                </a:solidFill>
                <a:latin typeface="+mn-lt"/>
                <a:ea typeface="+mn-ea"/>
                <a:cs typeface="+mn-cs"/>
              </a:defRPr>
            </a:lvl2pPr>
            <a:lvl3pPr marL="1403912" indent="-280782" algn="l" defTabSz="561565" rtl="0" eaLnBrk="1" latinLnBrk="0" hangingPunct="1">
              <a:spcBef>
                <a:spcPct val="20000"/>
              </a:spcBef>
              <a:buFont typeface="Arial"/>
              <a:buChar char="•"/>
              <a:defRPr sz="2900" kern="1200">
                <a:solidFill>
                  <a:schemeClr val="tx1"/>
                </a:solidFill>
                <a:latin typeface="+mn-lt"/>
                <a:ea typeface="+mn-ea"/>
                <a:cs typeface="+mn-cs"/>
              </a:defRPr>
            </a:lvl3pPr>
            <a:lvl4pPr marL="1965478" indent="-280782" algn="l" defTabSz="561565" rtl="0" eaLnBrk="1" latinLnBrk="0" hangingPunct="1">
              <a:spcBef>
                <a:spcPct val="20000"/>
              </a:spcBef>
              <a:buFont typeface="Arial"/>
              <a:buChar char="–"/>
              <a:defRPr sz="2500" kern="1200">
                <a:solidFill>
                  <a:schemeClr val="tx1"/>
                </a:solidFill>
                <a:latin typeface="+mn-lt"/>
                <a:ea typeface="+mn-ea"/>
                <a:cs typeface="+mn-cs"/>
              </a:defRPr>
            </a:lvl4pPr>
            <a:lvl5pPr marL="2527041" indent="-280782" algn="l" defTabSz="561565" rtl="0" eaLnBrk="1" latinLnBrk="0" hangingPunct="1">
              <a:spcBef>
                <a:spcPct val="20000"/>
              </a:spcBef>
              <a:buFont typeface="Arial"/>
              <a:buChar char="»"/>
              <a:defRPr sz="2500" kern="1200">
                <a:solidFill>
                  <a:schemeClr val="tx1"/>
                </a:solidFill>
                <a:latin typeface="+mn-lt"/>
                <a:ea typeface="+mn-ea"/>
                <a:cs typeface="+mn-cs"/>
              </a:defRPr>
            </a:lvl5pPr>
            <a:lvl6pPr marL="3088605" indent="-280782" algn="l" defTabSz="561565" rtl="0" eaLnBrk="1" latinLnBrk="0" hangingPunct="1">
              <a:spcBef>
                <a:spcPct val="20000"/>
              </a:spcBef>
              <a:buFont typeface="Arial"/>
              <a:buChar char="•"/>
              <a:defRPr sz="2500" kern="1200">
                <a:solidFill>
                  <a:schemeClr val="tx1"/>
                </a:solidFill>
                <a:latin typeface="+mn-lt"/>
                <a:ea typeface="+mn-ea"/>
                <a:cs typeface="+mn-cs"/>
              </a:defRPr>
            </a:lvl6pPr>
            <a:lvl7pPr marL="3650171" indent="-280782" algn="l" defTabSz="561565" rtl="0" eaLnBrk="1" latinLnBrk="0" hangingPunct="1">
              <a:spcBef>
                <a:spcPct val="20000"/>
              </a:spcBef>
              <a:buFont typeface="Arial"/>
              <a:buChar char="•"/>
              <a:defRPr sz="2500" kern="1200">
                <a:solidFill>
                  <a:schemeClr val="tx1"/>
                </a:solidFill>
                <a:latin typeface="+mn-lt"/>
                <a:ea typeface="+mn-ea"/>
                <a:cs typeface="+mn-cs"/>
              </a:defRPr>
            </a:lvl7pPr>
            <a:lvl8pPr marL="4211736" indent="-280782" algn="l" defTabSz="561565" rtl="0" eaLnBrk="1" latinLnBrk="0" hangingPunct="1">
              <a:spcBef>
                <a:spcPct val="20000"/>
              </a:spcBef>
              <a:buFont typeface="Arial"/>
              <a:buChar char="•"/>
              <a:defRPr sz="2500" kern="1200">
                <a:solidFill>
                  <a:schemeClr val="tx1"/>
                </a:solidFill>
                <a:latin typeface="+mn-lt"/>
                <a:ea typeface="+mn-ea"/>
                <a:cs typeface="+mn-cs"/>
              </a:defRPr>
            </a:lvl8pPr>
            <a:lvl9pPr marL="4773299" indent="-280782" algn="l" defTabSz="561565" rtl="0" eaLnBrk="1" latinLnBrk="0" hangingPunct="1">
              <a:spcBef>
                <a:spcPct val="20000"/>
              </a:spcBef>
              <a:buFont typeface="Arial"/>
              <a:buChar char="•"/>
              <a:defRPr sz="2500" kern="1200">
                <a:solidFill>
                  <a:schemeClr val="tx1"/>
                </a:solidFill>
                <a:latin typeface="+mn-lt"/>
                <a:ea typeface="+mn-ea"/>
                <a:cs typeface="+mn-cs"/>
              </a:defRPr>
            </a:lvl9pPr>
          </a:lstStyle>
          <a:p>
            <a:pPr marL="0" marR="0" lvl="0" indent="0" algn="l" defTabSz="561565" rtl="0" eaLnBrk="1" fontAlgn="auto" latinLnBrk="0" hangingPunct="1">
              <a:lnSpc>
                <a:spcPct val="120000"/>
              </a:lnSpc>
              <a:spcBef>
                <a:spcPct val="20000"/>
              </a:spcBef>
              <a:spcAft>
                <a:spcPts val="0"/>
              </a:spcAft>
              <a:buClrTx/>
              <a:buSz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lvl="0" indent="0" algn="ctr">
              <a:buNone/>
              <a:defRPr/>
            </a:pPr>
            <a:r>
              <a:rPr lang="en-US" sz="2400" b="1" dirty="0">
                <a:solidFill>
                  <a:srgbClr val="002060"/>
                </a:solidFill>
                <a:latin typeface="Arial" panose="020B0604020202020204" pitchFamily="34" charset="0"/>
                <a:cs typeface="Arial" panose="020B0604020202020204" pitchFamily="34" charset="0"/>
              </a:rPr>
              <a:t>DMC values your time and feedback on our presentation.  We would appreciate it if you’re able to complete the survey below.</a:t>
            </a:r>
            <a:endParaRPr lang="en-US" sz="2100" b="1" dirty="0">
              <a:solidFill>
                <a:srgbClr val="002060"/>
              </a:solidFill>
              <a:latin typeface="Arial" panose="020B0604020202020204" pitchFamily="34" charset="0"/>
              <a:cs typeface="Arial" panose="020B0604020202020204" pitchFamily="34" charset="0"/>
            </a:endParaRPr>
          </a:p>
          <a:p>
            <a:pPr lvl="1" indent="-421173" algn="ctr">
              <a:buFont typeface="Arial"/>
              <a:buChar char="•"/>
              <a:defRPr/>
            </a:pPr>
            <a:endParaRPr kumimoji="0" lang="en-US" sz="2400" b="1" i="0" u="none" strike="noStrike" kern="1200" cap="none" spc="0" normalizeH="0" baseline="0" noProof="0" dirty="0">
              <a:ln>
                <a:noFill/>
              </a:ln>
              <a:solidFill>
                <a:srgbClr val="002060"/>
              </a:solidFill>
              <a:effectLst/>
              <a:uLnTx/>
              <a:uFillTx/>
              <a:ea typeface="+mn-ea"/>
              <a:cs typeface="Arial" panose="020B0604020202020204" pitchFamily="34" charset="0"/>
            </a:endParaRPr>
          </a:p>
          <a:p>
            <a:pPr marL="491370" lvl="1" indent="0" algn="ctr">
              <a:buNone/>
              <a:defRPr/>
            </a:pPr>
            <a:r>
              <a:rPr lang="en-US" sz="3600" b="1" dirty="0">
                <a:latin typeface="Arial" panose="020B0604020202020204" pitchFamily="34" charset="0"/>
                <a:cs typeface="Arial" panose="020B0604020202020204" pitchFamily="34" charset="0"/>
                <a:hlinkClick r:id="rId3"/>
              </a:rPr>
              <a:t>https://www.surveymonkey.com/r/DMCVSO</a:t>
            </a:r>
            <a:endParaRPr lang="en-US" sz="3600" b="1" dirty="0">
              <a:latin typeface="Arial" panose="020B0604020202020204" pitchFamily="34" charset="0"/>
              <a:cs typeface="Arial" panose="020B0604020202020204" pitchFamily="34" charset="0"/>
            </a:endParaRPr>
          </a:p>
          <a:p>
            <a:pPr marL="491370" lvl="1" indent="0">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561565" rtl="0" eaLnBrk="1" fontAlgn="auto" latinLnBrk="0" hangingPunct="1">
              <a:lnSpc>
                <a:spcPct val="100000"/>
              </a:lnSpc>
              <a:spcBef>
                <a:spcPct val="20000"/>
              </a:spcBef>
              <a:spcAft>
                <a:spcPts val="0"/>
              </a:spcAft>
              <a:buClrTx/>
              <a:buSzTx/>
              <a:buFont typeface="Arial"/>
              <a:buNone/>
              <a:tabLst/>
              <a:defRPr/>
            </a:pPr>
            <a:endParaRPr kumimoji="0" lang="en-US" sz="3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721F0D4-9CDF-9F10-C92F-13B19286AF33}"/>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28600" y="3687017"/>
            <a:ext cx="2467285" cy="2463888"/>
          </a:xfrm>
          <a:prstGeom prst="rect">
            <a:avLst/>
          </a:prstGeom>
          <a:noFill/>
          <a:ln>
            <a:noFill/>
          </a:ln>
        </p:spPr>
      </p:pic>
      <p:pic>
        <p:nvPicPr>
          <p:cNvPr id="8" name="Picture 7">
            <a:extLst>
              <a:ext uri="{FF2B5EF4-FFF2-40B4-BE49-F238E27FC236}">
                <a16:creationId xmlns:a16="http://schemas.microsoft.com/office/drawing/2014/main" id="{D10E903C-2999-51A4-C766-63DA35845205}"/>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9461479" y="3687017"/>
            <a:ext cx="2467285" cy="2463888"/>
          </a:xfrm>
          <a:prstGeom prst="rect">
            <a:avLst/>
          </a:prstGeom>
          <a:noFill/>
          <a:ln>
            <a:noFill/>
          </a:ln>
        </p:spPr>
      </p:pic>
    </p:spTree>
    <p:extLst>
      <p:ext uri="{BB962C8B-B14F-4D97-AF65-F5344CB8AC3E}">
        <p14:creationId xmlns:p14="http://schemas.microsoft.com/office/powerpoint/2010/main" val="368562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F1D2DD-7D13-F4FC-CBBB-181C9A1083C2}"/>
              </a:ext>
            </a:extLst>
          </p:cNvPr>
          <p:cNvSpPr>
            <a:spLocks noGrp="1"/>
          </p:cNvSpPr>
          <p:nvPr>
            <p:ph type="title"/>
          </p:nvPr>
        </p:nvSpPr>
        <p:spPr/>
        <p:txBody>
          <a:bodyPr/>
          <a:lstStyle/>
          <a:p>
            <a:r>
              <a:rPr lang="en-US" dirty="0"/>
              <a:t>Organization Chart</a:t>
            </a:r>
          </a:p>
        </p:txBody>
      </p:sp>
      <p:pic>
        <p:nvPicPr>
          <p:cNvPr id="9" name="Picture 8">
            <a:extLst>
              <a:ext uri="{FF2B5EF4-FFF2-40B4-BE49-F238E27FC236}">
                <a16:creationId xmlns:a16="http://schemas.microsoft.com/office/drawing/2014/main" id="{1AC442CB-F91D-755A-905A-2CC65803774B}"/>
              </a:ext>
            </a:extLst>
          </p:cNvPr>
          <p:cNvPicPr>
            <a:picLocks noChangeAspect="1"/>
          </p:cNvPicPr>
          <p:nvPr/>
        </p:nvPicPr>
        <p:blipFill rotWithShape="1">
          <a:blip r:embed="rId3"/>
          <a:srcRect l="2752" r="2595"/>
          <a:stretch/>
        </p:blipFill>
        <p:spPr>
          <a:xfrm>
            <a:off x="2400300" y="1219200"/>
            <a:ext cx="7391400" cy="4828230"/>
          </a:xfrm>
          <a:prstGeom prst="rect">
            <a:avLst/>
          </a:prstGeom>
        </p:spPr>
      </p:pic>
    </p:spTree>
    <p:extLst>
      <p:ext uri="{BB962C8B-B14F-4D97-AF65-F5344CB8AC3E}">
        <p14:creationId xmlns:p14="http://schemas.microsoft.com/office/powerpoint/2010/main" val="2180037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0EE408-820F-3C42-9CF4-3746A7BDB991}"/>
              </a:ext>
            </a:extLst>
          </p:cNvPr>
          <p:cNvSpPr txBox="1"/>
          <p:nvPr/>
        </p:nvSpPr>
        <p:spPr>
          <a:xfrm>
            <a:off x="2362200" y="2438400"/>
            <a:ext cx="7772400" cy="2308324"/>
          </a:xfrm>
          <a:prstGeom prst="rect">
            <a:avLst/>
          </a:prstGeom>
          <a:noFill/>
        </p:spPr>
        <p:txBody>
          <a:bodyPr wrap="square" rtlCol="0">
            <a:spAutoFit/>
          </a:bodyPr>
          <a:lstStyle/>
          <a:p>
            <a:pPr algn="ctr"/>
            <a:r>
              <a:rPr lang="en-US" sz="7200" b="1" dirty="0">
                <a:solidFill>
                  <a:schemeClr val="bg1"/>
                </a:solidFill>
                <a:latin typeface="Georgia" pitchFamily="18" charset="0"/>
                <a:ea typeface="+mj-ea"/>
                <a:cs typeface="+mj-cs"/>
              </a:rPr>
              <a:t>Additional Information</a:t>
            </a:r>
          </a:p>
        </p:txBody>
      </p:sp>
    </p:spTree>
    <p:extLst>
      <p:ext uri="{BB962C8B-B14F-4D97-AF65-F5344CB8AC3E}">
        <p14:creationId xmlns:p14="http://schemas.microsoft.com/office/powerpoint/2010/main" val="4160526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16E8-9DD6-9473-4166-25216AE3D31D}"/>
              </a:ext>
            </a:extLst>
          </p:cNvPr>
          <p:cNvSpPr>
            <a:spLocks noGrp="1"/>
          </p:cNvSpPr>
          <p:nvPr>
            <p:ph type="title"/>
          </p:nvPr>
        </p:nvSpPr>
        <p:spPr/>
        <p:txBody>
          <a:bodyPr/>
          <a:lstStyle/>
          <a:p>
            <a:r>
              <a:rPr lang="en-US" dirty="0"/>
              <a:t>Pay in Full</a:t>
            </a:r>
          </a:p>
        </p:txBody>
      </p:sp>
      <p:sp>
        <p:nvSpPr>
          <p:cNvPr id="3" name="Content Placeholder 2">
            <a:extLst>
              <a:ext uri="{FF2B5EF4-FFF2-40B4-BE49-F238E27FC236}">
                <a16:creationId xmlns:a16="http://schemas.microsoft.com/office/drawing/2014/main" id="{6E88EC5E-A97D-DE4F-CD4F-9AB61690B392}"/>
              </a:ext>
            </a:extLst>
          </p:cNvPr>
          <p:cNvSpPr>
            <a:spLocks noGrp="1"/>
          </p:cNvSpPr>
          <p:nvPr>
            <p:ph idx="1"/>
          </p:nvPr>
        </p:nvSpPr>
        <p:spPr/>
        <p:txBody>
          <a:bodyPr>
            <a:normAutofit/>
          </a:bodyPr>
          <a:lstStyle/>
          <a:p>
            <a:pPr marR="0" lvl="0" algn="l" defTabSz="914400" rtl="0" eaLnBrk="1" fontAlgn="auto" latinLnBrk="0" hangingPunct="1">
              <a:lnSpc>
                <a:spcPct val="100000"/>
              </a:lnSpc>
              <a:spcBef>
                <a:spcPts val="0"/>
              </a:spcBef>
              <a:spcAft>
                <a:spcPts val="600"/>
              </a:spcAft>
              <a:buClrTx/>
              <a:buSzTx/>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Pay by check: mail the check, payment coupon(s) and/or letter to:</a:t>
            </a:r>
          </a:p>
          <a:p>
            <a:pPr marR="0" lvl="2" algn="l" defTabSz="914400" rtl="0" eaLnBrk="1" fontAlgn="auto" latinLnBrk="0" hangingPunct="1">
              <a:lnSpc>
                <a:spcPct val="100000"/>
              </a:lnSpc>
              <a:spcBef>
                <a:spcPts val="0"/>
              </a:spcBef>
              <a:spcAft>
                <a:spcPts val="600"/>
              </a:spcAft>
              <a:buClrTx/>
              <a:buSzTx/>
              <a:tabLst/>
              <a:defRPr/>
            </a:pPr>
            <a:r>
              <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VA Debt Management Center</a:t>
            </a:r>
          </a:p>
          <a:p>
            <a:pPr marR="0" lvl="2" algn="l" defTabSz="914400" rtl="0" eaLnBrk="1" fontAlgn="auto" latinLnBrk="0" hangingPunct="1">
              <a:lnSpc>
                <a:spcPct val="100000"/>
              </a:lnSpc>
              <a:spcBef>
                <a:spcPts val="0"/>
              </a:spcBef>
              <a:spcAft>
                <a:spcPts val="600"/>
              </a:spcAft>
              <a:buClrTx/>
              <a:buSzTx/>
              <a:tabLst/>
              <a:defRPr/>
            </a:pPr>
            <a:r>
              <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Bishop Henry Whipple Federal Building</a:t>
            </a:r>
          </a:p>
          <a:p>
            <a:pPr marR="0" lvl="2" algn="l" defTabSz="914400" rtl="0" eaLnBrk="1" fontAlgn="auto" latinLnBrk="0" hangingPunct="1">
              <a:lnSpc>
                <a:spcPct val="100000"/>
              </a:lnSpc>
              <a:spcBef>
                <a:spcPts val="0"/>
              </a:spcBef>
              <a:spcAft>
                <a:spcPts val="600"/>
              </a:spcAft>
              <a:buClrTx/>
              <a:buSzTx/>
              <a:tabLst/>
              <a:defRPr/>
            </a:pPr>
            <a:r>
              <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P.O. Box 11930</a:t>
            </a:r>
          </a:p>
          <a:p>
            <a:pPr marR="0" lvl="2" algn="l" defTabSz="914400" rtl="0" eaLnBrk="1" fontAlgn="auto" latinLnBrk="0" hangingPunct="1">
              <a:lnSpc>
                <a:spcPct val="100000"/>
              </a:lnSpc>
              <a:spcBef>
                <a:spcPts val="0"/>
              </a:spcBef>
              <a:spcAft>
                <a:spcPts val="600"/>
              </a:spcAft>
              <a:buClrTx/>
              <a:buSzTx/>
              <a:tabLst/>
              <a:defRPr/>
            </a:pPr>
            <a:r>
              <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St. Paul, MN  </a:t>
            </a:r>
            <a:r>
              <a:rPr kumimoji="0" lang="en-US"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55111-0930</a:t>
            </a:r>
          </a:p>
          <a:p>
            <a:pPr marR="0" lvl="2" algn="l" defTabSz="914400" rtl="0" eaLnBrk="1" fontAlgn="auto" latinLnBrk="0" hangingPunct="1">
              <a:lnSpc>
                <a:spcPct val="100000"/>
              </a:lnSpc>
              <a:spcBef>
                <a:spcPts val="0"/>
              </a:spcBef>
              <a:spcAft>
                <a:spcPts val="600"/>
              </a:spcAft>
              <a:buClrTx/>
              <a:buSzTx/>
              <a:tabLst/>
              <a:defRPr/>
            </a:pPr>
            <a:endParaRPr kumimoji="0" lang="en-US"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Pay online: </a:t>
            </a:r>
            <a:r>
              <a:rPr kumimoji="0" lang="en-US" sz="240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hlinkClick r:id="rId3"/>
              </a:rPr>
              <a:t>www.pay.va.gov</a:t>
            </a:r>
            <a:r>
              <a:rPr kumimoji="0" lang="en-US" sz="240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   </a:t>
            </a:r>
          </a:p>
          <a:p>
            <a:pPr marR="0" lvl="0" algn="l" defTabSz="914400" rtl="0" eaLnBrk="1" fontAlgn="auto" latinLnBrk="0" hangingPunct="1">
              <a:lnSpc>
                <a:spcPct val="100000"/>
              </a:lnSpc>
              <a:spcBef>
                <a:spcPts val="0"/>
              </a:spcBef>
              <a:spcAft>
                <a:spcPts val="600"/>
              </a:spcAft>
              <a:buClrTx/>
              <a:buSzTx/>
              <a:tabLst/>
              <a:defRPr/>
            </a:pPr>
            <a:endPar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Pay by telephone: 800-827-0648</a:t>
            </a:r>
          </a:p>
        </p:txBody>
      </p:sp>
    </p:spTree>
    <p:extLst>
      <p:ext uri="{BB962C8B-B14F-4D97-AF65-F5344CB8AC3E}">
        <p14:creationId xmlns:p14="http://schemas.microsoft.com/office/powerpoint/2010/main" val="1031289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4411-0C3B-A9FD-93F2-38D2DD89BE9E}"/>
              </a:ext>
            </a:extLst>
          </p:cNvPr>
          <p:cNvSpPr>
            <a:spLocks noGrp="1"/>
          </p:cNvSpPr>
          <p:nvPr>
            <p:ph type="title"/>
          </p:nvPr>
        </p:nvSpPr>
        <p:spPr/>
        <p:txBody>
          <a:bodyPr/>
          <a:lstStyle/>
          <a:p>
            <a:r>
              <a:rPr lang="en-US" dirty="0"/>
              <a:t>Withholding VA Benefits</a:t>
            </a:r>
          </a:p>
        </p:txBody>
      </p:sp>
      <p:sp>
        <p:nvSpPr>
          <p:cNvPr id="3" name="Content Placeholder 2">
            <a:extLst>
              <a:ext uri="{FF2B5EF4-FFF2-40B4-BE49-F238E27FC236}">
                <a16:creationId xmlns:a16="http://schemas.microsoft.com/office/drawing/2014/main" id="{5049E62E-C692-8BCC-D414-659AA974C048}"/>
              </a:ext>
            </a:extLst>
          </p:cNvPr>
          <p:cNvSpPr>
            <a:spLocks noGrp="1"/>
          </p:cNvSpPr>
          <p:nvPr>
            <p:ph idx="1"/>
          </p:nvPr>
        </p:nvSpPr>
        <p:spPr/>
        <p:txBody>
          <a:bodyPr>
            <a:normAutofit fontScale="92500"/>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Automatic 36-month repayment plan for compensation and pension debts</a:t>
            </a:r>
            <a:endParaRPr lang="en-US" sz="10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Automated 12-month repayment plan for education debts</a:t>
            </a:r>
            <a:endParaRPr lang="en-US" sz="10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If debtors have financial hardship, please have them contact DMC </a:t>
            </a:r>
            <a:endParaRPr lang="en-US" sz="10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VA Form 5655, Financial Status Report, is required for any reduced withholding arrangement beyond 60 months</a:t>
            </a:r>
          </a:p>
          <a:p>
            <a:endParaRPr lang="en-US" dirty="0"/>
          </a:p>
        </p:txBody>
      </p:sp>
    </p:spTree>
    <p:extLst>
      <p:ext uri="{BB962C8B-B14F-4D97-AF65-F5344CB8AC3E}">
        <p14:creationId xmlns:p14="http://schemas.microsoft.com/office/powerpoint/2010/main" val="935536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2C57-E326-0C65-8CD2-60ABC239656F}"/>
              </a:ext>
            </a:extLst>
          </p:cNvPr>
          <p:cNvSpPr>
            <a:spLocks noGrp="1"/>
          </p:cNvSpPr>
          <p:nvPr>
            <p:ph type="title"/>
          </p:nvPr>
        </p:nvSpPr>
        <p:spPr/>
        <p:txBody>
          <a:bodyPr/>
          <a:lstStyle/>
          <a:p>
            <a:r>
              <a:rPr lang="en-US" dirty="0"/>
              <a:t>Compromise</a:t>
            </a:r>
          </a:p>
        </p:txBody>
      </p:sp>
      <p:sp>
        <p:nvSpPr>
          <p:cNvPr id="3" name="Content Placeholder 2">
            <a:extLst>
              <a:ext uri="{FF2B5EF4-FFF2-40B4-BE49-F238E27FC236}">
                <a16:creationId xmlns:a16="http://schemas.microsoft.com/office/drawing/2014/main" id="{5B48BB70-088B-577A-6EC6-FF76A6F6D4FF}"/>
              </a:ext>
            </a:extLst>
          </p:cNvPr>
          <p:cNvSpPr>
            <a:spLocks noGrp="1"/>
          </p:cNvSpPr>
          <p:nvPr>
            <p:ph idx="1"/>
          </p:nvPr>
        </p:nvSpPr>
        <p:spPr/>
        <p:txBody>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Debtors should send letter to DMC indicating “compromise offer” and specifying amount </a:t>
            </a:r>
            <a:endParaRPr lang="en-US" sz="16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Offer should be a “lump sum” </a:t>
            </a:r>
            <a:endParaRPr lang="en-US" sz="16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Offer must include VA Form 5655 </a:t>
            </a:r>
            <a:endParaRPr lang="en-US" sz="1600" b="1" dirty="0">
              <a:solidFill>
                <a:srgbClr val="002262"/>
              </a:solidFill>
              <a:latin typeface="Arial" panose="020B0604020202020204" pitchFamily="34" charset="0"/>
              <a:cs typeface="Arial" panose="020B0604020202020204" pitchFamily="34" charset="0"/>
            </a:endParaRP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DMC refers offers to the Committee on Compromises</a:t>
            </a:r>
          </a:p>
          <a:p>
            <a:endParaRPr lang="en-US" dirty="0"/>
          </a:p>
        </p:txBody>
      </p:sp>
      <p:sp>
        <p:nvSpPr>
          <p:cNvPr id="6" name="Rectangle 5">
            <a:extLst>
              <a:ext uri="{FF2B5EF4-FFF2-40B4-BE49-F238E27FC236}">
                <a16:creationId xmlns:a16="http://schemas.microsoft.com/office/drawing/2014/main" id="{88B4C05E-D6BB-B037-CDFA-9F28993343DF}"/>
              </a:ext>
            </a:extLst>
          </p:cNvPr>
          <p:cNvSpPr/>
          <p:nvPr/>
        </p:nvSpPr>
        <p:spPr>
          <a:xfrm>
            <a:off x="2019300" y="4895595"/>
            <a:ext cx="8153400" cy="1219200"/>
          </a:xfrm>
          <a:prstGeom prst="rect">
            <a:avLst/>
          </a:prstGeom>
          <a:solidFill>
            <a:srgbClr val="D63A31">
              <a:lumMod val="75000"/>
            </a:srgbClr>
          </a:solidFill>
          <a:ln w="12700" cap="flat" cmpd="sng" algn="ctr">
            <a:solidFill>
              <a:srgbClr val="D63A31">
                <a:shade val="50000"/>
              </a:srgbClr>
            </a:solidFill>
            <a:prstDash val="solid"/>
            <a:miter lim="800000"/>
          </a:ln>
          <a:effectLst>
            <a:outerShdw blurRad="50800" dist="38100" dir="8100000" algn="tr" rotWithShape="0">
              <a:prstClr val="black">
                <a:alpha val="40000"/>
              </a:prstClr>
            </a:outerShdw>
          </a:effectLst>
          <a:scene3d>
            <a:camera prst="orthographicFront"/>
            <a:lightRig rig="threePt" dir="t"/>
          </a:scene3d>
          <a:sp3d>
            <a:bevelT/>
          </a:sp3d>
        </p:spPr>
        <p:txBody>
          <a:bodyPr anchor="ctr"/>
          <a:lstStyle/>
          <a:p>
            <a:pPr marL="0" marR="0" lvl="1" indent="0" algn="ctr" defTabSz="914400" eaLnBrk="1" fontAlgn="auto" latinLnBrk="0" hangingPunct="1">
              <a:lnSpc>
                <a:spcPct val="9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Payment should not be sent until the debtor receives a decision accepting the offer***</a:t>
            </a:r>
          </a:p>
          <a:p>
            <a:pPr marL="0" marR="0" lvl="1" indent="0" algn="ctr" defTabSz="914400" eaLnBrk="1" fontAlgn="auto" latinLnBrk="0" hangingPunct="1">
              <a:lnSpc>
                <a:spcPct val="90000"/>
              </a:lnSpc>
              <a:spcBef>
                <a:spcPts val="0"/>
              </a:spcBef>
              <a:spcAft>
                <a:spcPts val="0"/>
              </a:spcAft>
              <a:buClrTx/>
              <a:buSzTx/>
              <a:buFontTx/>
              <a:buNone/>
              <a:tabLst/>
              <a:defRPr/>
            </a:pPr>
            <a:endParaRPr kumimoji="0" lang="en-US" alt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3971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dirty="0"/>
              <a:t>Waiver</a:t>
            </a:r>
          </a:p>
        </p:txBody>
      </p:sp>
      <p:sp>
        <p:nvSpPr>
          <p:cNvPr id="3" name="Content Placeholder 2">
            <a:extLst>
              <a:ext uri="{FF2B5EF4-FFF2-40B4-BE49-F238E27FC236}">
                <a16:creationId xmlns:a16="http://schemas.microsoft.com/office/drawing/2014/main" id="{2215AF92-7C18-32D3-0992-C04D94F230AF}"/>
              </a:ext>
            </a:extLst>
          </p:cNvPr>
          <p:cNvSpPr>
            <a:spLocks noGrp="1"/>
          </p:cNvSpPr>
          <p:nvPr>
            <p:ph idx="1"/>
          </p:nvPr>
        </p:nvSpPr>
        <p:spPr/>
        <p:txBody>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Debtors have one year from date of first DMC debt letter to request waiver</a:t>
            </a: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Request must be:</a:t>
            </a:r>
          </a:p>
          <a:p>
            <a:pPr lvl="1">
              <a:spcAft>
                <a:spcPts val="600"/>
              </a:spcAft>
              <a:buFont typeface="Courier New" panose="02070309020205020404" pitchFamily="49" charset="0"/>
              <a:buChar char="o"/>
              <a:defRPr/>
            </a:pPr>
            <a:r>
              <a:rPr lang="en-US" b="1" dirty="0">
                <a:solidFill>
                  <a:srgbClr val="002262"/>
                </a:solidFill>
                <a:latin typeface="Arial" panose="020B0604020202020204" pitchFamily="34" charset="0"/>
                <a:cs typeface="Arial" panose="020B0604020202020204" pitchFamily="34" charset="0"/>
              </a:rPr>
              <a:t>Made in writing and submitted to DMC</a:t>
            </a:r>
          </a:p>
          <a:p>
            <a:pPr lvl="1">
              <a:spcAft>
                <a:spcPts val="600"/>
              </a:spcAft>
              <a:buFont typeface="Courier New" panose="02070309020205020404" pitchFamily="49" charset="0"/>
              <a:buChar char="o"/>
              <a:defRPr/>
            </a:pPr>
            <a:r>
              <a:rPr lang="en-US" b="1" dirty="0">
                <a:solidFill>
                  <a:srgbClr val="002262"/>
                </a:solidFill>
                <a:latin typeface="Arial" panose="020B0604020202020204" pitchFamily="34" charset="0"/>
                <a:cs typeface="Arial" panose="020B0604020202020204" pitchFamily="34" charset="0"/>
              </a:rPr>
              <a:t>Include VA Form 5655 Financial Status Report</a:t>
            </a:r>
          </a:p>
          <a:p>
            <a:pPr lvl="1">
              <a:spcAft>
                <a:spcPts val="600"/>
              </a:spcAft>
              <a:buFont typeface="Courier New" panose="02070309020205020404" pitchFamily="49" charset="0"/>
              <a:buChar char="o"/>
              <a:defRPr/>
            </a:pPr>
            <a:r>
              <a:rPr lang="en-US" b="1" dirty="0">
                <a:solidFill>
                  <a:srgbClr val="002262"/>
                </a:solidFill>
                <a:latin typeface="Arial" panose="020B0604020202020204" pitchFamily="34" charset="0"/>
                <a:cs typeface="Arial" panose="020B0604020202020204" pitchFamily="34" charset="0"/>
              </a:rPr>
              <a:t>Explain why debtor is unable to repay the debt</a:t>
            </a:r>
          </a:p>
          <a:p>
            <a:pPr lvl="1">
              <a:spcAft>
                <a:spcPts val="600"/>
              </a:spcAft>
              <a:buFont typeface="Courier New" panose="02070309020205020404" pitchFamily="49" charset="0"/>
              <a:buChar char="o"/>
              <a:defRPr/>
            </a:pPr>
            <a:r>
              <a:rPr lang="en-US" b="1" dirty="0">
                <a:solidFill>
                  <a:srgbClr val="002262"/>
                </a:solidFill>
                <a:latin typeface="Arial" panose="020B0604020202020204" pitchFamily="34" charset="0"/>
                <a:cs typeface="Arial" panose="020B0604020202020204" pitchFamily="34" charset="0"/>
              </a:rPr>
              <a:t>Received in the first 30 days for Education or 90 days for C&amp;P debt to stop collection action </a:t>
            </a:r>
          </a:p>
        </p:txBody>
      </p:sp>
    </p:spTree>
    <p:extLst>
      <p:ext uri="{BB962C8B-B14F-4D97-AF65-F5344CB8AC3E}">
        <p14:creationId xmlns:p14="http://schemas.microsoft.com/office/powerpoint/2010/main" val="873068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2CD87-43D6-4307-F13B-58976F3D5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220F4-9333-06A1-68DD-12096205912D}"/>
              </a:ext>
            </a:extLst>
          </p:cNvPr>
          <p:cNvSpPr>
            <a:spLocks noGrp="1"/>
          </p:cNvSpPr>
          <p:nvPr>
            <p:ph type="title"/>
          </p:nvPr>
        </p:nvSpPr>
        <p:spPr>
          <a:xfrm>
            <a:off x="1600200" y="228605"/>
            <a:ext cx="9982200" cy="685801"/>
          </a:xfrm>
        </p:spPr>
        <p:txBody>
          <a:bodyPr/>
          <a:lstStyle/>
          <a:p>
            <a:r>
              <a:rPr lang="en-US" sz="4000" dirty="0"/>
              <a:t>FAQ: What makes a “good” waiver request?</a:t>
            </a:r>
          </a:p>
        </p:txBody>
      </p:sp>
      <p:sp>
        <p:nvSpPr>
          <p:cNvPr id="7" name="Content Placeholder 5">
            <a:extLst>
              <a:ext uri="{FF2B5EF4-FFF2-40B4-BE49-F238E27FC236}">
                <a16:creationId xmlns:a16="http://schemas.microsoft.com/office/drawing/2014/main" id="{1314869D-209C-7AAF-66D8-F1E6FFBC52F0}"/>
              </a:ext>
            </a:extLst>
          </p:cNvPr>
          <p:cNvSpPr>
            <a:spLocks noGrp="1"/>
          </p:cNvSpPr>
          <p:nvPr>
            <p:ph idx="1"/>
          </p:nvPr>
        </p:nvSpPr>
        <p:spPr>
          <a:xfrm>
            <a:off x="609600" y="1600205"/>
            <a:ext cx="10972800" cy="4525963"/>
          </a:xfrm>
        </p:spPr>
        <p:txBody>
          <a:bodyPr>
            <a:normAutofit fontScale="70000" lnSpcReduction="20000"/>
          </a:bodyPr>
          <a:lstStyle/>
          <a:p>
            <a:pPr marL="0" indent="0">
              <a:buNone/>
            </a:pPr>
            <a:r>
              <a:rPr lang="en-US" b="1" dirty="0">
                <a:solidFill>
                  <a:srgbClr val="002060"/>
                </a:solidFill>
                <a:latin typeface="Arial" panose="020B0604020202020204" pitchFamily="34" charset="0"/>
                <a:cs typeface="Arial" panose="020B0604020202020204" pitchFamily="34" charset="0"/>
              </a:rPr>
              <a:t>Answer: There is no formula to guarantee the outcome of a waiver.  Here are some things to bear in mind: </a:t>
            </a:r>
          </a:p>
          <a:p>
            <a:pPr marL="0" indent="0">
              <a:buNone/>
            </a:pPr>
            <a:endParaRPr lang="en-US" sz="2300" b="1"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Indication of fraud, misrepresentation, or bad faith precludes granting of a waiver (See 38 U.S.C 5302(c) )</a:t>
            </a:r>
          </a:p>
          <a:p>
            <a:endParaRPr lang="en-US" sz="1600"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Request should explain facts and circumstances to enable the committee to consider the standards of equity and good conscience (see 38 C.F.R 1.965 for more details ): </a:t>
            </a:r>
          </a:p>
          <a:p>
            <a:pPr marL="457200" lvl="1" indent="0">
              <a:buNone/>
            </a:pPr>
            <a:r>
              <a:rPr lang="en-US" dirty="0">
                <a:latin typeface="Arial" panose="020B0604020202020204" pitchFamily="34" charset="0"/>
                <a:cs typeface="Arial" panose="020B0604020202020204" pitchFamily="34" charset="0"/>
              </a:rPr>
              <a:t>- fault of debtor 		- balance of faults</a:t>
            </a:r>
          </a:p>
          <a:p>
            <a:pPr marL="457200" lvl="1" indent="0">
              <a:buNone/>
            </a:pPr>
            <a:r>
              <a:rPr lang="en-US" dirty="0">
                <a:latin typeface="Arial" panose="020B0604020202020204" pitchFamily="34" charset="0"/>
                <a:cs typeface="Arial" panose="020B0604020202020204" pitchFamily="34" charset="0"/>
              </a:rPr>
              <a:t>- undue hardship		- defeat the purpose</a:t>
            </a:r>
          </a:p>
          <a:p>
            <a:pPr marL="457200" lvl="1" indent="0">
              <a:buNone/>
            </a:pPr>
            <a:r>
              <a:rPr lang="en-US" dirty="0">
                <a:latin typeface="Arial" panose="020B0604020202020204" pitchFamily="34" charset="0"/>
                <a:cs typeface="Arial" panose="020B0604020202020204" pitchFamily="34" charset="0"/>
              </a:rPr>
              <a:t>- unjust enrichment		- changing position to one’s detriment</a:t>
            </a:r>
          </a:p>
          <a:p>
            <a:pPr marL="457200" lvl="1" indent="0">
              <a:buNone/>
            </a:pPr>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An accurate VA Form 5655 Financial Status Report facilitates evaluation of financial hardship</a:t>
            </a:r>
          </a:p>
        </p:txBody>
      </p:sp>
    </p:spTree>
    <p:extLst>
      <p:ext uri="{BB962C8B-B14F-4D97-AF65-F5344CB8AC3E}">
        <p14:creationId xmlns:p14="http://schemas.microsoft.com/office/powerpoint/2010/main" val="1495616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dirty="0"/>
              <a:t>Dispute</a:t>
            </a:r>
          </a:p>
        </p:txBody>
      </p:sp>
      <p:sp>
        <p:nvSpPr>
          <p:cNvPr id="3" name="Content Placeholder 2">
            <a:extLst>
              <a:ext uri="{FF2B5EF4-FFF2-40B4-BE49-F238E27FC236}">
                <a16:creationId xmlns:a16="http://schemas.microsoft.com/office/drawing/2014/main" id="{2215AF92-7C18-32D3-0992-C04D94F230AF}"/>
              </a:ext>
            </a:extLst>
          </p:cNvPr>
          <p:cNvSpPr>
            <a:spLocks noGrp="1"/>
          </p:cNvSpPr>
          <p:nvPr>
            <p:ph idx="1"/>
          </p:nvPr>
        </p:nvSpPr>
        <p:spPr/>
        <p:txBody>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Debtors can dispute the existence or amount of the debt created by VBA</a:t>
            </a: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Dispute must be in writing</a:t>
            </a: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DMC forwards disputes to the Regional Office/Regional Processing Office of jurisdiction</a:t>
            </a:r>
          </a:p>
          <a:p>
            <a:pPr>
              <a:spcAft>
                <a:spcPts val="600"/>
              </a:spcAft>
              <a:defRPr/>
            </a:pPr>
            <a:r>
              <a:rPr lang="en-US" b="1" dirty="0">
                <a:solidFill>
                  <a:srgbClr val="002262"/>
                </a:solidFill>
                <a:latin typeface="Arial" panose="020B0604020202020204" pitchFamily="34" charset="0"/>
                <a:cs typeface="Arial" panose="020B0604020202020204" pitchFamily="34" charset="0"/>
              </a:rPr>
              <a:t>Veterans can now submit through online debt portal</a:t>
            </a:r>
          </a:p>
          <a:p>
            <a:pPr marL="0" lvl="0" indent="0">
              <a:spcAft>
                <a:spcPts val="600"/>
              </a:spcAft>
              <a:buNone/>
              <a:defRPr/>
            </a:pPr>
            <a:endParaRPr lang="en-US" sz="3200" b="1" dirty="0">
              <a:solidFill>
                <a:srgbClr val="002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936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p:txBody>
          <a:bodyPr/>
          <a:lstStyle/>
          <a:p>
            <a:r>
              <a:rPr lang="en-US" dirty="0"/>
              <a:t>Temporary Suspension</a:t>
            </a:r>
          </a:p>
        </p:txBody>
      </p:sp>
      <p:sp>
        <p:nvSpPr>
          <p:cNvPr id="3" name="Content Placeholder 2">
            <a:extLst>
              <a:ext uri="{FF2B5EF4-FFF2-40B4-BE49-F238E27FC236}">
                <a16:creationId xmlns:a16="http://schemas.microsoft.com/office/drawing/2014/main" id="{2215AF92-7C18-32D3-0992-C04D94F230AF}"/>
              </a:ext>
            </a:extLst>
          </p:cNvPr>
          <p:cNvSpPr>
            <a:spLocks noGrp="1"/>
          </p:cNvSpPr>
          <p:nvPr>
            <p:ph idx="1"/>
          </p:nvPr>
        </p:nvSpPr>
        <p:spPr/>
        <p:txBody>
          <a:bodyPr/>
          <a:lstStyle/>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Disaster Relief</a:t>
            </a:r>
          </a:p>
          <a:p>
            <a:pPr>
              <a:spcAft>
                <a:spcPts val="600"/>
              </a:spcAft>
              <a:defRPr/>
            </a:pPr>
            <a:r>
              <a:rPr lang="en-US" b="1" dirty="0">
                <a:solidFill>
                  <a:srgbClr val="002262"/>
                </a:solidFill>
                <a:latin typeface="Arial" panose="020B0604020202020204" pitchFamily="34" charset="0"/>
                <a:cs typeface="Arial" panose="020B0604020202020204" pitchFamily="34" charset="0"/>
              </a:rPr>
              <a:t>Case by case financial hardship</a:t>
            </a:r>
          </a:p>
          <a:p>
            <a:pPr lvl="0">
              <a:spcAft>
                <a:spcPts val="600"/>
              </a:spcAft>
              <a:defRPr/>
            </a:pPr>
            <a:r>
              <a:rPr lang="en-US" sz="3200" b="1" dirty="0">
                <a:solidFill>
                  <a:srgbClr val="002262"/>
                </a:solidFill>
                <a:latin typeface="Arial" panose="020B0604020202020204" pitchFamily="34" charset="0"/>
                <a:cs typeface="Arial" panose="020B0604020202020204" pitchFamily="34" charset="0"/>
              </a:rPr>
              <a:t>Does not extend timeline to request waiver</a:t>
            </a:r>
          </a:p>
        </p:txBody>
      </p:sp>
    </p:spTree>
    <p:extLst>
      <p:ext uri="{BB962C8B-B14F-4D97-AF65-F5344CB8AC3E}">
        <p14:creationId xmlns:p14="http://schemas.microsoft.com/office/powerpoint/2010/main" val="2566614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8B58-9F96-C0C7-AE63-9ACD7BD7F59D}"/>
              </a:ext>
            </a:extLst>
          </p:cNvPr>
          <p:cNvSpPr>
            <a:spLocks noGrp="1"/>
          </p:cNvSpPr>
          <p:nvPr>
            <p:ph type="title"/>
          </p:nvPr>
        </p:nvSpPr>
        <p:spPr>
          <a:xfrm>
            <a:off x="1600200" y="228605"/>
            <a:ext cx="9982200" cy="685801"/>
          </a:xfrm>
        </p:spPr>
        <p:txBody>
          <a:bodyPr/>
          <a:lstStyle/>
          <a:p>
            <a:r>
              <a:rPr lang="en-US" sz="4000" dirty="0"/>
              <a:t>FAQ: What happens when a debtor dies?</a:t>
            </a:r>
          </a:p>
        </p:txBody>
      </p:sp>
      <p:sp>
        <p:nvSpPr>
          <p:cNvPr id="7" name="Content Placeholder 5">
            <a:extLst>
              <a:ext uri="{FF2B5EF4-FFF2-40B4-BE49-F238E27FC236}">
                <a16:creationId xmlns:a16="http://schemas.microsoft.com/office/drawing/2014/main" id="{F41C160C-BCBC-E032-9CC5-8544BC381F76}"/>
              </a:ext>
            </a:extLst>
          </p:cNvPr>
          <p:cNvSpPr>
            <a:spLocks noGrp="1"/>
          </p:cNvSpPr>
          <p:nvPr>
            <p:ph idx="1"/>
          </p:nvPr>
        </p:nvSpPr>
        <p:spPr>
          <a:xfrm>
            <a:off x="609600" y="1600205"/>
            <a:ext cx="10972800" cy="4525963"/>
          </a:xfrm>
        </p:spPr>
        <p:txBody>
          <a:bodyPr>
            <a:normAutofit fontScale="70000" lnSpcReduction="20000"/>
          </a:bodyPr>
          <a:lstStyle/>
          <a:p>
            <a:pPr marL="0" indent="0">
              <a:lnSpc>
                <a:spcPct val="120000"/>
              </a:lnSpc>
              <a:spcBef>
                <a:spcPts val="0"/>
              </a:spcBef>
              <a:spcAft>
                <a:spcPts val="600"/>
              </a:spcAft>
              <a:buNone/>
              <a:defRPr/>
            </a:pPr>
            <a:r>
              <a:rPr lang="en-US" sz="3400" b="1" dirty="0">
                <a:solidFill>
                  <a:srgbClr val="002262"/>
                </a:solidFill>
                <a:latin typeface="Arial" panose="020B0604020202020204" pitchFamily="34" charset="0"/>
                <a:cs typeface="Arial" panose="020B0604020202020204" pitchFamily="34" charset="0"/>
              </a:rPr>
              <a:t>Answer: DMC reviews the account  and may request funds from the debtor’s estate.  Some things to bear in mind:</a:t>
            </a:r>
          </a:p>
          <a:p>
            <a:pPr marL="0" indent="0">
              <a:buNone/>
            </a:pPr>
            <a:endParaRPr lang="en-US" sz="2000" b="1" dirty="0">
              <a:latin typeface="Arial" panose="020B0604020202020204" pitchFamily="34" charset="0"/>
              <a:cs typeface="Arial" panose="020B0604020202020204" pitchFamily="34" charset="0"/>
            </a:endParaRPr>
          </a:p>
          <a:p>
            <a:r>
              <a:rPr lang="en-US" sz="3400" dirty="0">
                <a:solidFill>
                  <a:srgbClr val="002262"/>
                </a:solidFill>
                <a:latin typeface="Arial" panose="020B0604020202020204" pitchFamily="34" charset="0"/>
                <a:cs typeface="Arial" panose="020B0604020202020204" pitchFamily="34" charset="0"/>
              </a:rPr>
              <a:t>VA does not prorate monthly benefits when someone dies, so the payment for the month of death often creates a debt</a:t>
            </a:r>
          </a:p>
          <a:p>
            <a:pPr marL="0" indent="0">
              <a:buNone/>
            </a:pPr>
            <a:endParaRPr lang="en-US" sz="2000" dirty="0">
              <a:solidFill>
                <a:srgbClr val="002262"/>
              </a:solidFill>
              <a:latin typeface="Arial" panose="020B0604020202020204" pitchFamily="34" charset="0"/>
              <a:cs typeface="Arial" panose="020B0604020202020204" pitchFamily="34" charset="0"/>
            </a:endParaRPr>
          </a:p>
          <a:p>
            <a:r>
              <a:rPr lang="en-US" sz="3400" dirty="0">
                <a:solidFill>
                  <a:srgbClr val="002262"/>
                </a:solidFill>
                <a:latin typeface="Arial" panose="020B0604020202020204" pitchFamily="34" charset="0"/>
                <a:cs typeface="Arial" panose="020B0604020202020204" pitchFamily="34" charset="0"/>
              </a:rPr>
              <a:t>Surviving spouses may be eligible for a month of death benefit, and if eligible that payment must be issued to the surviving spouse by VA, they cannot keep a payment VA issued to their deceased spouse. The Regional Office handles issuing month of death payments for eligible surviving spouses</a:t>
            </a:r>
          </a:p>
          <a:p>
            <a:endParaRPr lang="en-US" sz="2000" dirty="0">
              <a:solidFill>
                <a:srgbClr val="002262"/>
              </a:solidFill>
              <a:latin typeface="Arial" panose="020B0604020202020204" pitchFamily="34" charset="0"/>
              <a:cs typeface="Arial" panose="020B0604020202020204" pitchFamily="34" charset="0"/>
            </a:endParaRPr>
          </a:p>
          <a:p>
            <a:r>
              <a:rPr lang="en-US" sz="3400" dirty="0">
                <a:solidFill>
                  <a:srgbClr val="002262"/>
                </a:solidFill>
                <a:latin typeface="Arial" panose="020B0604020202020204" pitchFamily="34" charset="0"/>
                <a:cs typeface="Arial" panose="020B0604020202020204" pitchFamily="34" charset="0"/>
              </a:rPr>
              <a:t>Unless there is fraud, VA does not pursue collection from a specific individual, but rather from the estate of the deceased debtor</a:t>
            </a:r>
          </a:p>
        </p:txBody>
      </p:sp>
    </p:spTree>
    <p:extLst>
      <p:ext uri="{BB962C8B-B14F-4D97-AF65-F5344CB8AC3E}">
        <p14:creationId xmlns:p14="http://schemas.microsoft.com/office/powerpoint/2010/main" val="717847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C813-164F-9B51-C9A4-EB23A3727164}"/>
              </a:ext>
            </a:extLst>
          </p:cNvPr>
          <p:cNvSpPr>
            <a:spLocks noGrp="1"/>
          </p:cNvSpPr>
          <p:nvPr>
            <p:ph type="title"/>
          </p:nvPr>
        </p:nvSpPr>
        <p:spPr/>
        <p:txBody>
          <a:bodyPr/>
          <a:lstStyle/>
          <a:p>
            <a:r>
              <a:rPr lang="en-US" dirty="0"/>
              <a:t>VHA Debts</a:t>
            </a:r>
          </a:p>
        </p:txBody>
      </p:sp>
      <p:sp>
        <p:nvSpPr>
          <p:cNvPr id="3" name="Content Placeholder 2">
            <a:extLst>
              <a:ext uri="{FF2B5EF4-FFF2-40B4-BE49-F238E27FC236}">
                <a16:creationId xmlns:a16="http://schemas.microsoft.com/office/drawing/2014/main" id="{FBC373F6-6F30-CDE9-6072-C17F245540D2}"/>
              </a:ext>
            </a:extLst>
          </p:cNvPr>
          <p:cNvSpPr>
            <a:spLocks noGrp="1"/>
          </p:cNvSpPr>
          <p:nvPr>
            <p:ph idx="1"/>
          </p:nvPr>
        </p:nvSpPr>
        <p:spPr>
          <a:xfrm>
            <a:off x="304800" y="1600205"/>
            <a:ext cx="11506200" cy="4525963"/>
          </a:xfrm>
        </p:spPr>
        <p:txBody>
          <a:bodyPr>
            <a:normAutofit/>
          </a:bodyPr>
          <a:lstStyle/>
          <a:p>
            <a:pPr eaLnBrk="1" hangingPunct="1">
              <a:buClr>
                <a:srgbClr val="002060"/>
              </a:buClr>
              <a:defRPr/>
            </a:pPr>
            <a:r>
              <a:rPr lang="en-US" dirty="0">
                <a:solidFill>
                  <a:srgbClr val="002060"/>
                </a:solidFill>
                <a:latin typeface="Arial" panose="020B0604020202020204" pitchFamily="34" charset="0"/>
                <a:cs typeface="Arial" panose="020B0604020202020204" pitchFamily="34" charset="0"/>
              </a:rPr>
              <a:t>For questions about medical care and pharmacy services copayment debt, contact the Health Resource Center: </a:t>
            </a:r>
          </a:p>
          <a:p>
            <a:pPr lvl="1">
              <a:buClr>
                <a:srgbClr val="002060"/>
              </a:buClr>
              <a:buFont typeface="Courier New" panose="02070309020205020404" pitchFamily="49" charset="0"/>
              <a:buChar char="o"/>
              <a:defRPr/>
            </a:pPr>
            <a:r>
              <a:rPr lang="en-US" dirty="0">
                <a:solidFill>
                  <a:srgbClr val="002060"/>
                </a:solidFill>
                <a:latin typeface="Arial" panose="020B0604020202020204" pitchFamily="34" charset="0"/>
                <a:cs typeface="Arial" panose="020B0604020202020204" pitchFamily="34" charset="0"/>
              </a:rPr>
              <a:t> </a:t>
            </a:r>
            <a:r>
              <a:rPr lang="en-US" sz="3200" dirty="0">
                <a:solidFill>
                  <a:srgbClr val="002060"/>
                </a:solidFill>
                <a:latin typeface="Arial" panose="020B0604020202020204" pitchFamily="34" charset="0"/>
                <a:cs typeface="Arial" panose="020B0604020202020204" pitchFamily="34" charset="0"/>
              </a:rPr>
              <a:t>1-866-400-1238</a:t>
            </a:r>
          </a:p>
          <a:p>
            <a:pPr lvl="1">
              <a:buClr>
                <a:srgbClr val="002060"/>
              </a:buClr>
              <a:buFont typeface="Courier New" panose="02070309020205020404" pitchFamily="49" charset="0"/>
              <a:buChar char="o"/>
              <a:defRPr/>
            </a:pPr>
            <a:endParaRPr lang="en-US" sz="1200" dirty="0">
              <a:solidFill>
                <a:srgbClr val="002060"/>
              </a:solidFill>
              <a:latin typeface="Arial" panose="020B0604020202020204" pitchFamily="34" charset="0"/>
              <a:cs typeface="Arial" panose="020B0604020202020204" pitchFamily="34" charset="0"/>
            </a:endParaRPr>
          </a:p>
          <a:p>
            <a:pPr eaLnBrk="1" hangingPunct="1">
              <a:buClr>
                <a:srgbClr val="002060"/>
              </a:buClr>
              <a:defRPr/>
            </a:pPr>
            <a:r>
              <a:rPr lang="en-US" dirty="0">
                <a:solidFill>
                  <a:srgbClr val="002060"/>
                </a:solidFill>
                <a:latin typeface="Arial" panose="020B0604020202020204" pitchFamily="34" charset="0"/>
                <a:cs typeface="Arial" panose="020B0604020202020204" pitchFamily="34" charset="0"/>
              </a:rPr>
              <a:t>VA has options for Veterans who suffer from difficult financial circumstances and struggle to pay VA copayments:</a:t>
            </a:r>
          </a:p>
          <a:p>
            <a:pPr marL="742950" lvl="2" indent="-342900">
              <a:buClr>
                <a:srgbClr val="002060"/>
              </a:buClr>
              <a:buFont typeface="Courier New" panose="02070309020205020404" pitchFamily="49" charset="0"/>
              <a:buChar char="o"/>
              <a:defRPr/>
            </a:pPr>
            <a:r>
              <a:rPr lang="en-US" sz="3200" dirty="0">
                <a:solidFill>
                  <a:srgbClr val="002060"/>
                </a:solidFill>
                <a:latin typeface="Arial" panose="020B0604020202020204" pitchFamily="34" charset="0"/>
                <a:cs typeface="Arial" panose="020B0604020202020204" pitchFamily="34" charset="0"/>
              </a:rPr>
              <a:t>Health Resource Center: 1-866-400-1238 </a:t>
            </a:r>
          </a:p>
          <a:p>
            <a:pPr marL="742950" lvl="2" indent="-342900">
              <a:buClr>
                <a:srgbClr val="002060"/>
              </a:buClr>
              <a:buFont typeface="Courier New" panose="02070309020205020404" pitchFamily="49" charset="0"/>
              <a:buChar char="o"/>
              <a:defRPr/>
            </a:pPr>
            <a:r>
              <a:rPr lang="en-US" dirty="0">
                <a:latin typeface="Arial" panose="020B0604020202020204" pitchFamily="34" charset="0"/>
                <a:cs typeface="Arial" panose="020B0604020202020204" pitchFamily="34" charset="0"/>
                <a:hlinkClick r:id="rId3"/>
              </a:rPr>
              <a:t>https://www.va.gov/COMMUNITYCARE/revenue_ops/Financial_Hardship.asp</a:t>
            </a:r>
            <a:endParaRPr lang="en-US" dirty="0">
              <a:latin typeface="Arial" panose="020B0604020202020204" pitchFamily="34" charset="0"/>
              <a:cs typeface="Arial" panose="020B0604020202020204" pitchFamily="34" charset="0"/>
            </a:endParaRPr>
          </a:p>
          <a:p>
            <a:pPr eaLnBrk="1" hangingPunct="1">
              <a:buClr>
                <a:srgbClr val="002060"/>
              </a:buClr>
              <a:buFont typeface="Courier New" panose="02070309020205020404" pitchFamily="49" charset="0"/>
              <a:buChar char="o"/>
              <a:defRPr/>
            </a:pPr>
            <a:endParaRPr lang="en-US" sz="2400" dirty="0">
              <a:latin typeface="Arial" charset="0"/>
              <a:cs typeface="Arial" charset="0"/>
            </a:endParaRPr>
          </a:p>
          <a:p>
            <a:pPr eaLnBrk="1" hangingPunct="1">
              <a:buClr>
                <a:srgbClr val="002060"/>
              </a:buClr>
              <a:buFont typeface="Courier New" panose="02070309020205020404" pitchFamily="49" charset="0"/>
              <a:buChar char="o"/>
              <a:defRPr/>
            </a:pPr>
            <a:endParaRPr lang="en-US" sz="2400" dirty="0">
              <a:latin typeface="Arial" charset="0"/>
              <a:cs typeface="Arial" charset="0"/>
            </a:endParaRPr>
          </a:p>
          <a:p>
            <a:pPr marL="0" indent="0">
              <a:buNone/>
            </a:pPr>
            <a:endParaRPr lang="en-US" dirty="0"/>
          </a:p>
        </p:txBody>
      </p:sp>
    </p:spTree>
    <p:extLst>
      <p:ext uri="{BB962C8B-B14F-4D97-AF65-F5344CB8AC3E}">
        <p14:creationId xmlns:p14="http://schemas.microsoft.com/office/powerpoint/2010/main" val="86386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79AE7-79F7-FE8E-0BCD-8F6B43CEA03F}"/>
              </a:ext>
            </a:extLst>
          </p:cNvPr>
          <p:cNvSpPr>
            <a:spLocks noGrp="1"/>
          </p:cNvSpPr>
          <p:nvPr>
            <p:ph type="title"/>
          </p:nvPr>
        </p:nvSpPr>
        <p:spPr/>
        <p:txBody>
          <a:bodyPr/>
          <a:lstStyle/>
          <a:p>
            <a:r>
              <a:rPr lang="en-US" dirty="0"/>
              <a:t>DMC Mission</a:t>
            </a:r>
          </a:p>
        </p:txBody>
      </p:sp>
      <p:sp>
        <p:nvSpPr>
          <p:cNvPr id="8" name="Content Placeholder 1">
            <a:extLst>
              <a:ext uri="{FF2B5EF4-FFF2-40B4-BE49-F238E27FC236}">
                <a16:creationId xmlns:a16="http://schemas.microsoft.com/office/drawing/2014/main" id="{0137C8F8-E534-F0E1-981B-361E863DD9B7}"/>
              </a:ext>
            </a:extLst>
          </p:cNvPr>
          <p:cNvSpPr txBox="1">
            <a:spLocks/>
          </p:cNvSpPr>
          <p:nvPr/>
        </p:nvSpPr>
        <p:spPr>
          <a:xfrm>
            <a:off x="952500" y="1447800"/>
            <a:ext cx="10287000" cy="4481762"/>
          </a:xfrm>
          <a:prstGeom prst="rect">
            <a:avLst/>
          </a:prstGeom>
          <a:solidFill>
            <a:sysClr val="window" lastClr="FFFFFF"/>
          </a:solidFill>
          <a:ln w="25400" cap="flat" cmpd="sng" algn="ctr">
            <a:solidFill>
              <a:srgbClr val="003F72"/>
            </a:solidFill>
            <a:prstDash val="solid"/>
          </a:ln>
          <a:effectLst/>
        </p:spPr>
        <p:txBody>
          <a:bodyPr/>
          <a:lstStyle>
            <a:lvl1pPr marL="257175" indent="-257175" algn="l" defTabSz="342900" rtl="0" eaLnBrk="1" latinLnBrk="0" hangingPunct="1">
              <a:spcBef>
                <a:spcPct val="20000"/>
              </a:spcBef>
              <a:buFont typeface="Arial"/>
              <a:buChar char="•"/>
              <a:defRPr sz="2400" kern="1200">
                <a:solidFill>
                  <a:schemeClr val="dk1"/>
                </a:solidFill>
                <a:latin typeface="+mn-lt"/>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Courier New" panose="02070309020205020404" pitchFamily="49" charset="0"/>
              <a:buChar char="o"/>
              <a:defRPr sz="2100" kern="1200">
                <a:solidFill>
                  <a:schemeClr val="dk1"/>
                </a:solidFill>
                <a:latin typeface="+mn-lt"/>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dk1"/>
                </a:solidFill>
                <a:latin typeface="+mn-lt"/>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Courier New" panose="02070309020205020404" pitchFamily="49" charset="0"/>
              <a:buChar char="o"/>
              <a:defRPr sz="1500" kern="1200">
                <a:solidFill>
                  <a:schemeClr val="dk1"/>
                </a:solidFill>
                <a:latin typeface="+mn-lt"/>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panose="020B0604020202020204" pitchFamily="34" charset="0"/>
              <a:buChar char="•"/>
              <a:defRPr sz="1500" kern="1200">
                <a:solidFill>
                  <a:schemeClr val="dk1"/>
                </a:solidFill>
                <a:latin typeface="+mn-lt"/>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dk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dk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dk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262"/>
                </a:solidFill>
                <a:effectLst/>
                <a:uLnTx/>
                <a:uFillTx/>
                <a:latin typeface="Arial" panose="020B0604020202020204" pitchFamily="34" charset="0"/>
                <a:ea typeface="+mn-ea"/>
                <a:cs typeface="+mn-cs"/>
              </a:rPr>
              <a:t>Provide distinctive, high quality accounts receivable services through a compassionate and value-added approach, empowering our stakeholders to focus on core missions.</a:t>
            </a:r>
          </a:p>
          <a:p>
            <a:pPr marL="0" marR="0" lvl="0" indent="0" algn="ctr" defTabSz="914400" fontAlgn="auto">
              <a:lnSpc>
                <a:spcPct val="100000"/>
              </a:lnSpc>
              <a:spcAft>
                <a:spcPts val="0"/>
              </a:spcAft>
              <a:buClrTx/>
              <a:buSzTx/>
              <a:buNone/>
              <a:tabLst/>
              <a:defRPr/>
            </a:pPr>
            <a:endParaRPr lang="en-US" sz="4400" b="1" dirty="0">
              <a:solidFill>
                <a:schemeClr val="tx2"/>
              </a:solidFill>
              <a:latin typeface="Arial" panose="020B0604020202020204" pitchFamily="34"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172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ED19F9-5F78-2127-9237-D00099F3DC34}"/>
              </a:ext>
            </a:extLst>
          </p:cNvPr>
          <p:cNvSpPr>
            <a:spLocks noGrp="1"/>
          </p:cNvSpPr>
          <p:nvPr>
            <p:ph type="title"/>
          </p:nvPr>
        </p:nvSpPr>
        <p:spPr/>
        <p:txBody>
          <a:bodyPr/>
          <a:lstStyle/>
          <a:p>
            <a:r>
              <a:rPr lang="en-US" dirty="0"/>
              <a:t>Federal Debt Collection Laws</a:t>
            </a:r>
          </a:p>
        </p:txBody>
      </p:sp>
      <p:sp>
        <p:nvSpPr>
          <p:cNvPr id="6" name="Content Placeholder 5">
            <a:extLst>
              <a:ext uri="{FF2B5EF4-FFF2-40B4-BE49-F238E27FC236}">
                <a16:creationId xmlns:a16="http://schemas.microsoft.com/office/drawing/2014/main" id="{FA683841-66EE-DF3D-8443-4C2C7496E17E}"/>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The Debt Collection Act of 1982</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Authority for collection by administrative offset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The Debt Collection Improvement Act (DCIA) of 1996</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Agencies required to refer delinquent non-tax debts to the Department of Treasury at 180 days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Digital Accountability and Transparency Act (DATA) of 2014</a:t>
            </a: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2262"/>
                </a:solidFill>
                <a:effectLst/>
                <a:uLnTx/>
                <a:uFillTx/>
                <a:latin typeface="Arial" panose="020B0604020202020204" pitchFamily="34" charset="0"/>
                <a:cs typeface="Arial" panose="020B0604020202020204" pitchFamily="34" charset="0"/>
              </a:rPr>
              <a:t>Changed referral requirement for delinquent non-tax debts from 180 days to 120 days</a:t>
            </a:r>
          </a:p>
          <a:p>
            <a:endParaRPr lang="en-US" dirty="0"/>
          </a:p>
        </p:txBody>
      </p:sp>
    </p:spTree>
    <p:extLst>
      <p:ext uri="{BB962C8B-B14F-4D97-AF65-F5344CB8AC3E}">
        <p14:creationId xmlns:p14="http://schemas.microsoft.com/office/powerpoint/2010/main" val="12145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C8B5-A703-B6BA-8D28-11D2EE51E8B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Debt Establishment</a:t>
            </a:r>
          </a:p>
        </p:txBody>
      </p:sp>
      <p:graphicFrame>
        <p:nvGraphicFramePr>
          <p:cNvPr id="4" name="Content Placeholder 3">
            <a:extLst>
              <a:ext uri="{FF2B5EF4-FFF2-40B4-BE49-F238E27FC236}">
                <a16:creationId xmlns:a16="http://schemas.microsoft.com/office/drawing/2014/main" id="{0B12CA17-B1A8-F443-9265-14E6A98EEFCB}"/>
              </a:ext>
            </a:extLst>
          </p:cNvPr>
          <p:cNvGraphicFramePr>
            <a:graphicFrameLocks/>
          </p:cNvGraphicFramePr>
          <p:nvPr/>
        </p:nvGraphicFramePr>
        <p:xfrm>
          <a:off x="838200" y="1219200"/>
          <a:ext cx="10515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73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ECB-7BA1-739D-4C83-654AF1AAF65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Impacts to Eligibility/Potential Debt</a:t>
            </a:r>
          </a:p>
        </p:txBody>
      </p:sp>
      <p:graphicFrame>
        <p:nvGraphicFramePr>
          <p:cNvPr id="5" name="Diagram 4">
            <a:extLst>
              <a:ext uri="{FF2B5EF4-FFF2-40B4-BE49-F238E27FC236}">
                <a16:creationId xmlns:a16="http://schemas.microsoft.com/office/drawing/2014/main" id="{276D4597-8566-3D74-46DF-44BD15C74127}"/>
              </a:ext>
            </a:extLst>
          </p:cNvPr>
          <p:cNvGraphicFramePr/>
          <p:nvPr>
            <p:extLst>
              <p:ext uri="{D42A27DB-BD31-4B8C-83A1-F6EECF244321}">
                <p14:modId xmlns:p14="http://schemas.microsoft.com/office/powerpoint/2010/main" val="2366261230"/>
              </p:ext>
            </p:extLst>
          </p:nvPr>
        </p:nvGraphicFramePr>
        <p:xfrm>
          <a:off x="1524000" y="1219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77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FF8A-E28F-1F4F-2FB0-BB6FBFE00E4E}"/>
              </a:ext>
            </a:extLst>
          </p:cNvPr>
          <p:cNvSpPr>
            <a:spLocks noGrp="1"/>
          </p:cNvSpPr>
          <p:nvPr>
            <p:ph type="title"/>
          </p:nvPr>
        </p:nvSpPr>
        <p:spPr/>
        <p:txBody>
          <a:bodyPr/>
          <a:lstStyle/>
          <a:p>
            <a:r>
              <a:rPr lang="en-US" dirty="0"/>
              <a:t>Collection Process</a:t>
            </a:r>
          </a:p>
        </p:txBody>
      </p:sp>
      <p:sp>
        <p:nvSpPr>
          <p:cNvPr id="7" name="Rectangle 6">
            <a:extLst>
              <a:ext uri="{FF2B5EF4-FFF2-40B4-BE49-F238E27FC236}">
                <a16:creationId xmlns:a16="http://schemas.microsoft.com/office/drawing/2014/main" id="{40DC2C64-D57E-D158-7F9A-E8F510A64CCC}"/>
              </a:ext>
            </a:extLst>
          </p:cNvPr>
          <p:cNvSpPr/>
          <p:nvPr/>
        </p:nvSpPr>
        <p:spPr>
          <a:xfrm>
            <a:off x="533008" y="1378259"/>
            <a:ext cx="11105666" cy="707886"/>
          </a:xfrm>
          <a:prstGeom prst="rect">
            <a:avLst/>
          </a:prstGeom>
        </p:spPr>
        <p:txBody>
          <a:bodyPr wrap="square" lIns="0" tIns="0" rIns="0" bIns="91440" anchor="ctr">
            <a:spAutoFit/>
          </a:bodyPr>
          <a:lstStyle/>
          <a:p>
            <a:pPr>
              <a:spcBef>
                <a:spcPct val="20000"/>
              </a:spcBef>
              <a:defRPr/>
            </a:pPr>
            <a:r>
              <a:rPr lang="en-US" sz="2000" b="1" dirty="0">
                <a:solidFill>
                  <a:srgbClr val="002262"/>
                </a:solidFill>
                <a:latin typeface="Arial" panose="020B0604020202020204" pitchFamily="34" charset="0"/>
                <a:cs typeface="Arial" panose="020B0604020202020204" pitchFamily="34" charset="0"/>
                <a:sym typeface="Arial" panose="020B0604020202020204" pitchFamily="34" charset="0"/>
              </a:rPr>
              <a:t>DMC sends Notice of Indebtedness letters, monitors accounts, and advises debtor of any delinquency, including the requirement to refer their account to Treasury</a:t>
            </a:r>
          </a:p>
        </p:txBody>
      </p:sp>
      <p:graphicFrame>
        <p:nvGraphicFramePr>
          <p:cNvPr id="3" name="Content Placeholder 1">
            <a:extLst>
              <a:ext uri="{FF2B5EF4-FFF2-40B4-BE49-F238E27FC236}">
                <a16:creationId xmlns:a16="http://schemas.microsoft.com/office/drawing/2014/main" id="{41257AE9-5A79-6178-5EE7-C0807442B484}"/>
              </a:ext>
            </a:extLst>
          </p:cNvPr>
          <p:cNvGraphicFramePr>
            <a:graphicFrameLocks/>
          </p:cNvGraphicFramePr>
          <p:nvPr>
            <p:extLst>
              <p:ext uri="{D42A27DB-BD31-4B8C-83A1-F6EECF244321}">
                <p14:modId xmlns:p14="http://schemas.microsoft.com/office/powerpoint/2010/main" val="172078408"/>
              </p:ext>
            </p:extLst>
          </p:nvPr>
        </p:nvGraphicFramePr>
        <p:xfrm>
          <a:off x="-81500" y="1981200"/>
          <a:ext cx="8458200" cy="4142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27D6D0D4-EEF5-DB84-D225-0920CA4962CE}"/>
              </a:ext>
            </a:extLst>
          </p:cNvPr>
          <p:cNvSpPr/>
          <p:nvPr/>
        </p:nvSpPr>
        <p:spPr>
          <a:xfrm>
            <a:off x="5267889" y="2209800"/>
            <a:ext cx="5791200" cy="663346"/>
          </a:xfrm>
          <a:prstGeom prst="roundRect">
            <a:avLst/>
          </a:prstGeom>
          <a:solidFill>
            <a:srgbClr val="0083BE"/>
          </a:solidFill>
          <a:ln w="66675">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If DMC receives payment, next collection letter is deferred</a:t>
            </a:r>
          </a:p>
        </p:txBody>
      </p:sp>
      <p:sp>
        <p:nvSpPr>
          <p:cNvPr id="9" name="Arrow: Right 8">
            <a:extLst>
              <a:ext uri="{FF2B5EF4-FFF2-40B4-BE49-F238E27FC236}">
                <a16:creationId xmlns:a16="http://schemas.microsoft.com/office/drawing/2014/main" id="{D870E8EA-47F2-D4C6-80C3-0902517501FE}"/>
              </a:ext>
            </a:extLst>
          </p:cNvPr>
          <p:cNvSpPr/>
          <p:nvPr/>
        </p:nvSpPr>
        <p:spPr>
          <a:xfrm>
            <a:off x="6947534" y="3352800"/>
            <a:ext cx="3017520" cy="1371600"/>
          </a:xfrm>
          <a:prstGeom prst="rightArrow">
            <a:avLst/>
          </a:prstGeom>
          <a:solidFill>
            <a:srgbClr val="772432"/>
          </a:solidFill>
          <a:ln w="57150">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Arial" panose="020B0604020202020204" pitchFamily="34" charset="0"/>
                <a:cs typeface="Arial" panose="020B0604020202020204" pitchFamily="34" charset="0"/>
              </a:rPr>
              <a:t>Treasury Cross Servicing (CS)</a:t>
            </a:r>
          </a:p>
        </p:txBody>
      </p:sp>
      <p:sp>
        <p:nvSpPr>
          <p:cNvPr id="10" name="Arrow: Right 9">
            <a:extLst>
              <a:ext uri="{FF2B5EF4-FFF2-40B4-BE49-F238E27FC236}">
                <a16:creationId xmlns:a16="http://schemas.microsoft.com/office/drawing/2014/main" id="{625C9C34-C1C8-C90F-056F-69CA11059EB0}"/>
              </a:ext>
            </a:extLst>
          </p:cNvPr>
          <p:cNvSpPr/>
          <p:nvPr/>
        </p:nvSpPr>
        <p:spPr>
          <a:xfrm>
            <a:off x="7589477" y="4800600"/>
            <a:ext cx="3017520" cy="1371600"/>
          </a:xfrm>
          <a:prstGeom prst="rightArrow">
            <a:avLst/>
          </a:prstGeom>
          <a:solidFill>
            <a:srgbClr val="772432"/>
          </a:solidFill>
          <a:ln w="57150">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Arial" panose="020B0604020202020204" pitchFamily="34" charset="0"/>
                <a:cs typeface="Arial" panose="020B0604020202020204" pitchFamily="34" charset="0"/>
              </a:rPr>
              <a:t>Treasury Offset Program (TOP)</a:t>
            </a:r>
          </a:p>
        </p:txBody>
      </p:sp>
      <p:sp>
        <p:nvSpPr>
          <p:cNvPr id="11" name="Arrow: Right 10" descr="60 days">
            <a:extLst>
              <a:ext uri="{FF2B5EF4-FFF2-40B4-BE49-F238E27FC236}">
                <a16:creationId xmlns:a16="http://schemas.microsoft.com/office/drawing/2014/main" id="{5A20EA48-0186-1965-608A-F9F3909A8DA2}"/>
              </a:ext>
            </a:extLst>
          </p:cNvPr>
          <p:cNvSpPr/>
          <p:nvPr/>
        </p:nvSpPr>
        <p:spPr>
          <a:xfrm>
            <a:off x="5871242" y="3810000"/>
            <a:ext cx="978408" cy="484632"/>
          </a:xfrm>
          <a:prstGeom prst="rightArrow">
            <a:avLst/>
          </a:prstGeom>
          <a:solidFill>
            <a:schemeClr val="bg1"/>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60 days</a:t>
            </a:r>
          </a:p>
        </p:txBody>
      </p:sp>
      <p:sp>
        <p:nvSpPr>
          <p:cNvPr id="12" name="Arrow: Right 11" descr="60 days">
            <a:extLst>
              <a:ext uri="{FF2B5EF4-FFF2-40B4-BE49-F238E27FC236}">
                <a16:creationId xmlns:a16="http://schemas.microsoft.com/office/drawing/2014/main" id="{650F11D1-EF41-4AD8-9EAF-A747569009BF}"/>
              </a:ext>
            </a:extLst>
          </p:cNvPr>
          <p:cNvSpPr/>
          <p:nvPr/>
        </p:nvSpPr>
        <p:spPr>
          <a:xfrm>
            <a:off x="6521483" y="5360120"/>
            <a:ext cx="978408" cy="484632"/>
          </a:xfrm>
          <a:prstGeom prst="rightArrow">
            <a:avLst/>
          </a:prstGeom>
          <a:solidFill>
            <a:schemeClr val="bg1"/>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60 days</a:t>
            </a:r>
          </a:p>
        </p:txBody>
      </p:sp>
    </p:spTree>
    <p:extLst>
      <p:ext uri="{BB962C8B-B14F-4D97-AF65-F5344CB8AC3E}">
        <p14:creationId xmlns:p14="http://schemas.microsoft.com/office/powerpoint/2010/main" val="266063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91C6-8738-4711-F933-B3069F3AAAA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DMC Debt Letter 1 of 2</a:t>
            </a:r>
          </a:p>
        </p:txBody>
      </p:sp>
      <p:pic>
        <p:nvPicPr>
          <p:cNvPr id="5" name="Content Placeholder 4" descr="Table&#10;&#10;AI-generated content may be incorrect.">
            <a:extLst>
              <a:ext uri="{FF2B5EF4-FFF2-40B4-BE49-F238E27FC236}">
                <a16:creationId xmlns:a16="http://schemas.microsoft.com/office/drawing/2014/main" id="{56C57F0E-BC39-5C48-5B3D-C1569591A572}"/>
              </a:ext>
            </a:extLst>
          </p:cNvPr>
          <p:cNvPicPr>
            <a:picLocks noGrp="1" noChangeAspect="1"/>
          </p:cNvPicPr>
          <p:nvPr>
            <p:ph idx="1"/>
          </p:nvPr>
        </p:nvPicPr>
        <p:blipFill>
          <a:blip r:embed="rId3"/>
          <a:stretch>
            <a:fillRect/>
          </a:stretch>
        </p:blipFill>
        <p:spPr>
          <a:xfrm>
            <a:off x="228600" y="1295400"/>
            <a:ext cx="3731914" cy="4823889"/>
          </a:xfrm>
          <a:prstGeom prst="rect">
            <a:avLst/>
          </a:prstGeom>
        </p:spPr>
      </p:pic>
      <p:pic>
        <p:nvPicPr>
          <p:cNvPr id="11" name="Picture 10" descr="Table&#10;&#10;AI-generated content may be incorrect.">
            <a:extLst>
              <a:ext uri="{FF2B5EF4-FFF2-40B4-BE49-F238E27FC236}">
                <a16:creationId xmlns:a16="http://schemas.microsoft.com/office/drawing/2014/main" id="{BFEF4B4B-8DC5-2476-F015-7C2F4E396278}"/>
              </a:ext>
            </a:extLst>
          </p:cNvPr>
          <p:cNvPicPr>
            <a:picLocks noChangeAspect="1"/>
          </p:cNvPicPr>
          <p:nvPr/>
        </p:nvPicPr>
        <p:blipFill>
          <a:blip r:embed="rId4"/>
          <a:stretch>
            <a:fillRect/>
          </a:stretch>
        </p:blipFill>
        <p:spPr>
          <a:xfrm>
            <a:off x="4761494" y="1022739"/>
            <a:ext cx="6915191" cy="5096550"/>
          </a:xfrm>
          <a:prstGeom prst="rect">
            <a:avLst/>
          </a:prstGeom>
          <a:ln w="28575">
            <a:solidFill>
              <a:schemeClr val="tx1"/>
            </a:solidFill>
          </a:ln>
        </p:spPr>
      </p:pic>
      <p:sp>
        <p:nvSpPr>
          <p:cNvPr id="12" name="Arrow: Right 11">
            <a:extLst>
              <a:ext uri="{FF2B5EF4-FFF2-40B4-BE49-F238E27FC236}">
                <a16:creationId xmlns:a16="http://schemas.microsoft.com/office/drawing/2014/main" id="{43D294C3-D554-5C18-F064-5887ED162B8D}"/>
              </a:ext>
            </a:extLst>
          </p:cNvPr>
          <p:cNvSpPr/>
          <p:nvPr/>
        </p:nvSpPr>
        <p:spPr>
          <a:xfrm>
            <a:off x="2819400" y="2895600"/>
            <a:ext cx="18288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853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C304-1C5F-381D-A9E5-083A215AE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D25F0-83E9-34A1-DA17-9A434E825F5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DMC Debt Letter 2 of 2</a:t>
            </a:r>
          </a:p>
        </p:txBody>
      </p:sp>
      <p:pic>
        <p:nvPicPr>
          <p:cNvPr id="5" name="Content Placeholder 4" descr="Table&#10;&#10;AI-generated content may be incorrect.">
            <a:extLst>
              <a:ext uri="{FF2B5EF4-FFF2-40B4-BE49-F238E27FC236}">
                <a16:creationId xmlns:a16="http://schemas.microsoft.com/office/drawing/2014/main" id="{B56BB2DC-1DEE-6ADC-F88D-67079661A2B6}"/>
              </a:ext>
            </a:extLst>
          </p:cNvPr>
          <p:cNvPicPr>
            <a:picLocks noGrp="1" noChangeAspect="1"/>
          </p:cNvPicPr>
          <p:nvPr>
            <p:ph idx="1"/>
          </p:nvPr>
        </p:nvPicPr>
        <p:blipFill>
          <a:blip r:embed="rId3"/>
          <a:stretch>
            <a:fillRect/>
          </a:stretch>
        </p:blipFill>
        <p:spPr>
          <a:xfrm>
            <a:off x="228600" y="1295400"/>
            <a:ext cx="3731914" cy="4823889"/>
          </a:xfrm>
          <a:prstGeom prst="rect">
            <a:avLst/>
          </a:prstGeom>
        </p:spPr>
      </p:pic>
      <p:pic>
        <p:nvPicPr>
          <p:cNvPr id="4" name="Picture 3" descr="Table&#10;&#10;AI-generated content may be incorrect.">
            <a:extLst>
              <a:ext uri="{FF2B5EF4-FFF2-40B4-BE49-F238E27FC236}">
                <a16:creationId xmlns:a16="http://schemas.microsoft.com/office/drawing/2014/main" id="{F2E3F842-D247-269C-4C40-D99528E434DC}"/>
              </a:ext>
            </a:extLst>
          </p:cNvPr>
          <p:cNvPicPr>
            <a:picLocks noChangeAspect="1"/>
          </p:cNvPicPr>
          <p:nvPr/>
        </p:nvPicPr>
        <p:blipFill>
          <a:blip r:embed="rId4"/>
          <a:stretch>
            <a:fillRect/>
          </a:stretch>
        </p:blipFill>
        <p:spPr>
          <a:xfrm>
            <a:off x="4017458" y="1828800"/>
            <a:ext cx="7999656" cy="4114800"/>
          </a:xfrm>
          <a:prstGeom prst="rect">
            <a:avLst/>
          </a:prstGeom>
          <a:ln w="28575">
            <a:solidFill>
              <a:schemeClr val="tx1"/>
            </a:solidFill>
          </a:ln>
        </p:spPr>
      </p:pic>
      <p:sp>
        <p:nvSpPr>
          <p:cNvPr id="12" name="Arrow: Right 11">
            <a:extLst>
              <a:ext uri="{FF2B5EF4-FFF2-40B4-BE49-F238E27FC236}">
                <a16:creationId xmlns:a16="http://schemas.microsoft.com/office/drawing/2014/main" id="{64C62EF2-CCF3-9D4C-0FBB-BE2197EDCD83}"/>
              </a:ext>
            </a:extLst>
          </p:cNvPr>
          <p:cNvSpPr/>
          <p:nvPr/>
        </p:nvSpPr>
        <p:spPr>
          <a:xfrm>
            <a:off x="2438400" y="5181600"/>
            <a:ext cx="18288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441594"/>
      </p:ext>
    </p:extLst>
  </p:cSld>
  <p:clrMapOvr>
    <a:masterClrMapping/>
  </p:clrMapOvr>
</p:sld>
</file>

<file path=ppt/theme/theme1.xml><?xml version="1.0" encoding="utf-8"?>
<a:theme xmlns:a="http://schemas.openxmlformats.org/drawingml/2006/main" name="VHA Primar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HA Primary Template  -  Read-Only" id="{10DFCCDE-E1F8-401A-99FE-FDE939572516}" vid="{F206315E-B5A9-4056-97D1-502A71C821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BE15117F91B44BA8D931ACDFA3B635" ma:contentTypeVersion="4" ma:contentTypeDescription="Create a new document." ma:contentTypeScope="" ma:versionID="cc28218e402501111b3b221114bd95ec">
  <xsd:schema xmlns:xsd="http://www.w3.org/2001/XMLSchema" xmlns:xs="http://www.w3.org/2001/XMLSchema" xmlns:p="http://schemas.microsoft.com/office/2006/metadata/properties" xmlns:ns2="d184f958-fb77-447e-8fb3-0cb8912259a6" xmlns:ns3="41d05a20-09a8-4fb4-9ca7-381b629645ca" targetNamespace="http://schemas.microsoft.com/office/2006/metadata/properties" ma:root="true" ma:fieldsID="961877be939eb6c1567665609d6057bb" ns2:_="" ns3:_="">
    <xsd:import namespace="d184f958-fb77-447e-8fb3-0cb8912259a6"/>
    <xsd:import namespace="41d05a20-09a8-4fb4-9ca7-381b629645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4f958-fb77-447e-8fb3-0cb8912259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d05a20-09a8-4fb4-9ca7-381b629645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1ADF72-D84A-40FD-BF7B-F37CD516397C}">
  <ds:schemaRefs>
    <ds:schemaRef ds:uri="http://schemas.microsoft.com/sharepoint/v3/contenttype/forms"/>
  </ds:schemaRefs>
</ds:datastoreItem>
</file>

<file path=customXml/itemProps2.xml><?xml version="1.0" encoding="utf-8"?>
<ds:datastoreItem xmlns:ds="http://schemas.openxmlformats.org/officeDocument/2006/customXml" ds:itemID="{E45200BA-E93B-4ED1-8CE5-39F3952861B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1d05a20-09a8-4fb4-9ca7-381b629645ca"/>
    <ds:schemaRef ds:uri="d184f958-fb77-447e-8fb3-0cb8912259a6"/>
    <ds:schemaRef ds:uri="http://www.w3.org/XML/1998/namespace"/>
  </ds:schemaRefs>
</ds:datastoreItem>
</file>

<file path=customXml/itemProps3.xml><?xml version="1.0" encoding="utf-8"?>
<ds:datastoreItem xmlns:ds="http://schemas.openxmlformats.org/officeDocument/2006/customXml" ds:itemID="{85695357-1E21-431D-9097-ABCC07602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4f958-fb77-447e-8fb3-0cb8912259a6"/>
    <ds:schemaRef ds:uri="41d05a20-09a8-4fb4-9ca7-381b629645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VHA Primary PowerPoint Template</Template>
  <TotalTime>17674</TotalTime>
  <Words>1966</Words>
  <Application>Microsoft Office PowerPoint</Application>
  <PresentationFormat>Widescreen</PresentationFormat>
  <Paragraphs>366</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Arial</vt:lpstr>
      <vt:lpstr>Calibri</vt:lpstr>
      <vt:lpstr>Courier New</vt:lpstr>
      <vt:lpstr>Georgia</vt:lpstr>
      <vt:lpstr>VHA Primary Template</vt:lpstr>
      <vt:lpstr>VA Debt Management Center (DMC)</vt:lpstr>
      <vt:lpstr>Agenda</vt:lpstr>
      <vt:lpstr>Organization Chart</vt:lpstr>
      <vt:lpstr>DMC Mission</vt:lpstr>
      <vt:lpstr>Debt Establishment</vt:lpstr>
      <vt:lpstr>Impacts to Eligibility/Potential Debt</vt:lpstr>
      <vt:lpstr>Collection Process</vt:lpstr>
      <vt:lpstr>DMC Debt Letter 1 of 2</vt:lpstr>
      <vt:lpstr>DMC Debt Letter 2 of 2</vt:lpstr>
      <vt:lpstr>Update to Education Debt Identification</vt:lpstr>
      <vt:lpstr>RID and Pay.va.gov  </vt:lpstr>
      <vt:lpstr>Relief and Resolution, or Referrals</vt:lpstr>
      <vt:lpstr>FAQ: Dispute vs. Waiver?</vt:lpstr>
      <vt:lpstr>FAQ: What makes a “good” waiver request?</vt:lpstr>
      <vt:lpstr>Waiver Reconsideration vs. Appeal?</vt:lpstr>
      <vt:lpstr>Appealing a Waiver Decision continued</vt:lpstr>
      <vt:lpstr> VA Form 5655 Financial Status Report</vt:lpstr>
      <vt:lpstr> VA Form 5655 Financial Status Report</vt:lpstr>
      <vt:lpstr> VA Form 5655 Financial Status Report</vt:lpstr>
      <vt:lpstr> VA Form 5655 Financial Status Report</vt:lpstr>
      <vt:lpstr>What if Payment is not Made?</vt:lpstr>
      <vt:lpstr>VA Debt Portal for Veterans</vt:lpstr>
      <vt:lpstr>Ask VA (AVA)- DMC Tips</vt:lpstr>
      <vt:lpstr>AVA- DMC Tips</vt:lpstr>
      <vt:lpstr>AVA- DMC Tips</vt:lpstr>
      <vt:lpstr>At Risk Veterans</vt:lpstr>
      <vt:lpstr>Other Financial Information: FINVET</vt:lpstr>
      <vt:lpstr>Become a Debt Superstar (Contact DMC)</vt:lpstr>
      <vt:lpstr>DMC Presentation Survey</vt:lpstr>
      <vt:lpstr>PowerPoint Presentation</vt:lpstr>
      <vt:lpstr>Pay in Full</vt:lpstr>
      <vt:lpstr>Withholding VA Benefits</vt:lpstr>
      <vt:lpstr>Compromise</vt:lpstr>
      <vt:lpstr>Waiver</vt:lpstr>
      <vt:lpstr>FAQ: What makes a “good” waiver request?</vt:lpstr>
      <vt:lpstr>Dispute</vt:lpstr>
      <vt:lpstr>Temporary Suspension</vt:lpstr>
      <vt:lpstr>FAQ: What happens when a debtor dies?</vt:lpstr>
      <vt:lpstr>VHA Debts</vt:lpstr>
      <vt:lpstr>Federal Debt Collection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Schmieder, Joe A</dc:creator>
  <cp:lastModifiedBy>Haselberger, Nicole J. (DMC St. Paul)</cp:lastModifiedBy>
  <cp:revision>24</cp:revision>
  <dcterms:created xsi:type="dcterms:W3CDTF">2023-10-12T23:25:23Z</dcterms:created>
  <dcterms:modified xsi:type="dcterms:W3CDTF">2026-04-26T09:42:20Z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0x010100EABE15117F91B44BA8D931ACDFA3B635</vt:lpwstr>
  </property>
</Properties>
</file>